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59" r:id="rId6"/>
    <p:sldId id="260" r:id="rId7"/>
    <p:sldId id="261" r:id="rId8"/>
    <p:sldId id="285" r:id="rId9"/>
    <p:sldId id="262" r:id="rId10"/>
    <p:sldId id="263" r:id="rId11"/>
    <p:sldId id="264" r:id="rId12"/>
    <p:sldId id="265" r:id="rId13"/>
    <p:sldId id="266" r:id="rId14"/>
    <p:sldId id="282" r:id="rId15"/>
    <p:sldId id="283" r:id="rId16"/>
    <p:sldId id="284" r:id="rId17"/>
    <p:sldId id="268" r:id="rId18"/>
    <p:sldId id="269" r:id="rId19"/>
    <p:sldId id="270" r:id="rId20"/>
    <p:sldId id="271" r:id="rId21"/>
    <p:sldId id="272" r:id="rId22"/>
    <p:sldId id="286" r:id="rId23"/>
    <p:sldId id="273" r:id="rId24"/>
    <p:sldId id="274" r:id="rId25"/>
    <p:sldId id="287" r:id="rId26"/>
    <p:sldId id="275" r:id="rId27"/>
    <p:sldId id="309" r:id="rId28"/>
    <p:sldId id="276" r:id="rId29"/>
    <p:sldId id="278" r:id="rId30"/>
    <p:sldId id="279" r:id="rId31"/>
    <p:sldId id="290" r:id="rId32"/>
    <p:sldId id="291" r:id="rId33"/>
    <p:sldId id="292" r:id="rId34"/>
    <p:sldId id="293" r:id="rId35"/>
    <p:sldId id="294" r:id="rId36"/>
    <p:sldId id="295" r:id="rId37"/>
    <p:sldId id="296" r:id="rId38"/>
    <p:sldId id="297" r:id="rId39"/>
    <p:sldId id="298" r:id="rId40"/>
    <p:sldId id="300" r:id="rId41"/>
    <p:sldId id="280" r:id="rId42"/>
    <p:sldId id="299" r:id="rId43"/>
    <p:sldId id="305" r:id="rId44"/>
    <p:sldId id="301" r:id="rId45"/>
    <p:sldId id="302" r:id="rId46"/>
    <p:sldId id="303" r:id="rId47"/>
    <p:sldId id="310" r:id="rId48"/>
    <p:sldId id="304" r:id="rId49"/>
    <p:sldId id="311" r:id="rId50"/>
    <p:sldId id="312" r:id="rId51"/>
    <p:sldId id="313" r:id="rId52"/>
    <p:sldId id="288" r:id="rId53"/>
    <p:sldId id="306" r:id="rId54"/>
    <p:sldId id="323" r:id="rId55"/>
    <p:sldId id="319" r:id="rId56"/>
    <p:sldId id="320" r:id="rId57"/>
    <p:sldId id="322" r:id="rId58"/>
    <p:sldId id="314" r:id="rId59"/>
    <p:sldId id="321" r:id="rId60"/>
    <p:sldId id="315" r:id="rId61"/>
    <p:sldId id="325" r:id="rId62"/>
    <p:sldId id="289" r:id="rId63"/>
    <p:sldId id="307" r:id="rId64"/>
    <p:sldId id="308" r:id="rId65"/>
    <p:sldId id="316" r:id="rId66"/>
    <p:sldId id="317" r:id="rId67"/>
    <p:sldId id="318" r:id="rId68"/>
    <p:sldId id="326" r:id="rId69"/>
    <p:sldId id="328" r:id="rId70"/>
    <p:sldId id="327" r:id="rId71"/>
    <p:sldId id="329" r:id="rId72"/>
    <p:sldId id="336" r:id="rId73"/>
    <p:sldId id="337" r:id="rId74"/>
    <p:sldId id="338" r:id="rId75"/>
    <p:sldId id="339" r:id="rId76"/>
    <p:sldId id="340" r:id="rId77"/>
    <p:sldId id="341" r:id="rId78"/>
    <p:sldId id="342" r:id="rId79"/>
    <p:sldId id="343" r:id="rId80"/>
    <p:sldId id="344" r:id="rId81"/>
    <p:sldId id="349" r:id="rId82"/>
    <p:sldId id="350" r:id="rId83"/>
    <p:sldId id="351" r:id="rId84"/>
    <p:sldId id="331" r:id="rId85"/>
    <p:sldId id="345" r:id="rId86"/>
    <p:sldId id="355" r:id="rId87"/>
    <p:sldId id="354" r:id="rId88"/>
    <p:sldId id="353" r:id="rId89"/>
    <p:sldId id="352" r:id="rId90"/>
    <p:sldId id="346" r:id="rId91"/>
    <p:sldId id="347" r:id="rId92"/>
    <p:sldId id="356" r:id="rId93"/>
    <p:sldId id="357" r:id="rId94"/>
    <p:sldId id="358" r:id="rId95"/>
    <p:sldId id="348" r:id="rId96"/>
    <p:sldId id="359" r:id="rId97"/>
    <p:sldId id="361" r:id="rId98"/>
    <p:sldId id="362" r:id="rId99"/>
    <p:sldId id="363" r:id="rId100"/>
    <p:sldId id="332" r:id="rId101"/>
    <p:sldId id="371" r:id="rId102"/>
    <p:sldId id="364" r:id="rId103"/>
    <p:sldId id="367" r:id="rId104"/>
    <p:sldId id="368" r:id="rId105"/>
    <p:sldId id="369" r:id="rId106"/>
    <p:sldId id="370" r:id="rId107"/>
    <p:sldId id="372" r:id="rId108"/>
    <p:sldId id="366" r:id="rId109"/>
    <p:sldId id="373" r:id="rId110"/>
    <p:sldId id="378" r:id="rId111"/>
    <p:sldId id="374" r:id="rId112"/>
    <p:sldId id="375" r:id="rId113"/>
    <p:sldId id="376" r:id="rId114"/>
    <p:sldId id="377" r:id="rId115"/>
    <p:sldId id="333" r:id="rId116"/>
    <p:sldId id="384" r:id="rId117"/>
    <p:sldId id="379" r:id="rId118"/>
    <p:sldId id="380" r:id="rId119"/>
    <p:sldId id="386" r:id="rId120"/>
    <p:sldId id="381" r:id="rId121"/>
    <p:sldId id="382" r:id="rId122"/>
    <p:sldId id="383" r:id="rId123"/>
    <p:sldId id="385" r:id="rId124"/>
    <p:sldId id="334" r:id="rId125"/>
    <p:sldId id="387" r:id="rId126"/>
    <p:sldId id="388" r:id="rId127"/>
    <p:sldId id="400" r:id="rId128"/>
    <p:sldId id="399" r:id="rId129"/>
    <p:sldId id="401" r:id="rId130"/>
    <p:sldId id="402" r:id="rId131"/>
    <p:sldId id="389" r:id="rId132"/>
    <p:sldId id="405" r:id="rId133"/>
    <p:sldId id="406" r:id="rId134"/>
    <p:sldId id="403" r:id="rId135"/>
    <p:sldId id="391" r:id="rId136"/>
    <p:sldId id="394" r:id="rId137"/>
    <p:sldId id="397" r:id="rId138"/>
    <p:sldId id="404" r:id="rId139"/>
    <p:sldId id="335" r:id="rId140"/>
    <p:sldId id="407" r:id="rId141"/>
    <p:sldId id="408" r:id="rId142"/>
    <p:sldId id="413" r:id="rId143"/>
    <p:sldId id="409" r:id="rId144"/>
    <p:sldId id="410" r:id="rId145"/>
    <p:sldId id="411" r:id="rId146"/>
    <p:sldId id="414" r:id="rId147"/>
    <p:sldId id="415" r:id="rId148"/>
    <p:sldId id="412"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2DC7E0-C8C9-498E-BD26-6BE2D726570D}">
          <p14:sldIdLst>
            <p14:sldId id="256"/>
            <p14:sldId id="257"/>
            <p14:sldId id="258"/>
            <p14:sldId id="281"/>
            <p14:sldId id="259"/>
            <p14:sldId id="260"/>
            <p14:sldId id="261"/>
            <p14:sldId id="285"/>
            <p14:sldId id="262"/>
            <p14:sldId id="263"/>
            <p14:sldId id="264"/>
            <p14:sldId id="265"/>
            <p14:sldId id="266"/>
            <p14:sldId id="282"/>
            <p14:sldId id="283"/>
            <p14:sldId id="284"/>
            <p14:sldId id="268"/>
            <p14:sldId id="269"/>
            <p14:sldId id="270"/>
            <p14:sldId id="271"/>
            <p14:sldId id="272"/>
            <p14:sldId id="286"/>
            <p14:sldId id="273"/>
            <p14:sldId id="274"/>
            <p14:sldId id="287"/>
            <p14:sldId id="275"/>
            <p14:sldId id="309"/>
            <p14:sldId id="276"/>
            <p14:sldId id="278"/>
            <p14:sldId id="279"/>
            <p14:sldId id="290"/>
            <p14:sldId id="291"/>
            <p14:sldId id="292"/>
            <p14:sldId id="293"/>
            <p14:sldId id="294"/>
            <p14:sldId id="295"/>
            <p14:sldId id="296"/>
            <p14:sldId id="297"/>
            <p14:sldId id="298"/>
            <p14:sldId id="300"/>
            <p14:sldId id="280"/>
            <p14:sldId id="299"/>
            <p14:sldId id="305"/>
            <p14:sldId id="301"/>
            <p14:sldId id="302"/>
            <p14:sldId id="303"/>
            <p14:sldId id="310"/>
            <p14:sldId id="304"/>
            <p14:sldId id="311"/>
            <p14:sldId id="312"/>
            <p14:sldId id="313"/>
            <p14:sldId id="288"/>
            <p14:sldId id="306"/>
            <p14:sldId id="323"/>
            <p14:sldId id="319"/>
            <p14:sldId id="320"/>
            <p14:sldId id="322"/>
            <p14:sldId id="314"/>
            <p14:sldId id="321"/>
            <p14:sldId id="315"/>
            <p14:sldId id="325"/>
            <p14:sldId id="289"/>
            <p14:sldId id="307"/>
            <p14:sldId id="308"/>
            <p14:sldId id="316"/>
            <p14:sldId id="317"/>
            <p14:sldId id="318"/>
            <p14:sldId id="326"/>
            <p14:sldId id="328"/>
            <p14:sldId id="327"/>
            <p14:sldId id="329"/>
            <p14:sldId id="336"/>
            <p14:sldId id="337"/>
            <p14:sldId id="338"/>
            <p14:sldId id="339"/>
            <p14:sldId id="340"/>
            <p14:sldId id="341"/>
            <p14:sldId id="342"/>
            <p14:sldId id="343"/>
            <p14:sldId id="344"/>
            <p14:sldId id="349"/>
            <p14:sldId id="350"/>
            <p14:sldId id="351"/>
            <p14:sldId id="331"/>
            <p14:sldId id="345"/>
            <p14:sldId id="355"/>
            <p14:sldId id="354"/>
            <p14:sldId id="353"/>
            <p14:sldId id="352"/>
            <p14:sldId id="346"/>
            <p14:sldId id="347"/>
            <p14:sldId id="356"/>
            <p14:sldId id="357"/>
            <p14:sldId id="358"/>
            <p14:sldId id="348"/>
            <p14:sldId id="359"/>
            <p14:sldId id="361"/>
            <p14:sldId id="362"/>
            <p14:sldId id="363"/>
            <p14:sldId id="332"/>
            <p14:sldId id="371"/>
            <p14:sldId id="364"/>
            <p14:sldId id="367"/>
            <p14:sldId id="368"/>
            <p14:sldId id="369"/>
            <p14:sldId id="370"/>
            <p14:sldId id="372"/>
            <p14:sldId id="366"/>
            <p14:sldId id="373"/>
            <p14:sldId id="378"/>
            <p14:sldId id="374"/>
            <p14:sldId id="375"/>
            <p14:sldId id="376"/>
            <p14:sldId id="377"/>
            <p14:sldId id="333"/>
            <p14:sldId id="384"/>
            <p14:sldId id="379"/>
            <p14:sldId id="380"/>
            <p14:sldId id="386"/>
            <p14:sldId id="381"/>
            <p14:sldId id="382"/>
            <p14:sldId id="383"/>
            <p14:sldId id="385"/>
            <p14:sldId id="334"/>
            <p14:sldId id="387"/>
            <p14:sldId id="388"/>
            <p14:sldId id="400"/>
            <p14:sldId id="399"/>
            <p14:sldId id="401"/>
            <p14:sldId id="402"/>
            <p14:sldId id="389"/>
            <p14:sldId id="405"/>
            <p14:sldId id="406"/>
            <p14:sldId id="403"/>
            <p14:sldId id="391"/>
            <p14:sldId id="394"/>
            <p14:sldId id="397"/>
            <p14:sldId id="404"/>
            <p14:sldId id="335"/>
            <p14:sldId id="407"/>
            <p14:sldId id="408"/>
            <p14:sldId id="413"/>
            <p14:sldId id="409"/>
            <p14:sldId id="410"/>
            <p14:sldId id="411"/>
            <p14:sldId id="414"/>
            <p14:sldId id="415"/>
            <p14:sldId id="4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Chin Yoong" initials="WCY" lastIdx="2" clrIdx="0">
    <p:extLst>
      <p:ext uri="{19B8F6BF-5375-455C-9EA6-DF929625EA0E}">
        <p15:presenceInfo xmlns:p15="http://schemas.microsoft.com/office/powerpoint/2012/main" userId="Wong Chin Yo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52FAD-DD89-4553-83B5-7F3CF502501F}" v="470" dt="2021-08-20T06:37:52.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Chin Yoong" userId="a548ea25-d5c4-4e37-9d94-eee02ccc3101" providerId="ADAL" clId="{562C640C-8628-47E3-9715-D668E9911095}"/>
    <pc:docChg chg="undo custSel addSld modSld sldOrd">
      <pc:chgData name="Wong Chin Yoong" userId="a548ea25-d5c4-4e37-9d94-eee02ccc3101" providerId="ADAL" clId="{562C640C-8628-47E3-9715-D668E9911095}" dt="2021-07-04T08:11:57.953" v="1667" actId="208"/>
      <pc:docMkLst>
        <pc:docMk/>
      </pc:docMkLst>
      <pc:sldChg chg="addSp delSp modSp new mod setBg">
        <pc:chgData name="Wong Chin Yoong" userId="a548ea25-d5c4-4e37-9d94-eee02ccc3101" providerId="ADAL" clId="{562C640C-8628-47E3-9715-D668E9911095}" dt="2021-07-04T08:02:42.318" v="1231" actId="1076"/>
        <pc:sldMkLst>
          <pc:docMk/>
          <pc:sldMk cId="3984840579" sldId="379"/>
        </pc:sldMkLst>
        <pc:spChg chg="mod">
          <ac:chgData name="Wong Chin Yoong" userId="a548ea25-d5c4-4e37-9d94-eee02ccc3101" providerId="ADAL" clId="{562C640C-8628-47E3-9715-D668E9911095}" dt="2021-07-04T08:02:42.318" v="1231" actId="1076"/>
          <ac:spMkLst>
            <pc:docMk/>
            <pc:sldMk cId="3984840579" sldId="379"/>
            <ac:spMk id="2" creationId="{3E7BF755-8CA8-4CC3-9838-BC4DB79586F9}"/>
          </ac:spMkLst>
        </pc:spChg>
        <pc:spChg chg="del">
          <ac:chgData name="Wong Chin Yoong" userId="a548ea25-d5c4-4e37-9d94-eee02ccc3101" providerId="ADAL" clId="{562C640C-8628-47E3-9715-D668E9911095}" dt="2021-07-04T07:14:50.331" v="49"/>
          <ac:spMkLst>
            <pc:docMk/>
            <pc:sldMk cId="3984840579" sldId="379"/>
            <ac:spMk id="3" creationId="{46E6E4B8-886C-4612-865D-25A03F6034A7}"/>
          </ac:spMkLst>
        </pc:spChg>
        <pc:spChg chg="add">
          <ac:chgData name="Wong Chin Yoong" userId="a548ea25-d5c4-4e37-9d94-eee02ccc3101" providerId="ADAL" clId="{562C640C-8628-47E3-9715-D668E9911095}" dt="2021-07-04T07:55:22.301" v="744" actId="26606"/>
          <ac:spMkLst>
            <pc:docMk/>
            <pc:sldMk cId="3984840579" sldId="379"/>
            <ac:spMk id="10" creationId="{F0DCC097-1DB8-4B6D-85D0-6FBA0E1CA4BA}"/>
          </ac:spMkLst>
        </pc:spChg>
        <pc:spChg chg="add">
          <ac:chgData name="Wong Chin Yoong" userId="a548ea25-d5c4-4e37-9d94-eee02ccc3101" providerId="ADAL" clId="{562C640C-8628-47E3-9715-D668E9911095}" dt="2021-07-04T07:55:22.301" v="744" actId="26606"/>
          <ac:spMkLst>
            <pc:docMk/>
            <pc:sldMk cId="3984840579" sldId="379"/>
            <ac:spMk id="12" creationId="{E0B58608-23C8-4441-994D-C6823EEE1DB7}"/>
          </ac:spMkLst>
        </pc:spChg>
        <pc:picChg chg="add mod">
          <ac:chgData name="Wong Chin Yoong" userId="a548ea25-d5c4-4e37-9d94-eee02ccc3101" providerId="ADAL" clId="{562C640C-8628-47E3-9715-D668E9911095}" dt="2021-07-04T07:55:38.394" v="748" actId="1076"/>
          <ac:picMkLst>
            <pc:docMk/>
            <pc:sldMk cId="3984840579" sldId="379"/>
            <ac:picMk id="5" creationId="{375D91CC-91CA-479A-9DC4-F39B8D7F2948}"/>
          </ac:picMkLst>
        </pc:picChg>
      </pc:sldChg>
      <pc:sldChg chg="addSp modSp new mod setBg">
        <pc:chgData name="Wong Chin Yoong" userId="a548ea25-d5c4-4e37-9d94-eee02ccc3101" providerId="ADAL" clId="{562C640C-8628-47E3-9715-D668E9911095}" dt="2021-07-04T08:02:56.628" v="1235" actId="255"/>
        <pc:sldMkLst>
          <pc:docMk/>
          <pc:sldMk cId="1410444682" sldId="380"/>
        </pc:sldMkLst>
        <pc:spChg chg="mod">
          <ac:chgData name="Wong Chin Yoong" userId="a548ea25-d5c4-4e37-9d94-eee02ccc3101" providerId="ADAL" clId="{562C640C-8628-47E3-9715-D668E9911095}" dt="2021-07-04T08:02:56.628" v="1235" actId="255"/>
          <ac:spMkLst>
            <pc:docMk/>
            <pc:sldMk cId="1410444682" sldId="380"/>
            <ac:spMk id="2" creationId="{C6213A26-9E63-48FF-803D-6692E154672D}"/>
          </ac:spMkLst>
        </pc:spChg>
        <pc:spChg chg="mod">
          <ac:chgData name="Wong Chin Yoong" userId="a548ea25-d5c4-4e37-9d94-eee02ccc3101" providerId="ADAL" clId="{562C640C-8628-47E3-9715-D668E9911095}" dt="2021-07-04T08:02:00.778" v="1218" actId="1076"/>
          <ac:spMkLst>
            <pc:docMk/>
            <pc:sldMk cId="1410444682" sldId="380"/>
            <ac:spMk id="3" creationId="{9B52AAF4-C368-4089-91A5-3A20C269AAA9}"/>
          </ac:spMkLst>
        </pc:spChg>
        <pc:spChg chg="add">
          <ac:chgData name="Wong Chin Yoong" userId="a548ea25-d5c4-4e37-9d94-eee02ccc3101" providerId="ADAL" clId="{562C640C-8628-47E3-9715-D668E9911095}" dt="2021-07-04T07:52:05.156" v="511" actId="26606"/>
          <ac:spMkLst>
            <pc:docMk/>
            <pc:sldMk cId="1410444682" sldId="380"/>
            <ac:spMk id="8" creationId="{C9A36457-A5F4-4103-A443-02581C09185B}"/>
          </ac:spMkLst>
        </pc:spChg>
        <pc:spChg chg="add">
          <ac:chgData name="Wong Chin Yoong" userId="a548ea25-d5c4-4e37-9d94-eee02ccc3101" providerId="ADAL" clId="{562C640C-8628-47E3-9715-D668E9911095}" dt="2021-07-04T07:52:05.156" v="511" actId="26606"/>
          <ac:spMkLst>
            <pc:docMk/>
            <pc:sldMk cId="1410444682" sldId="380"/>
            <ac:spMk id="10" creationId="{DC5FB7E8-B636-40FA-BE8D-48145C0F5C57}"/>
          </ac:spMkLst>
        </pc:spChg>
        <pc:spChg chg="add">
          <ac:chgData name="Wong Chin Yoong" userId="a548ea25-d5c4-4e37-9d94-eee02ccc3101" providerId="ADAL" clId="{562C640C-8628-47E3-9715-D668E9911095}" dt="2021-07-04T07:52:05.156" v="511" actId="26606"/>
          <ac:spMkLst>
            <pc:docMk/>
            <pc:sldMk cId="1410444682" sldId="380"/>
            <ac:spMk id="12" creationId="{142DCE2C-2863-46FA-9BE7-24365A24D9BA}"/>
          </ac:spMkLst>
        </pc:spChg>
      </pc:sldChg>
      <pc:sldChg chg="addSp delSp modSp new mod setBg">
        <pc:chgData name="Wong Chin Yoong" userId="a548ea25-d5c4-4e37-9d94-eee02ccc3101" providerId="ADAL" clId="{562C640C-8628-47E3-9715-D668E9911095}" dt="2021-07-04T08:04:47.959" v="1305"/>
        <pc:sldMkLst>
          <pc:docMk/>
          <pc:sldMk cId="3156301852" sldId="381"/>
        </pc:sldMkLst>
        <pc:spChg chg="mod">
          <ac:chgData name="Wong Chin Yoong" userId="a548ea25-d5c4-4e37-9d94-eee02ccc3101" providerId="ADAL" clId="{562C640C-8628-47E3-9715-D668E9911095}" dt="2021-07-04T08:04:04.092" v="1292" actId="26606"/>
          <ac:spMkLst>
            <pc:docMk/>
            <pc:sldMk cId="3156301852" sldId="381"/>
            <ac:spMk id="2" creationId="{1FFA2348-3296-46AE-B349-8BE27B7C3EE1}"/>
          </ac:spMkLst>
        </pc:spChg>
        <pc:spChg chg="del">
          <ac:chgData name="Wong Chin Yoong" userId="a548ea25-d5c4-4e37-9d94-eee02ccc3101" providerId="ADAL" clId="{562C640C-8628-47E3-9715-D668E9911095}" dt="2021-07-04T07:22:15.093" v="64"/>
          <ac:spMkLst>
            <pc:docMk/>
            <pc:sldMk cId="3156301852" sldId="381"/>
            <ac:spMk id="3" creationId="{6F97BCE9-6B8B-44ED-A25A-35C3B4624EAC}"/>
          </ac:spMkLst>
        </pc:spChg>
        <pc:spChg chg="add del">
          <ac:chgData name="Wong Chin Yoong" userId="a548ea25-d5c4-4e37-9d94-eee02ccc3101" providerId="ADAL" clId="{562C640C-8628-47E3-9715-D668E9911095}" dt="2021-07-04T08:04:04.074" v="1291" actId="26606"/>
          <ac:spMkLst>
            <pc:docMk/>
            <pc:sldMk cId="3156301852" sldId="381"/>
            <ac:spMk id="9" creationId="{02472DE8-E58B-4D56-BA61-C69C601DC760}"/>
          </ac:spMkLst>
        </pc:spChg>
        <pc:spChg chg="add del">
          <ac:chgData name="Wong Chin Yoong" userId="a548ea25-d5c4-4e37-9d94-eee02ccc3101" providerId="ADAL" clId="{562C640C-8628-47E3-9715-D668E9911095}" dt="2021-07-04T08:04:04.074" v="1291" actId="26606"/>
          <ac:spMkLst>
            <pc:docMk/>
            <pc:sldMk cId="3156301852" sldId="381"/>
            <ac:spMk id="11" creationId="{0183ACFC-B25E-402F-BBD8-E42034CDD49A}"/>
          </ac:spMkLst>
        </pc:spChg>
        <pc:spChg chg="add del">
          <ac:chgData name="Wong Chin Yoong" userId="a548ea25-d5c4-4e37-9d94-eee02ccc3101" providerId="ADAL" clId="{562C640C-8628-47E3-9715-D668E9911095}" dt="2021-07-04T08:04:04.074" v="1291" actId="26606"/>
          <ac:spMkLst>
            <pc:docMk/>
            <pc:sldMk cId="3156301852" sldId="381"/>
            <ac:spMk id="13" creationId="{3501A971-CEBD-4E4B-8529-3BB4F4100CD6}"/>
          </ac:spMkLst>
        </pc:spChg>
        <pc:spChg chg="add">
          <ac:chgData name="Wong Chin Yoong" userId="a548ea25-d5c4-4e37-9d94-eee02ccc3101" providerId="ADAL" clId="{562C640C-8628-47E3-9715-D668E9911095}" dt="2021-07-04T08:04:04.092" v="1292" actId="26606"/>
          <ac:spMkLst>
            <pc:docMk/>
            <pc:sldMk cId="3156301852" sldId="381"/>
            <ac:spMk id="15" creationId="{089440EF-9BE9-4AE9-8C28-00B02296CDB6}"/>
          </ac:spMkLst>
        </pc:spChg>
        <pc:spChg chg="add">
          <ac:chgData name="Wong Chin Yoong" userId="a548ea25-d5c4-4e37-9d94-eee02ccc3101" providerId="ADAL" clId="{562C640C-8628-47E3-9715-D668E9911095}" dt="2021-07-04T08:04:04.092" v="1292" actId="26606"/>
          <ac:spMkLst>
            <pc:docMk/>
            <pc:sldMk cId="3156301852" sldId="381"/>
            <ac:spMk id="16" creationId="{89A320C9-9735-4D13-8279-C1C674841392}"/>
          </ac:spMkLst>
        </pc:spChg>
        <pc:spChg chg="add">
          <ac:chgData name="Wong Chin Yoong" userId="a548ea25-d5c4-4e37-9d94-eee02ccc3101" providerId="ADAL" clId="{562C640C-8628-47E3-9715-D668E9911095}" dt="2021-07-04T08:04:04.092" v="1292" actId="26606"/>
          <ac:spMkLst>
            <pc:docMk/>
            <pc:sldMk cId="3156301852" sldId="381"/>
            <ac:spMk id="17" creationId="{92544CF4-9B52-4A7B-A4B3-88C72729B77D}"/>
          </ac:spMkLst>
        </pc:spChg>
        <pc:spChg chg="add">
          <ac:chgData name="Wong Chin Yoong" userId="a548ea25-d5c4-4e37-9d94-eee02ccc3101" providerId="ADAL" clId="{562C640C-8628-47E3-9715-D668E9911095}" dt="2021-07-04T08:04:04.092" v="1292" actId="26606"/>
          <ac:spMkLst>
            <pc:docMk/>
            <pc:sldMk cId="3156301852" sldId="381"/>
            <ac:spMk id="18" creationId="{E75862C5-5C00-4421-BC7B-9B7B86DBC80D}"/>
          </ac:spMkLst>
        </pc:spChg>
        <pc:graphicFrameChg chg="add mod">
          <ac:chgData name="Wong Chin Yoong" userId="a548ea25-d5c4-4e37-9d94-eee02ccc3101" providerId="ADAL" clId="{562C640C-8628-47E3-9715-D668E9911095}" dt="2021-07-04T08:04:47.959" v="1305"/>
          <ac:graphicFrameMkLst>
            <pc:docMk/>
            <pc:sldMk cId="3156301852" sldId="381"/>
            <ac:graphicFrameMk id="4" creationId="{B9FB23F6-887F-41A3-8861-C72FF1122BDB}"/>
          </ac:graphicFrameMkLst>
        </pc:graphicFrameChg>
      </pc:sldChg>
      <pc:sldChg chg="addSp delSp modSp new mod setBg">
        <pc:chgData name="Wong Chin Yoong" userId="a548ea25-d5c4-4e37-9d94-eee02ccc3101" providerId="ADAL" clId="{562C640C-8628-47E3-9715-D668E9911095}" dt="2021-07-04T08:06:54.699" v="1406" actId="208"/>
        <pc:sldMkLst>
          <pc:docMk/>
          <pc:sldMk cId="1954020985" sldId="382"/>
        </pc:sldMkLst>
        <pc:spChg chg="mod">
          <ac:chgData name="Wong Chin Yoong" userId="a548ea25-d5c4-4e37-9d94-eee02ccc3101" providerId="ADAL" clId="{562C640C-8628-47E3-9715-D668E9911095}" dt="2021-07-04T08:06:01.952" v="1395" actId="404"/>
          <ac:spMkLst>
            <pc:docMk/>
            <pc:sldMk cId="1954020985" sldId="382"/>
            <ac:spMk id="2" creationId="{6CB2A310-E3DC-4A02-8D83-EB347F3B4553}"/>
          </ac:spMkLst>
        </pc:spChg>
        <pc:spChg chg="del">
          <ac:chgData name="Wong Chin Yoong" userId="a548ea25-d5c4-4e37-9d94-eee02ccc3101" providerId="ADAL" clId="{562C640C-8628-47E3-9715-D668E9911095}" dt="2021-07-04T06:10:31.691" v="5"/>
          <ac:spMkLst>
            <pc:docMk/>
            <pc:sldMk cId="1954020985" sldId="382"/>
            <ac:spMk id="3" creationId="{779D45F1-0514-4604-BFD6-3F6E42A819D1}"/>
          </ac:spMkLst>
        </pc:spChg>
        <pc:spChg chg="add del mod">
          <ac:chgData name="Wong Chin Yoong" userId="a548ea25-d5c4-4e37-9d94-eee02ccc3101" providerId="ADAL" clId="{562C640C-8628-47E3-9715-D668E9911095}" dt="2021-07-04T07:10:57.439" v="45"/>
          <ac:spMkLst>
            <pc:docMk/>
            <pc:sldMk cId="1954020985" sldId="382"/>
            <ac:spMk id="6" creationId="{796B8653-6C62-490C-8554-72F32CF3ED8C}"/>
          </ac:spMkLst>
        </pc:spChg>
        <pc:spChg chg="add">
          <ac:chgData name="Wong Chin Yoong" userId="a548ea25-d5c4-4e37-9d94-eee02ccc3101" providerId="ADAL" clId="{562C640C-8628-47E3-9715-D668E9911095}" dt="2021-07-04T08:05:22.113" v="1307" actId="26606"/>
          <ac:spMkLst>
            <pc:docMk/>
            <pc:sldMk cId="1954020985" sldId="382"/>
            <ac:spMk id="13" creationId="{81D377EB-C9D2-4ED0-86A6-740A297E3EAC}"/>
          </ac:spMkLst>
        </pc:spChg>
        <pc:spChg chg="add">
          <ac:chgData name="Wong Chin Yoong" userId="a548ea25-d5c4-4e37-9d94-eee02ccc3101" providerId="ADAL" clId="{562C640C-8628-47E3-9715-D668E9911095}" dt="2021-07-04T08:05:22.113" v="1307" actId="26606"/>
          <ac:spMkLst>
            <pc:docMk/>
            <pc:sldMk cId="1954020985" sldId="382"/>
            <ac:spMk id="15" creationId="{066346BE-FDB4-4772-A696-0719490ABD64}"/>
          </ac:spMkLst>
        </pc:spChg>
        <pc:spChg chg="add">
          <ac:chgData name="Wong Chin Yoong" userId="a548ea25-d5c4-4e37-9d94-eee02ccc3101" providerId="ADAL" clId="{562C640C-8628-47E3-9715-D668E9911095}" dt="2021-07-04T08:05:22.113" v="1307" actId="26606"/>
          <ac:spMkLst>
            <pc:docMk/>
            <pc:sldMk cId="1954020985" sldId="382"/>
            <ac:spMk id="17" creationId="{FB92FFCE-0C90-454E-AA25-D4EE9A6C39C5}"/>
          </ac:spMkLst>
        </pc:spChg>
        <pc:graphicFrameChg chg="add del mod">
          <ac:chgData name="Wong Chin Yoong" userId="a548ea25-d5c4-4e37-9d94-eee02ccc3101" providerId="ADAL" clId="{562C640C-8628-47E3-9715-D668E9911095}" dt="2021-07-04T07:10:53.597" v="40" actId="478"/>
          <ac:graphicFrameMkLst>
            <pc:docMk/>
            <pc:sldMk cId="1954020985" sldId="382"/>
            <ac:graphicFrameMk id="4" creationId="{DB8B9026-8CC6-4299-B9BD-067E0527E5AD}"/>
          </ac:graphicFrameMkLst>
        </pc:graphicFrameChg>
        <pc:graphicFrameChg chg="add mod">
          <ac:chgData name="Wong Chin Yoong" userId="a548ea25-d5c4-4e37-9d94-eee02ccc3101" providerId="ADAL" clId="{562C640C-8628-47E3-9715-D668E9911095}" dt="2021-07-04T07:10:55.404" v="43"/>
          <ac:graphicFrameMkLst>
            <pc:docMk/>
            <pc:sldMk cId="1954020985" sldId="382"/>
            <ac:graphicFrameMk id="7" creationId="{D0C7B9EC-9E3F-4823-BD53-872624057726}"/>
          </ac:graphicFrameMkLst>
        </pc:graphicFrameChg>
        <pc:graphicFrameChg chg="add mod">
          <ac:chgData name="Wong Chin Yoong" userId="a548ea25-d5c4-4e37-9d94-eee02ccc3101" providerId="ADAL" clId="{562C640C-8628-47E3-9715-D668E9911095}" dt="2021-07-04T08:06:54.699" v="1406" actId="208"/>
          <ac:graphicFrameMkLst>
            <pc:docMk/>
            <pc:sldMk cId="1954020985" sldId="382"/>
            <ac:graphicFrameMk id="8" creationId="{D0C7B9EC-9E3F-4823-BD53-872624057726}"/>
          </ac:graphicFrameMkLst>
        </pc:graphicFrameChg>
      </pc:sldChg>
      <pc:sldChg chg="addSp delSp modSp new mod setBg">
        <pc:chgData name="Wong Chin Yoong" userId="a548ea25-d5c4-4e37-9d94-eee02ccc3101" providerId="ADAL" clId="{562C640C-8628-47E3-9715-D668E9911095}" dt="2021-07-04T08:09:32.003" v="1497" actId="14100"/>
        <pc:sldMkLst>
          <pc:docMk/>
          <pc:sldMk cId="1896384824" sldId="383"/>
        </pc:sldMkLst>
        <pc:spChg chg="mod">
          <ac:chgData name="Wong Chin Yoong" userId="a548ea25-d5c4-4e37-9d94-eee02ccc3101" providerId="ADAL" clId="{562C640C-8628-47E3-9715-D668E9911095}" dt="2021-07-04T08:09:32.003" v="1497" actId="14100"/>
          <ac:spMkLst>
            <pc:docMk/>
            <pc:sldMk cId="1896384824" sldId="383"/>
            <ac:spMk id="2" creationId="{79082084-4869-4C0F-8F03-99A8C7255696}"/>
          </ac:spMkLst>
        </pc:spChg>
        <pc:spChg chg="del">
          <ac:chgData name="Wong Chin Yoong" userId="a548ea25-d5c4-4e37-9d94-eee02ccc3101" providerId="ADAL" clId="{562C640C-8628-47E3-9715-D668E9911095}" dt="2021-07-04T07:08:45.201" v="37"/>
          <ac:spMkLst>
            <pc:docMk/>
            <pc:sldMk cId="1896384824" sldId="383"/>
            <ac:spMk id="3" creationId="{001067F1-3C5D-47A6-A2F6-9809DFCC4D10}"/>
          </ac:spMkLst>
        </pc:spChg>
        <pc:spChg chg="add del mod">
          <ac:chgData name="Wong Chin Yoong" userId="a548ea25-d5c4-4e37-9d94-eee02ccc3101" providerId="ADAL" clId="{562C640C-8628-47E3-9715-D668E9911095}" dt="2021-07-04T07:11:42.797" v="48"/>
          <ac:spMkLst>
            <pc:docMk/>
            <pc:sldMk cId="1896384824" sldId="383"/>
            <ac:spMk id="6" creationId="{193BE458-96B1-4BC6-8650-DA3AEFB4ED0A}"/>
          </ac:spMkLst>
        </pc:spChg>
        <pc:spChg chg="add">
          <ac:chgData name="Wong Chin Yoong" userId="a548ea25-d5c4-4e37-9d94-eee02ccc3101" providerId="ADAL" clId="{562C640C-8628-47E3-9715-D668E9911095}" dt="2021-07-04T08:07:23.396" v="1407" actId="26606"/>
          <ac:spMkLst>
            <pc:docMk/>
            <pc:sldMk cId="1896384824" sldId="383"/>
            <ac:spMk id="12" creationId="{89A320C9-9735-4D13-8279-C1C674841392}"/>
          </ac:spMkLst>
        </pc:spChg>
        <pc:spChg chg="add">
          <ac:chgData name="Wong Chin Yoong" userId="a548ea25-d5c4-4e37-9d94-eee02ccc3101" providerId="ADAL" clId="{562C640C-8628-47E3-9715-D668E9911095}" dt="2021-07-04T08:07:23.396" v="1407" actId="26606"/>
          <ac:spMkLst>
            <pc:docMk/>
            <pc:sldMk cId="1896384824" sldId="383"/>
            <ac:spMk id="14" creationId="{92544CF4-9B52-4A7B-A4B3-88C72729B77D}"/>
          </ac:spMkLst>
        </pc:spChg>
        <pc:spChg chg="add">
          <ac:chgData name="Wong Chin Yoong" userId="a548ea25-d5c4-4e37-9d94-eee02ccc3101" providerId="ADAL" clId="{562C640C-8628-47E3-9715-D668E9911095}" dt="2021-07-04T08:07:23.396" v="1407" actId="26606"/>
          <ac:spMkLst>
            <pc:docMk/>
            <pc:sldMk cId="1896384824" sldId="383"/>
            <ac:spMk id="16" creationId="{E75862C5-5C00-4421-BC7B-9B7B86DBC80D}"/>
          </ac:spMkLst>
        </pc:spChg>
        <pc:spChg chg="add">
          <ac:chgData name="Wong Chin Yoong" userId="a548ea25-d5c4-4e37-9d94-eee02ccc3101" providerId="ADAL" clId="{562C640C-8628-47E3-9715-D668E9911095}" dt="2021-07-04T08:07:23.396" v="1407" actId="26606"/>
          <ac:spMkLst>
            <pc:docMk/>
            <pc:sldMk cId="1896384824" sldId="383"/>
            <ac:spMk id="18" creationId="{089440EF-9BE9-4AE9-8C28-00B02296CDB6}"/>
          </ac:spMkLst>
        </pc:spChg>
        <pc:graphicFrameChg chg="add del mod">
          <ac:chgData name="Wong Chin Yoong" userId="a548ea25-d5c4-4e37-9d94-eee02ccc3101" providerId="ADAL" clId="{562C640C-8628-47E3-9715-D668E9911095}" dt="2021-07-04T07:11:04.136" v="46" actId="478"/>
          <ac:graphicFrameMkLst>
            <pc:docMk/>
            <pc:sldMk cId="1896384824" sldId="383"/>
            <ac:graphicFrameMk id="4" creationId="{8D1C1BCA-DAF7-406B-B12C-9D2575053A69}"/>
          </ac:graphicFrameMkLst>
        </pc:graphicFrameChg>
        <pc:graphicFrameChg chg="add mod">
          <ac:chgData name="Wong Chin Yoong" userId="a548ea25-d5c4-4e37-9d94-eee02ccc3101" providerId="ADAL" clId="{562C640C-8628-47E3-9715-D668E9911095}" dt="2021-07-04T08:08:34.614" v="1428" actId="208"/>
          <ac:graphicFrameMkLst>
            <pc:docMk/>
            <pc:sldMk cId="1896384824" sldId="383"/>
            <ac:graphicFrameMk id="7" creationId="{305D8D29-3F91-410F-9CDE-1B89DB075DCD}"/>
          </ac:graphicFrameMkLst>
        </pc:graphicFrameChg>
      </pc:sldChg>
      <pc:sldChg chg="addSp delSp modSp new mod ord setBg">
        <pc:chgData name="Wong Chin Yoong" userId="a548ea25-d5c4-4e37-9d94-eee02ccc3101" providerId="ADAL" clId="{562C640C-8628-47E3-9715-D668E9911095}" dt="2021-07-04T08:02:37.606" v="1230" actId="1076"/>
        <pc:sldMkLst>
          <pc:docMk/>
          <pc:sldMk cId="2311640591" sldId="384"/>
        </pc:sldMkLst>
        <pc:spChg chg="mod">
          <ac:chgData name="Wong Chin Yoong" userId="a548ea25-d5c4-4e37-9d94-eee02ccc3101" providerId="ADAL" clId="{562C640C-8628-47E3-9715-D668E9911095}" dt="2021-07-04T08:02:37.606" v="1230" actId="1076"/>
          <ac:spMkLst>
            <pc:docMk/>
            <pc:sldMk cId="2311640591" sldId="384"/>
            <ac:spMk id="2" creationId="{B0C6D8D3-9DBE-4568-BF89-8C7C4C95B326}"/>
          </ac:spMkLst>
        </pc:spChg>
        <pc:spChg chg="del">
          <ac:chgData name="Wong Chin Yoong" userId="a548ea25-d5c4-4e37-9d94-eee02ccc3101" providerId="ADAL" clId="{562C640C-8628-47E3-9715-D668E9911095}" dt="2021-07-04T07:17:00.733" v="59"/>
          <ac:spMkLst>
            <pc:docMk/>
            <pc:sldMk cId="2311640591" sldId="384"/>
            <ac:spMk id="3" creationId="{A0D55D3D-9FFD-45F6-B4E9-C30276A49838}"/>
          </ac:spMkLst>
        </pc:spChg>
        <pc:spChg chg="add">
          <ac:chgData name="Wong Chin Yoong" userId="a548ea25-d5c4-4e37-9d94-eee02ccc3101" providerId="ADAL" clId="{562C640C-8628-47E3-9715-D668E9911095}" dt="2021-07-04T07:53:54.906" v="704" actId="26606"/>
          <ac:spMkLst>
            <pc:docMk/>
            <pc:sldMk cId="2311640591" sldId="384"/>
            <ac:spMk id="10" creationId="{F0DCC097-1DB8-4B6D-85D0-6FBA0E1CA4BA}"/>
          </ac:spMkLst>
        </pc:spChg>
        <pc:spChg chg="add">
          <ac:chgData name="Wong Chin Yoong" userId="a548ea25-d5c4-4e37-9d94-eee02ccc3101" providerId="ADAL" clId="{562C640C-8628-47E3-9715-D668E9911095}" dt="2021-07-04T07:53:54.906" v="704" actId="26606"/>
          <ac:spMkLst>
            <pc:docMk/>
            <pc:sldMk cId="2311640591" sldId="384"/>
            <ac:spMk id="12" creationId="{E0B58608-23C8-4441-994D-C6823EEE1DB7}"/>
          </ac:spMkLst>
        </pc:spChg>
        <pc:picChg chg="add mod">
          <ac:chgData name="Wong Chin Yoong" userId="a548ea25-d5c4-4e37-9d94-eee02ccc3101" providerId="ADAL" clId="{562C640C-8628-47E3-9715-D668E9911095}" dt="2021-07-04T08:02:33.072" v="1229" actId="1076"/>
          <ac:picMkLst>
            <pc:docMk/>
            <pc:sldMk cId="2311640591" sldId="384"/>
            <ac:picMk id="5" creationId="{7C14F3E9-0D21-4C1C-AF9F-E760487D2FB8}"/>
          </ac:picMkLst>
        </pc:picChg>
      </pc:sldChg>
      <pc:sldChg chg="addSp delSp modSp new mod setBg">
        <pc:chgData name="Wong Chin Yoong" userId="a548ea25-d5c4-4e37-9d94-eee02ccc3101" providerId="ADAL" clId="{562C640C-8628-47E3-9715-D668E9911095}" dt="2021-07-04T08:11:57.953" v="1667" actId="208"/>
        <pc:sldMkLst>
          <pc:docMk/>
          <pc:sldMk cId="1838885851" sldId="385"/>
        </pc:sldMkLst>
        <pc:spChg chg="mod">
          <ac:chgData name="Wong Chin Yoong" userId="a548ea25-d5c4-4e37-9d94-eee02ccc3101" providerId="ADAL" clId="{562C640C-8628-47E3-9715-D668E9911095}" dt="2021-07-04T08:11:04.698" v="1650" actId="403"/>
          <ac:spMkLst>
            <pc:docMk/>
            <pc:sldMk cId="1838885851" sldId="385"/>
            <ac:spMk id="2" creationId="{66D8B48A-355C-47F2-AAB7-3B6BDBAC721C}"/>
          </ac:spMkLst>
        </pc:spChg>
        <pc:spChg chg="del">
          <ac:chgData name="Wong Chin Yoong" userId="a548ea25-d5c4-4e37-9d94-eee02ccc3101" providerId="ADAL" clId="{562C640C-8628-47E3-9715-D668E9911095}" dt="2021-07-04T07:27:52.063" v="78"/>
          <ac:spMkLst>
            <pc:docMk/>
            <pc:sldMk cId="1838885851" sldId="385"/>
            <ac:spMk id="3" creationId="{37E5111B-B312-4B24-A80B-D72C90BB7437}"/>
          </ac:spMkLst>
        </pc:spChg>
        <pc:spChg chg="add">
          <ac:chgData name="Wong Chin Yoong" userId="a548ea25-d5c4-4e37-9d94-eee02ccc3101" providerId="ADAL" clId="{562C640C-8628-47E3-9715-D668E9911095}" dt="2021-07-04T08:10:53.670" v="1646" actId="26606"/>
          <ac:spMkLst>
            <pc:docMk/>
            <pc:sldMk cId="1838885851" sldId="385"/>
            <ac:spMk id="9" creationId="{81D377EB-C9D2-4ED0-86A6-740A297E3EAC}"/>
          </ac:spMkLst>
        </pc:spChg>
        <pc:spChg chg="add">
          <ac:chgData name="Wong Chin Yoong" userId="a548ea25-d5c4-4e37-9d94-eee02ccc3101" providerId="ADAL" clId="{562C640C-8628-47E3-9715-D668E9911095}" dt="2021-07-04T08:10:53.670" v="1646" actId="26606"/>
          <ac:spMkLst>
            <pc:docMk/>
            <pc:sldMk cId="1838885851" sldId="385"/>
            <ac:spMk id="11" creationId="{066346BE-FDB4-4772-A696-0719490ABD64}"/>
          </ac:spMkLst>
        </pc:spChg>
        <pc:spChg chg="add">
          <ac:chgData name="Wong Chin Yoong" userId="a548ea25-d5c4-4e37-9d94-eee02ccc3101" providerId="ADAL" clId="{562C640C-8628-47E3-9715-D668E9911095}" dt="2021-07-04T08:10:53.670" v="1646" actId="26606"/>
          <ac:spMkLst>
            <pc:docMk/>
            <pc:sldMk cId="1838885851" sldId="385"/>
            <ac:spMk id="13" creationId="{FB92FFCE-0C90-454E-AA25-D4EE9A6C39C5}"/>
          </ac:spMkLst>
        </pc:spChg>
        <pc:graphicFrameChg chg="add mod">
          <ac:chgData name="Wong Chin Yoong" userId="a548ea25-d5c4-4e37-9d94-eee02ccc3101" providerId="ADAL" clId="{562C640C-8628-47E3-9715-D668E9911095}" dt="2021-07-04T08:11:57.953" v="1667" actId="208"/>
          <ac:graphicFrameMkLst>
            <pc:docMk/>
            <pc:sldMk cId="1838885851" sldId="385"/>
            <ac:graphicFrameMk id="4" creationId="{4053D2C7-2FEE-4B66-8BD7-F9D3A4441176}"/>
          </ac:graphicFrameMkLst>
        </pc:graphicFrameChg>
      </pc:sldChg>
      <pc:sldChg chg="addSp modSp new mod setBg">
        <pc:chgData name="Wong Chin Yoong" userId="a548ea25-d5c4-4e37-9d94-eee02ccc3101" providerId="ADAL" clId="{562C640C-8628-47E3-9715-D668E9911095}" dt="2021-07-04T08:09:38.910" v="1498" actId="14100"/>
        <pc:sldMkLst>
          <pc:docMk/>
          <pc:sldMk cId="3252065435" sldId="386"/>
        </pc:sldMkLst>
        <pc:spChg chg="mod">
          <ac:chgData name="Wong Chin Yoong" userId="a548ea25-d5c4-4e37-9d94-eee02ccc3101" providerId="ADAL" clId="{562C640C-8628-47E3-9715-D668E9911095}" dt="2021-07-04T08:09:38.910" v="1498" actId="14100"/>
          <ac:spMkLst>
            <pc:docMk/>
            <pc:sldMk cId="3252065435" sldId="386"/>
            <ac:spMk id="2" creationId="{59515134-7B54-40E8-97A4-425370670154}"/>
          </ac:spMkLst>
        </pc:spChg>
        <pc:spChg chg="mod">
          <ac:chgData name="Wong Chin Yoong" userId="a548ea25-d5c4-4e37-9d94-eee02ccc3101" providerId="ADAL" clId="{562C640C-8628-47E3-9715-D668E9911095}" dt="2021-07-04T08:03:25.966" v="1246" actId="20577"/>
          <ac:spMkLst>
            <pc:docMk/>
            <pc:sldMk cId="3252065435" sldId="386"/>
            <ac:spMk id="3" creationId="{85CF6F7A-0F5D-4C68-B0E9-67AC03CE4F11}"/>
          </ac:spMkLst>
        </pc:spChg>
        <pc:spChg chg="add">
          <ac:chgData name="Wong Chin Yoong" userId="a548ea25-d5c4-4e37-9d94-eee02ccc3101" providerId="ADAL" clId="{562C640C-8628-47E3-9715-D668E9911095}" dt="2021-07-04T08:01:43.862" v="1212" actId="26606"/>
          <ac:spMkLst>
            <pc:docMk/>
            <pc:sldMk cId="3252065435" sldId="386"/>
            <ac:spMk id="8" creationId="{C9A36457-A5F4-4103-A443-02581C09185B}"/>
          </ac:spMkLst>
        </pc:spChg>
        <pc:spChg chg="add">
          <ac:chgData name="Wong Chin Yoong" userId="a548ea25-d5c4-4e37-9d94-eee02ccc3101" providerId="ADAL" clId="{562C640C-8628-47E3-9715-D668E9911095}" dt="2021-07-04T08:01:43.862" v="1212" actId="26606"/>
          <ac:spMkLst>
            <pc:docMk/>
            <pc:sldMk cId="3252065435" sldId="386"/>
            <ac:spMk id="10" creationId="{DC5FB7E8-B636-40FA-BE8D-48145C0F5C57}"/>
          </ac:spMkLst>
        </pc:spChg>
        <pc:spChg chg="add">
          <ac:chgData name="Wong Chin Yoong" userId="a548ea25-d5c4-4e37-9d94-eee02ccc3101" providerId="ADAL" clId="{562C640C-8628-47E3-9715-D668E9911095}" dt="2021-07-04T08:01:43.862" v="1212" actId="26606"/>
          <ac:spMkLst>
            <pc:docMk/>
            <pc:sldMk cId="3252065435" sldId="386"/>
            <ac:spMk id="12" creationId="{142DCE2C-2863-46FA-9BE7-24365A24D9BA}"/>
          </ac:spMkLst>
        </pc:spChg>
      </pc:sldChg>
    </pc:docChg>
  </pc:docChgLst>
  <pc:docChgLst>
    <pc:chgData name="Wong Chin Yoong" userId="a548ea25-d5c4-4e37-9d94-eee02ccc3101" providerId="ADAL" clId="{38B52FAD-DD89-4553-83B5-7F3CF502501F}"/>
    <pc:docChg chg="undo custSel addSld modSld modSection">
      <pc:chgData name="Wong Chin Yoong" userId="a548ea25-d5c4-4e37-9d94-eee02ccc3101" providerId="ADAL" clId="{38B52FAD-DD89-4553-83B5-7F3CF502501F}" dt="2021-08-20T07:09:31.728" v="4103" actId="404"/>
      <pc:docMkLst>
        <pc:docMk/>
      </pc:docMkLst>
      <pc:sldChg chg="modSp mod">
        <pc:chgData name="Wong Chin Yoong" userId="a548ea25-d5c4-4e37-9d94-eee02ccc3101" providerId="ADAL" clId="{38B52FAD-DD89-4553-83B5-7F3CF502501F}" dt="2021-08-14T07:55:54.988" v="48" actId="404"/>
        <pc:sldMkLst>
          <pc:docMk/>
          <pc:sldMk cId="1283232863" sldId="391"/>
        </pc:sldMkLst>
        <pc:spChg chg="mod">
          <ac:chgData name="Wong Chin Yoong" userId="a548ea25-d5c4-4e37-9d94-eee02ccc3101" providerId="ADAL" clId="{38B52FAD-DD89-4553-83B5-7F3CF502501F}" dt="2021-08-14T07:55:54.988" v="48" actId="404"/>
          <ac:spMkLst>
            <pc:docMk/>
            <pc:sldMk cId="1283232863" sldId="391"/>
            <ac:spMk id="2" creationId="{9E27D7E8-0F29-4C77-B046-D50F1269CD68}"/>
          </ac:spMkLst>
        </pc:spChg>
      </pc:sldChg>
      <pc:sldChg chg="modSp mod">
        <pc:chgData name="Wong Chin Yoong" userId="a548ea25-d5c4-4e37-9d94-eee02ccc3101" providerId="ADAL" clId="{38B52FAD-DD89-4553-83B5-7F3CF502501F}" dt="2021-08-14T07:55:36.979" v="46" actId="404"/>
        <pc:sldMkLst>
          <pc:docMk/>
          <pc:sldMk cId="3342952763" sldId="402"/>
        </pc:sldMkLst>
        <pc:spChg chg="mod">
          <ac:chgData name="Wong Chin Yoong" userId="a548ea25-d5c4-4e37-9d94-eee02ccc3101" providerId="ADAL" clId="{38B52FAD-DD89-4553-83B5-7F3CF502501F}" dt="2021-08-14T07:55:36.979" v="46" actId="404"/>
          <ac:spMkLst>
            <pc:docMk/>
            <pc:sldMk cId="3342952763" sldId="402"/>
            <ac:spMk id="2" creationId="{D8F40E2E-CD4E-41E0-98F7-30F2D03F45C4}"/>
          </ac:spMkLst>
        </pc:spChg>
      </pc:sldChg>
      <pc:sldChg chg="modSp mod">
        <pc:chgData name="Wong Chin Yoong" userId="a548ea25-d5c4-4e37-9d94-eee02ccc3101" providerId="ADAL" clId="{38B52FAD-DD89-4553-83B5-7F3CF502501F}" dt="2021-08-14T07:55:43.989" v="47" actId="404"/>
        <pc:sldMkLst>
          <pc:docMk/>
          <pc:sldMk cId="2940616513" sldId="405"/>
        </pc:sldMkLst>
        <pc:spChg chg="mod">
          <ac:chgData name="Wong Chin Yoong" userId="a548ea25-d5c4-4e37-9d94-eee02ccc3101" providerId="ADAL" clId="{38B52FAD-DD89-4553-83B5-7F3CF502501F}" dt="2021-08-14T07:55:43.989" v="47" actId="404"/>
          <ac:spMkLst>
            <pc:docMk/>
            <pc:sldMk cId="2940616513" sldId="405"/>
            <ac:spMk id="2" creationId="{0E12F7F2-7103-4E6A-A534-A48AC93A1F5D}"/>
          </ac:spMkLst>
        </pc:spChg>
      </pc:sldChg>
      <pc:sldChg chg="addSp delSp modSp new mod setBg">
        <pc:chgData name="Wong Chin Yoong" userId="a548ea25-d5c4-4e37-9d94-eee02ccc3101" providerId="ADAL" clId="{38B52FAD-DD89-4553-83B5-7F3CF502501F}" dt="2021-08-19T03:36:28.909" v="1367" actId="27636"/>
        <pc:sldMkLst>
          <pc:docMk/>
          <pc:sldMk cId="2421390274" sldId="407"/>
        </pc:sldMkLst>
        <pc:spChg chg="mod">
          <ac:chgData name="Wong Chin Yoong" userId="a548ea25-d5c4-4e37-9d94-eee02ccc3101" providerId="ADAL" clId="{38B52FAD-DD89-4553-83B5-7F3CF502501F}" dt="2021-08-19T03:34:43.270" v="1188" actId="26606"/>
          <ac:spMkLst>
            <pc:docMk/>
            <pc:sldMk cId="2421390274" sldId="407"/>
            <ac:spMk id="2" creationId="{E176B626-25CC-476C-9C7E-472DC5273ACA}"/>
          </ac:spMkLst>
        </pc:spChg>
        <pc:spChg chg="mod">
          <ac:chgData name="Wong Chin Yoong" userId="a548ea25-d5c4-4e37-9d94-eee02ccc3101" providerId="ADAL" clId="{38B52FAD-DD89-4553-83B5-7F3CF502501F}" dt="2021-08-19T03:36:28.909" v="1367" actId="27636"/>
          <ac:spMkLst>
            <pc:docMk/>
            <pc:sldMk cId="2421390274" sldId="407"/>
            <ac:spMk id="3" creationId="{9A17F6CA-FDA7-4648-8351-94681D5769EF}"/>
          </ac:spMkLst>
        </pc:spChg>
        <pc:spChg chg="add">
          <ac:chgData name="Wong Chin Yoong" userId="a548ea25-d5c4-4e37-9d94-eee02ccc3101" providerId="ADAL" clId="{38B52FAD-DD89-4553-83B5-7F3CF502501F}" dt="2021-08-19T03:34:43.270" v="1188" actId="26606"/>
          <ac:spMkLst>
            <pc:docMk/>
            <pc:sldMk cId="2421390274" sldId="407"/>
            <ac:spMk id="14" creationId="{B775CD93-9DF2-48CB-9F57-1BCA9A46C7FA}"/>
          </ac:spMkLst>
        </pc:spChg>
        <pc:spChg chg="add">
          <ac:chgData name="Wong Chin Yoong" userId="a548ea25-d5c4-4e37-9d94-eee02ccc3101" providerId="ADAL" clId="{38B52FAD-DD89-4553-83B5-7F3CF502501F}" dt="2021-08-19T03:34:43.270" v="1188" actId="26606"/>
          <ac:spMkLst>
            <pc:docMk/>
            <pc:sldMk cId="2421390274" sldId="407"/>
            <ac:spMk id="16" creationId="{6166C6D1-23AC-49C4-BA07-238E4E9F8CEB}"/>
          </ac:spMkLst>
        </pc:spChg>
        <pc:spChg chg="add">
          <ac:chgData name="Wong Chin Yoong" userId="a548ea25-d5c4-4e37-9d94-eee02ccc3101" providerId="ADAL" clId="{38B52FAD-DD89-4553-83B5-7F3CF502501F}" dt="2021-08-19T03:34:43.270" v="1188" actId="26606"/>
          <ac:spMkLst>
            <pc:docMk/>
            <pc:sldMk cId="2421390274" sldId="407"/>
            <ac:spMk id="18" creationId="{E186B68C-84BC-4A6E-99D1-EE87483C1349}"/>
          </ac:spMkLst>
        </pc:spChg>
        <pc:spChg chg="add">
          <ac:chgData name="Wong Chin Yoong" userId="a548ea25-d5c4-4e37-9d94-eee02ccc3101" providerId="ADAL" clId="{38B52FAD-DD89-4553-83B5-7F3CF502501F}" dt="2021-08-19T03:34:43.270" v="1188" actId="26606"/>
          <ac:spMkLst>
            <pc:docMk/>
            <pc:sldMk cId="2421390274" sldId="407"/>
            <ac:spMk id="20" creationId="{1C091803-41C2-48E0-9228-5148460C7479}"/>
          </ac:spMkLst>
        </pc:spChg>
        <pc:picChg chg="add mod">
          <ac:chgData name="Wong Chin Yoong" userId="a548ea25-d5c4-4e37-9d94-eee02ccc3101" providerId="ADAL" clId="{38B52FAD-DD89-4553-83B5-7F3CF502501F}" dt="2021-08-19T03:34:43.270" v="1188" actId="26606"/>
          <ac:picMkLst>
            <pc:docMk/>
            <pc:sldMk cId="2421390274" sldId="407"/>
            <ac:picMk id="5" creationId="{80941B2F-EF94-4AF0-9D09-C861C6D1DAB1}"/>
          </ac:picMkLst>
        </pc:picChg>
        <pc:cxnChg chg="add del">
          <ac:chgData name="Wong Chin Yoong" userId="a548ea25-d5c4-4e37-9d94-eee02ccc3101" providerId="ADAL" clId="{38B52FAD-DD89-4553-83B5-7F3CF502501F}" dt="2021-08-19T03:34:43.270" v="1188" actId="26606"/>
          <ac:cxnSpMkLst>
            <pc:docMk/>
            <pc:sldMk cId="2421390274" sldId="407"/>
            <ac:cxnSpMk id="9" creationId="{A7F400EE-A8A5-48AF-B4D6-291B52C6F0B0}"/>
          </ac:cxnSpMkLst>
        </pc:cxnChg>
      </pc:sldChg>
      <pc:sldChg chg="addSp modSp new mod setBg">
        <pc:chgData name="Wong Chin Yoong" userId="a548ea25-d5c4-4e37-9d94-eee02ccc3101" providerId="ADAL" clId="{38B52FAD-DD89-4553-83B5-7F3CF502501F}" dt="2021-08-19T03:45:05.811" v="1892" actId="26606"/>
        <pc:sldMkLst>
          <pc:docMk/>
          <pc:sldMk cId="748260177" sldId="408"/>
        </pc:sldMkLst>
        <pc:spChg chg="mod">
          <ac:chgData name="Wong Chin Yoong" userId="a548ea25-d5c4-4e37-9d94-eee02ccc3101" providerId="ADAL" clId="{38B52FAD-DD89-4553-83B5-7F3CF502501F}" dt="2021-08-19T03:45:05.811" v="1892" actId="26606"/>
          <ac:spMkLst>
            <pc:docMk/>
            <pc:sldMk cId="748260177" sldId="408"/>
            <ac:spMk id="2" creationId="{3AF283B4-D90B-45EC-A331-F3A71ADB9E1C}"/>
          </ac:spMkLst>
        </pc:spChg>
        <pc:spChg chg="mod">
          <ac:chgData name="Wong Chin Yoong" userId="a548ea25-d5c4-4e37-9d94-eee02ccc3101" providerId="ADAL" clId="{38B52FAD-DD89-4553-83B5-7F3CF502501F}" dt="2021-08-19T03:45:05.811" v="1892" actId="26606"/>
          <ac:spMkLst>
            <pc:docMk/>
            <pc:sldMk cId="748260177" sldId="408"/>
            <ac:spMk id="3" creationId="{E374FC8D-0531-4E86-8F71-A1469DD09A08}"/>
          </ac:spMkLst>
        </pc:spChg>
        <pc:spChg chg="add">
          <ac:chgData name="Wong Chin Yoong" userId="a548ea25-d5c4-4e37-9d94-eee02ccc3101" providerId="ADAL" clId="{38B52FAD-DD89-4553-83B5-7F3CF502501F}" dt="2021-08-19T03:45:05.811" v="1892" actId="26606"/>
          <ac:spMkLst>
            <pc:docMk/>
            <pc:sldMk cId="748260177" sldId="408"/>
            <ac:spMk id="8" creationId="{B775CD93-9DF2-48CB-9F57-1BCA9A46C7FA}"/>
          </ac:spMkLst>
        </pc:spChg>
        <pc:spChg chg="add">
          <ac:chgData name="Wong Chin Yoong" userId="a548ea25-d5c4-4e37-9d94-eee02ccc3101" providerId="ADAL" clId="{38B52FAD-DD89-4553-83B5-7F3CF502501F}" dt="2021-08-19T03:45:05.811" v="1892" actId="26606"/>
          <ac:spMkLst>
            <pc:docMk/>
            <pc:sldMk cId="748260177" sldId="408"/>
            <ac:spMk id="10" creationId="{1C091803-41C2-48E0-9228-5148460C7479}"/>
          </ac:spMkLst>
        </pc:spChg>
        <pc:spChg chg="add">
          <ac:chgData name="Wong Chin Yoong" userId="a548ea25-d5c4-4e37-9d94-eee02ccc3101" providerId="ADAL" clId="{38B52FAD-DD89-4553-83B5-7F3CF502501F}" dt="2021-08-19T03:45:05.811" v="1892" actId="26606"/>
          <ac:spMkLst>
            <pc:docMk/>
            <pc:sldMk cId="748260177" sldId="408"/>
            <ac:spMk id="12" creationId="{E186B68C-84BC-4A6E-99D1-EE87483C1349}"/>
          </ac:spMkLst>
        </pc:spChg>
        <pc:spChg chg="add">
          <ac:chgData name="Wong Chin Yoong" userId="a548ea25-d5c4-4e37-9d94-eee02ccc3101" providerId="ADAL" clId="{38B52FAD-DD89-4553-83B5-7F3CF502501F}" dt="2021-08-19T03:45:05.811" v="1892" actId="26606"/>
          <ac:spMkLst>
            <pc:docMk/>
            <pc:sldMk cId="748260177" sldId="408"/>
            <ac:spMk id="14" creationId="{6166C6D1-23AC-49C4-BA07-238E4E9F8CEB}"/>
          </ac:spMkLst>
        </pc:spChg>
      </pc:sldChg>
      <pc:sldChg chg="addSp delSp modSp new mod setBg">
        <pc:chgData name="Wong Chin Yoong" userId="a548ea25-d5c4-4e37-9d94-eee02ccc3101" providerId="ADAL" clId="{38B52FAD-DD89-4553-83B5-7F3CF502501F}" dt="2021-08-20T02:37:36.342" v="2254" actId="478"/>
        <pc:sldMkLst>
          <pc:docMk/>
          <pc:sldMk cId="476474007" sldId="409"/>
        </pc:sldMkLst>
        <pc:spChg chg="mod">
          <ac:chgData name="Wong Chin Yoong" userId="a548ea25-d5c4-4e37-9d94-eee02ccc3101" providerId="ADAL" clId="{38B52FAD-DD89-4553-83B5-7F3CF502501F}" dt="2021-08-19T03:50:36.332" v="2170" actId="26606"/>
          <ac:spMkLst>
            <pc:docMk/>
            <pc:sldMk cId="476474007" sldId="409"/>
            <ac:spMk id="2" creationId="{5306D1A9-4950-42A7-A449-6F1B66067CA2}"/>
          </ac:spMkLst>
        </pc:spChg>
        <pc:spChg chg="add mod ord">
          <ac:chgData name="Wong Chin Yoong" userId="a548ea25-d5c4-4e37-9d94-eee02ccc3101" providerId="ADAL" clId="{38B52FAD-DD89-4553-83B5-7F3CF502501F}" dt="2021-08-20T02:35:42.840" v="2235" actId="14100"/>
          <ac:spMkLst>
            <pc:docMk/>
            <pc:sldMk cId="476474007" sldId="409"/>
            <ac:spMk id="3" creationId="{35F26179-F93F-46DC-9DB7-B9CAA79C1D7C}"/>
          </ac:spMkLst>
        </pc:spChg>
        <pc:spChg chg="del">
          <ac:chgData name="Wong Chin Yoong" userId="a548ea25-d5c4-4e37-9d94-eee02ccc3101" providerId="ADAL" clId="{38B52FAD-DD89-4553-83B5-7F3CF502501F}" dt="2021-08-14T16:32:23.120" v="899"/>
          <ac:spMkLst>
            <pc:docMk/>
            <pc:sldMk cId="476474007" sldId="409"/>
            <ac:spMk id="3" creationId="{E4D74075-E63A-465E-805E-D7534798C4B9}"/>
          </ac:spMkLst>
        </pc:spChg>
        <pc:spChg chg="add mod">
          <ac:chgData name="Wong Chin Yoong" userId="a548ea25-d5c4-4e37-9d94-eee02ccc3101" providerId="ADAL" clId="{38B52FAD-DD89-4553-83B5-7F3CF502501F}" dt="2021-08-20T02:34:39.420" v="2227" actId="1076"/>
          <ac:spMkLst>
            <pc:docMk/>
            <pc:sldMk cId="476474007" sldId="409"/>
            <ac:spMk id="9" creationId="{2345C772-A9C1-4990-B152-E55A75C0822B}"/>
          </ac:spMkLst>
        </pc:spChg>
        <pc:spChg chg="add del">
          <ac:chgData name="Wong Chin Yoong" userId="a548ea25-d5c4-4e37-9d94-eee02ccc3101" providerId="ADAL" clId="{38B52FAD-DD89-4553-83B5-7F3CF502501F}" dt="2021-08-19T03:50:21.131" v="2165" actId="26606"/>
          <ac:spMkLst>
            <pc:docMk/>
            <pc:sldMk cId="476474007" sldId="409"/>
            <ac:spMk id="9" creationId="{A1F6BF70-C7D1-4AF9-8DB4-BEEB8A9C3529}"/>
          </ac:spMkLst>
        </pc:spChg>
        <pc:spChg chg="add del mod">
          <ac:chgData name="Wong Chin Yoong" userId="a548ea25-d5c4-4e37-9d94-eee02ccc3101" providerId="ADAL" clId="{38B52FAD-DD89-4553-83B5-7F3CF502501F}" dt="2021-08-20T02:37:36.342" v="2254" actId="478"/>
          <ac:spMkLst>
            <pc:docMk/>
            <pc:sldMk cId="476474007" sldId="409"/>
            <ac:spMk id="10" creationId="{D5F7B966-B5A9-4E93-BC45-B3C2E75D347A}"/>
          </ac:spMkLst>
        </pc:spChg>
        <pc:spChg chg="add">
          <ac:chgData name="Wong Chin Yoong" userId="a548ea25-d5c4-4e37-9d94-eee02ccc3101" providerId="ADAL" clId="{38B52FAD-DD89-4553-83B5-7F3CF502501F}" dt="2021-08-19T03:50:36.332" v="2170" actId="26606"/>
          <ac:spMkLst>
            <pc:docMk/>
            <pc:sldMk cId="476474007" sldId="409"/>
            <ac:spMk id="13" creationId="{E75862C5-5C00-4421-BC7B-9B7B86DBC80D}"/>
          </ac:spMkLst>
        </pc:spChg>
        <pc:spChg chg="add del">
          <ac:chgData name="Wong Chin Yoong" userId="a548ea25-d5c4-4e37-9d94-eee02ccc3101" providerId="ADAL" clId="{38B52FAD-DD89-4553-83B5-7F3CF502501F}" dt="2021-08-19T03:50:21.131" v="2165" actId="26606"/>
          <ac:spMkLst>
            <pc:docMk/>
            <pc:sldMk cId="476474007" sldId="409"/>
            <ac:spMk id="15" creationId="{2C1BBA94-3F40-40AA-8BB9-E69E25E537C1}"/>
          </ac:spMkLst>
        </pc:spChg>
        <pc:spChg chg="add del">
          <ac:chgData name="Wong Chin Yoong" userId="a548ea25-d5c4-4e37-9d94-eee02ccc3101" providerId="ADAL" clId="{38B52FAD-DD89-4553-83B5-7F3CF502501F}" dt="2021-08-19T03:50:27.090" v="2167" actId="26606"/>
          <ac:spMkLst>
            <pc:docMk/>
            <pc:sldMk cId="476474007" sldId="409"/>
            <ac:spMk id="17" creationId="{9D8233B0-41B5-4D9A-AEEC-13DB66A8C9B5}"/>
          </ac:spMkLst>
        </pc:spChg>
        <pc:spChg chg="add del">
          <ac:chgData name="Wong Chin Yoong" userId="a548ea25-d5c4-4e37-9d94-eee02ccc3101" providerId="ADAL" clId="{38B52FAD-DD89-4553-83B5-7F3CF502501F}" dt="2021-08-19T03:50:27.090" v="2167" actId="26606"/>
          <ac:spMkLst>
            <pc:docMk/>
            <pc:sldMk cId="476474007" sldId="409"/>
            <ac:spMk id="21" creationId="{E659831F-0D9A-4C63-9EBB-8435B85A440F}"/>
          </ac:spMkLst>
        </pc:spChg>
        <pc:spChg chg="add del">
          <ac:chgData name="Wong Chin Yoong" userId="a548ea25-d5c4-4e37-9d94-eee02ccc3101" providerId="ADAL" clId="{38B52FAD-DD89-4553-83B5-7F3CF502501F}" dt="2021-08-19T03:50:36.316" v="2169" actId="26606"/>
          <ac:spMkLst>
            <pc:docMk/>
            <pc:sldMk cId="476474007" sldId="409"/>
            <ac:spMk id="23" creationId="{A5711A0E-A428-4ED1-96CB-33D69FD842E4}"/>
          </ac:spMkLst>
        </pc:spChg>
        <pc:spChg chg="add">
          <ac:chgData name="Wong Chin Yoong" userId="a548ea25-d5c4-4e37-9d94-eee02ccc3101" providerId="ADAL" clId="{38B52FAD-DD89-4553-83B5-7F3CF502501F}" dt="2021-08-19T03:50:36.332" v="2170" actId="26606"/>
          <ac:spMkLst>
            <pc:docMk/>
            <pc:sldMk cId="476474007" sldId="409"/>
            <ac:spMk id="25" creationId="{89A320C9-9735-4D13-8279-C1C674841392}"/>
          </ac:spMkLst>
        </pc:spChg>
        <pc:spChg chg="add">
          <ac:chgData name="Wong Chin Yoong" userId="a548ea25-d5c4-4e37-9d94-eee02ccc3101" providerId="ADAL" clId="{38B52FAD-DD89-4553-83B5-7F3CF502501F}" dt="2021-08-19T03:50:36.332" v="2170" actId="26606"/>
          <ac:spMkLst>
            <pc:docMk/>
            <pc:sldMk cId="476474007" sldId="409"/>
            <ac:spMk id="26" creationId="{92544CF4-9B52-4A7B-A4B3-88C72729B77D}"/>
          </ac:spMkLst>
        </pc:spChg>
        <pc:spChg chg="add">
          <ac:chgData name="Wong Chin Yoong" userId="a548ea25-d5c4-4e37-9d94-eee02ccc3101" providerId="ADAL" clId="{38B52FAD-DD89-4553-83B5-7F3CF502501F}" dt="2021-08-19T03:50:36.332" v="2170" actId="26606"/>
          <ac:spMkLst>
            <pc:docMk/>
            <pc:sldMk cId="476474007" sldId="409"/>
            <ac:spMk id="27" creationId="{089440EF-9BE9-4AE9-8C28-00B02296CDB6}"/>
          </ac:spMkLst>
        </pc:spChg>
        <pc:grpChg chg="add del">
          <ac:chgData name="Wong Chin Yoong" userId="a548ea25-d5c4-4e37-9d94-eee02ccc3101" providerId="ADAL" clId="{38B52FAD-DD89-4553-83B5-7F3CF502501F}" dt="2021-08-19T03:50:21.131" v="2165" actId="26606"/>
          <ac:grpSpMkLst>
            <pc:docMk/>
            <pc:sldMk cId="476474007" sldId="409"/>
            <ac:grpSpMk id="11" creationId="{0C66A8B6-1F6E-4FCC-93B9-B9986B6FD111}"/>
          </ac:grpSpMkLst>
        </pc:grpChg>
        <pc:grpChg chg="add del">
          <ac:chgData name="Wong Chin Yoong" userId="a548ea25-d5c4-4e37-9d94-eee02ccc3101" providerId="ADAL" clId="{38B52FAD-DD89-4553-83B5-7F3CF502501F}" dt="2021-08-19T03:50:27.090" v="2167" actId="26606"/>
          <ac:grpSpMkLst>
            <pc:docMk/>
            <pc:sldMk cId="476474007" sldId="409"/>
            <ac:grpSpMk id="18" creationId="{28FAF094-D087-493F-8DF9-A486C2D6BBAA}"/>
          </ac:grpSpMkLst>
        </pc:grpChg>
        <pc:graphicFrameChg chg="add mod">
          <ac:chgData name="Wong Chin Yoong" userId="a548ea25-d5c4-4e37-9d94-eee02ccc3101" providerId="ADAL" clId="{38B52FAD-DD89-4553-83B5-7F3CF502501F}" dt="2021-08-20T02:35:27.875" v="2232"/>
          <ac:graphicFrameMkLst>
            <pc:docMk/>
            <pc:sldMk cId="476474007" sldId="409"/>
            <ac:graphicFrameMk id="4" creationId="{1C6687E8-74F8-485B-A374-EB56DDD71286}"/>
          </ac:graphicFrameMkLst>
        </pc:graphicFrameChg>
      </pc:sldChg>
      <pc:sldChg chg="addSp delSp modSp new mod setBg">
        <pc:chgData name="Wong Chin Yoong" userId="a548ea25-d5c4-4e37-9d94-eee02ccc3101" providerId="ADAL" clId="{38B52FAD-DD89-4553-83B5-7F3CF502501F}" dt="2021-08-20T02:37:29.343" v="2253" actId="14100"/>
        <pc:sldMkLst>
          <pc:docMk/>
          <pc:sldMk cId="4232983482" sldId="410"/>
        </pc:sldMkLst>
        <pc:spChg chg="mod">
          <ac:chgData name="Wong Chin Yoong" userId="a548ea25-d5c4-4e37-9d94-eee02ccc3101" providerId="ADAL" clId="{38B52FAD-DD89-4553-83B5-7F3CF502501F}" dt="2021-08-20T02:36:02.063" v="2243"/>
          <ac:spMkLst>
            <pc:docMk/>
            <pc:sldMk cId="4232983482" sldId="410"/>
            <ac:spMk id="2" creationId="{DFA220DA-610B-4454-9C51-04BE370880B8}"/>
          </ac:spMkLst>
        </pc:spChg>
        <pc:spChg chg="del">
          <ac:chgData name="Wong Chin Yoong" userId="a548ea25-d5c4-4e37-9d94-eee02ccc3101" providerId="ADAL" clId="{38B52FAD-DD89-4553-83B5-7F3CF502501F}" dt="2021-08-19T03:50:06.164" v="2163"/>
          <ac:spMkLst>
            <pc:docMk/>
            <pc:sldMk cId="4232983482" sldId="410"/>
            <ac:spMk id="3" creationId="{CC112128-4023-4B22-A13B-9E20827364B2}"/>
          </ac:spMkLst>
        </pc:spChg>
        <pc:spChg chg="add mod">
          <ac:chgData name="Wong Chin Yoong" userId="a548ea25-d5c4-4e37-9d94-eee02ccc3101" providerId="ADAL" clId="{38B52FAD-DD89-4553-83B5-7F3CF502501F}" dt="2021-08-20T02:36:50.714" v="2249" actId="14100"/>
          <ac:spMkLst>
            <pc:docMk/>
            <pc:sldMk cId="4232983482" sldId="410"/>
            <ac:spMk id="8" creationId="{95A5FEF1-7696-45A7-9B37-E419743A7C42}"/>
          </ac:spMkLst>
        </pc:spChg>
        <pc:spChg chg="add">
          <ac:chgData name="Wong Chin Yoong" userId="a548ea25-d5c4-4e37-9d94-eee02ccc3101" providerId="ADAL" clId="{38B52FAD-DD89-4553-83B5-7F3CF502501F}" dt="2021-08-19T03:50:48.965" v="2171" actId="26606"/>
          <ac:spMkLst>
            <pc:docMk/>
            <pc:sldMk cId="4232983482" sldId="410"/>
            <ac:spMk id="9" creationId="{89A320C9-9735-4D13-8279-C1C674841392}"/>
          </ac:spMkLst>
        </pc:spChg>
        <pc:spChg chg="add mod">
          <ac:chgData name="Wong Chin Yoong" userId="a548ea25-d5c4-4e37-9d94-eee02ccc3101" providerId="ADAL" clId="{38B52FAD-DD89-4553-83B5-7F3CF502501F}" dt="2021-08-20T02:37:29.343" v="2253" actId="14100"/>
          <ac:spMkLst>
            <pc:docMk/>
            <pc:sldMk cId="4232983482" sldId="410"/>
            <ac:spMk id="10" creationId="{2B288A85-C349-412E-9C47-C57293EA1EA1}"/>
          </ac:spMkLst>
        </pc:spChg>
        <pc:spChg chg="add">
          <ac:chgData name="Wong Chin Yoong" userId="a548ea25-d5c4-4e37-9d94-eee02ccc3101" providerId="ADAL" clId="{38B52FAD-DD89-4553-83B5-7F3CF502501F}" dt="2021-08-19T03:50:48.965" v="2171" actId="26606"/>
          <ac:spMkLst>
            <pc:docMk/>
            <pc:sldMk cId="4232983482" sldId="410"/>
            <ac:spMk id="11" creationId="{92544CF4-9B52-4A7B-A4B3-88C72729B77D}"/>
          </ac:spMkLst>
        </pc:spChg>
        <pc:spChg chg="add">
          <ac:chgData name="Wong Chin Yoong" userId="a548ea25-d5c4-4e37-9d94-eee02ccc3101" providerId="ADAL" clId="{38B52FAD-DD89-4553-83B5-7F3CF502501F}" dt="2021-08-19T03:50:48.965" v="2171" actId="26606"/>
          <ac:spMkLst>
            <pc:docMk/>
            <pc:sldMk cId="4232983482" sldId="410"/>
            <ac:spMk id="13" creationId="{E75862C5-5C00-4421-BC7B-9B7B86DBC80D}"/>
          </ac:spMkLst>
        </pc:spChg>
        <pc:spChg chg="add">
          <ac:chgData name="Wong Chin Yoong" userId="a548ea25-d5c4-4e37-9d94-eee02ccc3101" providerId="ADAL" clId="{38B52FAD-DD89-4553-83B5-7F3CF502501F}" dt="2021-08-19T03:50:48.965" v="2171" actId="26606"/>
          <ac:spMkLst>
            <pc:docMk/>
            <pc:sldMk cId="4232983482" sldId="410"/>
            <ac:spMk id="15" creationId="{089440EF-9BE9-4AE9-8C28-00B02296CDB6}"/>
          </ac:spMkLst>
        </pc:spChg>
        <pc:graphicFrameChg chg="add mod">
          <ac:chgData name="Wong Chin Yoong" userId="a548ea25-d5c4-4e37-9d94-eee02ccc3101" providerId="ADAL" clId="{38B52FAD-DD89-4553-83B5-7F3CF502501F}" dt="2021-08-20T02:36:13.622" v="2244"/>
          <ac:graphicFrameMkLst>
            <pc:docMk/>
            <pc:sldMk cId="4232983482" sldId="410"/>
            <ac:graphicFrameMk id="4" creationId="{DE83F6FE-14D7-412E-91DD-BFEA5CC3F33D}"/>
          </ac:graphicFrameMkLst>
        </pc:graphicFrameChg>
      </pc:sldChg>
      <pc:sldChg chg="addSp delSp modSp new mod setBg">
        <pc:chgData name="Wong Chin Yoong" userId="a548ea25-d5c4-4e37-9d94-eee02ccc3101" providerId="ADAL" clId="{38B52FAD-DD89-4553-83B5-7F3CF502501F}" dt="2021-08-20T06:25:27.761" v="2487" actId="478"/>
        <pc:sldMkLst>
          <pc:docMk/>
          <pc:sldMk cId="1300842530" sldId="411"/>
        </pc:sldMkLst>
        <pc:spChg chg="mod">
          <ac:chgData name="Wong Chin Yoong" userId="a548ea25-d5c4-4e37-9d94-eee02ccc3101" providerId="ADAL" clId="{38B52FAD-DD89-4553-83B5-7F3CF502501F}" dt="2021-08-20T06:23:52.348" v="2406" actId="404"/>
          <ac:spMkLst>
            <pc:docMk/>
            <pc:sldMk cId="1300842530" sldId="411"/>
            <ac:spMk id="2" creationId="{5DC8B82F-17B7-4082-9540-443FA7D39C95}"/>
          </ac:spMkLst>
        </pc:spChg>
        <pc:spChg chg="del">
          <ac:chgData name="Wong Chin Yoong" userId="a548ea25-d5c4-4e37-9d94-eee02ccc3101" providerId="ADAL" clId="{38B52FAD-DD89-4553-83B5-7F3CF502501F}" dt="2021-08-20T06:23:06.024" v="2394"/>
          <ac:spMkLst>
            <pc:docMk/>
            <pc:sldMk cId="1300842530" sldId="411"/>
            <ac:spMk id="3" creationId="{543274F7-8832-4632-A465-C71895A4FADD}"/>
          </ac:spMkLst>
        </pc:spChg>
        <pc:spChg chg="add del">
          <ac:chgData name="Wong Chin Yoong" userId="a548ea25-d5c4-4e37-9d94-eee02ccc3101" providerId="ADAL" clId="{38B52FAD-DD89-4553-83B5-7F3CF502501F}" dt="2021-08-20T06:23:13.412" v="2398" actId="26606"/>
          <ac:spMkLst>
            <pc:docMk/>
            <pc:sldMk cId="1300842530" sldId="411"/>
            <ac:spMk id="9" creationId="{3CE9164A-80C3-4DEC-BBC1-A71786FFA31E}"/>
          </ac:spMkLst>
        </pc:spChg>
        <pc:spChg chg="add">
          <ac:chgData name="Wong Chin Yoong" userId="a548ea25-d5c4-4e37-9d94-eee02ccc3101" providerId="ADAL" clId="{38B52FAD-DD89-4553-83B5-7F3CF502501F}" dt="2021-08-20T06:23:36.772" v="2399" actId="26606"/>
          <ac:spMkLst>
            <pc:docMk/>
            <pc:sldMk cId="1300842530" sldId="411"/>
            <ac:spMk id="10" creationId="{ECC07320-C2CA-4E29-8481-9D9E143C7788}"/>
          </ac:spMkLst>
        </pc:spChg>
        <pc:spChg chg="add del mod">
          <ac:chgData name="Wong Chin Yoong" userId="a548ea25-d5c4-4e37-9d94-eee02ccc3101" providerId="ADAL" clId="{38B52FAD-DD89-4553-83B5-7F3CF502501F}" dt="2021-08-20T06:25:27.761" v="2487" actId="478"/>
          <ac:spMkLst>
            <pc:docMk/>
            <pc:sldMk cId="1300842530" sldId="411"/>
            <ac:spMk id="11" creationId="{0159C1D8-249A-41DE-AB75-66B0AE0B0EBC}"/>
          </ac:spMkLst>
        </pc:spChg>
        <pc:spChg chg="add del">
          <ac:chgData name="Wong Chin Yoong" userId="a548ea25-d5c4-4e37-9d94-eee02ccc3101" providerId="ADAL" clId="{38B52FAD-DD89-4553-83B5-7F3CF502501F}" dt="2021-08-20T06:23:13.412" v="2398" actId="26606"/>
          <ac:spMkLst>
            <pc:docMk/>
            <pc:sldMk cId="1300842530" sldId="411"/>
            <ac:spMk id="12" creationId="{32AEEBC8-9D30-42EF-95F2-386C2653FBF0}"/>
          </ac:spMkLst>
        </pc:spChg>
        <pc:spChg chg="add del">
          <ac:chgData name="Wong Chin Yoong" userId="a548ea25-d5c4-4e37-9d94-eee02ccc3101" providerId="ADAL" clId="{38B52FAD-DD89-4553-83B5-7F3CF502501F}" dt="2021-08-20T06:23:13.412" v="2398" actId="26606"/>
          <ac:spMkLst>
            <pc:docMk/>
            <pc:sldMk cId="1300842530" sldId="411"/>
            <ac:spMk id="14" creationId="{2E92FA66-67D7-4CB4-94D3-E643A9AD4757}"/>
          </ac:spMkLst>
        </pc:spChg>
        <pc:picChg chg="add mod">
          <ac:chgData name="Wong Chin Yoong" userId="a548ea25-d5c4-4e37-9d94-eee02ccc3101" providerId="ADAL" clId="{38B52FAD-DD89-4553-83B5-7F3CF502501F}" dt="2021-08-20T06:24:49.836" v="2415" actId="1076"/>
          <ac:picMkLst>
            <pc:docMk/>
            <pc:sldMk cId="1300842530" sldId="411"/>
            <ac:picMk id="5" creationId="{A786CBE9-CB57-4D9C-A8E5-DFCE32424D16}"/>
          </ac:picMkLst>
        </pc:picChg>
        <pc:cxnChg chg="add">
          <ac:chgData name="Wong Chin Yoong" userId="a548ea25-d5c4-4e37-9d94-eee02ccc3101" providerId="ADAL" clId="{38B52FAD-DD89-4553-83B5-7F3CF502501F}" dt="2021-08-20T06:23:36.772" v="2399" actId="26606"/>
          <ac:cxnSpMkLst>
            <pc:docMk/>
            <pc:sldMk cId="1300842530" sldId="411"/>
            <ac:cxnSpMk id="7" creationId="{8AD2EEB5-F5B4-4BDA-8293-9A997C12990F}"/>
          </ac:cxnSpMkLst>
        </pc:cxnChg>
      </pc:sldChg>
      <pc:sldChg chg="addSp delSp modSp new mod setBg">
        <pc:chgData name="Wong Chin Yoong" userId="a548ea25-d5c4-4e37-9d94-eee02ccc3101" providerId="ADAL" clId="{38B52FAD-DD89-4553-83B5-7F3CF502501F}" dt="2021-08-20T07:09:31.728" v="4103" actId="404"/>
        <pc:sldMkLst>
          <pc:docMk/>
          <pc:sldMk cId="2696603978" sldId="412"/>
        </pc:sldMkLst>
        <pc:spChg chg="mod">
          <ac:chgData name="Wong Chin Yoong" userId="a548ea25-d5c4-4e37-9d94-eee02ccc3101" providerId="ADAL" clId="{38B52FAD-DD89-4553-83B5-7F3CF502501F}" dt="2021-08-20T07:09:31.728" v="4103" actId="404"/>
          <ac:spMkLst>
            <pc:docMk/>
            <pc:sldMk cId="2696603978" sldId="412"/>
            <ac:spMk id="2" creationId="{C0D8019D-FBDC-4DF7-9A72-C32C0B78FDEE}"/>
          </ac:spMkLst>
        </pc:spChg>
        <pc:spChg chg="del mod">
          <ac:chgData name="Wong Chin Yoong" userId="a548ea25-d5c4-4e37-9d94-eee02ccc3101" providerId="ADAL" clId="{38B52FAD-DD89-4553-83B5-7F3CF502501F}" dt="2021-08-20T07:09:23.033" v="4100" actId="26606"/>
          <ac:spMkLst>
            <pc:docMk/>
            <pc:sldMk cId="2696603978" sldId="412"/>
            <ac:spMk id="3" creationId="{232A9225-6507-4168-AA60-302D375E8EFE}"/>
          </ac:spMkLst>
        </pc:spChg>
        <pc:spChg chg="add">
          <ac:chgData name="Wong Chin Yoong" userId="a548ea25-d5c4-4e37-9d94-eee02ccc3101" providerId="ADAL" clId="{38B52FAD-DD89-4553-83B5-7F3CF502501F}" dt="2021-08-20T07:09:23.033" v="4100" actId="26606"/>
          <ac:spMkLst>
            <pc:docMk/>
            <pc:sldMk cId="2696603978" sldId="412"/>
            <ac:spMk id="9" creationId="{2E442304-DDBD-4F7B-8017-36BCC863FB40}"/>
          </ac:spMkLst>
        </pc:spChg>
        <pc:spChg chg="add">
          <ac:chgData name="Wong Chin Yoong" userId="a548ea25-d5c4-4e37-9d94-eee02ccc3101" providerId="ADAL" clId="{38B52FAD-DD89-4553-83B5-7F3CF502501F}" dt="2021-08-20T07:09:23.033" v="4100" actId="26606"/>
          <ac:spMkLst>
            <pc:docMk/>
            <pc:sldMk cId="2696603978" sldId="412"/>
            <ac:spMk id="11" creationId="{5E107275-3853-46FD-A241-DE4355A42675}"/>
          </ac:spMkLst>
        </pc:spChg>
        <pc:graphicFrameChg chg="add">
          <ac:chgData name="Wong Chin Yoong" userId="a548ea25-d5c4-4e37-9d94-eee02ccc3101" providerId="ADAL" clId="{38B52FAD-DD89-4553-83B5-7F3CF502501F}" dt="2021-08-20T07:09:23.033" v="4100" actId="26606"/>
          <ac:graphicFrameMkLst>
            <pc:docMk/>
            <pc:sldMk cId="2696603978" sldId="412"/>
            <ac:graphicFrameMk id="5" creationId="{48CD67B8-EC58-4907-A12E-C899F6C895E7}"/>
          </ac:graphicFrameMkLst>
        </pc:graphicFrameChg>
      </pc:sldChg>
      <pc:sldChg chg="addSp delSp modSp new mod setBg setClrOvrMap">
        <pc:chgData name="Wong Chin Yoong" userId="a548ea25-d5c4-4e37-9d94-eee02ccc3101" providerId="ADAL" clId="{38B52FAD-DD89-4553-83B5-7F3CF502501F}" dt="2021-08-19T03:49:25.931" v="2162" actId="26606"/>
        <pc:sldMkLst>
          <pc:docMk/>
          <pc:sldMk cId="3787722586" sldId="413"/>
        </pc:sldMkLst>
        <pc:spChg chg="mod">
          <ac:chgData name="Wong Chin Yoong" userId="a548ea25-d5c4-4e37-9d94-eee02ccc3101" providerId="ADAL" clId="{38B52FAD-DD89-4553-83B5-7F3CF502501F}" dt="2021-08-19T03:49:25.931" v="2162" actId="26606"/>
          <ac:spMkLst>
            <pc:docMk/>
            <pc:sldMk cId="3787722586" sldId="413"/>
            <ac:spMk id="2" creationId="{DA59A7A7-B641-4DDD-AEB5-D4056926EB0A}"/>
          </ac:spMkLst>
        </pc:spChg>
        <pc:spChg chg="mod">
          <ac:chgData name="Wong Chin Yoong" userId="a548ea25-d5c4-4e37-9d94-eee02ccc3101" providerId="ADAL" clId="{38B52FAD-DD89-4553-83B5-7F3CF502501F}" dt="2021-08-19T03:49:25.931" v="2162" actId="26606"/>
          <ac:spMkLst>
            <pc:docMk/>
            <pc:sldMk cId="3787722586" sldId="413"/>
            <ac:spMk id="3" creationId="{337D36D8-B989-4BF3-8C3D-88F3257626AD}"/>
          </ac:spMkLst>
        </pc:spChg>
        <pc:spChg chg="add del">
          <ac:chgData name="Wong Chin Yoong" userId="a548ea25-d5c4-4e37-9d94-eee02ccc3101" providerId="ADAL" clId="{38B52FAD-DD89-4553-83B5-7F3CF502501F}" dt="2021-08-19T03:49:25.921" v="2161" actId="26606"/>
          <ac:spMkLst>
            <pc:docMk/>
            <pc:sldMk cId="3787722586" sldId="413"/>
            <ac:spMk id="8" creationId="{B95B9BA8-1D69-4796-85F5-B6D0BD52354B}"/>
          </ac:spMkLst>
        </pc:spChg>
        <pc:spChg chg="add">
          <ac:chgData name="Wong Chin Yoong" userId="a548ea25-d5c4-4e37-9d94-eee02ccc3101" providerId="ADAL" clId="{38B52FAD-DD89-4553-83B5-7F3CF502501F}" dt="2021-08-19T03:49:25.931" v="2162" actId="26606"/>
          <ac:spMkLst>
            <pc:docMk/>
            <pc:sldMk cId="3787722586" sldId="413"/>
            <ac:spMk id="14" creationId="{B6CDA21F-E7AF-4C75-8395-33F58D5B0E45}"/>
          </ac:spMkLst>
        </pc:spChg>
        <pc:spChg chg="add">
          <ac:chgData name="Wong Chin Yoong" userId="a548ea25-d5c4-4e37-9d94-eee02ccc3101" providerId="ADAL" clId="{38B52FAD-DD89-4553-83B5-7F3CF502501F}" dt="2021-08-19T03:49:25.931" v="2162" actId="26606"/>
          <ac:spMkLst>
            <pc:docMk/>
            <pc:sldMk cId="3787722586" sldId="413"/>
            <ac:spMk id="15" creationId="{D5B0017B-2ECA-49AF-B397-DC140825DF8D}"/>
          </ac:spMkLst>
        </pc:spChg>
        <pc:grpChg chg="add del">
          <ac:chgData name="Wong Chin Yoong" userId="a548ea25-d5c4-4e37-9d94-eee02ccc3101" providerId="ADAL" clId="{38B52FAD-DD89-4553-83B5-7F3CF502501F}" dt="2021-08-19T03:49:25.921" v="2161" actId="26606"/>
          <ac:grpSpMkLst>
            <pc:docMk/>
            <pc:sldMk cId="3787722586" sldId="413"/>
            <ac:grpSpMk id="10" creationId="{4728F330-19FB-4D39-BD0F-53032ABFEB7F}"/>
          </ac:grpSpMkLst>
        </pc:grpChg>
        <pc:grpChg chg="add">
          <ac:chgData name="Wong Chin Yoong" userId="a548ea25-d5c4-4e37-9d94-eee02ccc3101" providerId="ADAL" clId="{38B52FAD-DD89-4553-83B5-7F3CF502501F}" dt="2021-08-19T03:49:25.931" v="2162" actId="26606"/>
          <ac:grpSpMkLst>
            <pc:docMk/>
            <pc:sldMk cId="3787722586" sldId="413"/>
            <ac:grpSpMk id="16" creationId="{AE1C45F0-260A-458C-96ED-C1F6D2151219}"/>
          </ac:grpSpMkLst>
        </pc:grpChg>
        <pc:cxnChg chg="add">
          <ac:chgData name="Wong Chin Yoong" userId="a548ea25-d5c4-4e37-9d94-eee02ccc3101" providerId="ADAL" clId="{38B52FAD-DD89-4553-83B5-7F3CF502501F}" dt="2021-08-19T03:49:25.931" v="2162" actId="26606"/>
          <ac:cxnSpMkLst>
            <pc:docMk/>
            <pc:sldMk cId="3787722586" sldId="413"/>
            <ac:cxnSpMk id="17" creationId="{6CF1BAF6-AD41-4082-B212-8A1F9A2E8779}"/>
          </ac:cxnSpMkLst>
        </pc:cxnChg>
      </pc:sldChg>
      <pc:sldChg chg="addSp modSp new mod setBg">
        <pc:chgData name="Wong Chin Yoong" userId="a548ea25-d5c4-4e37-9d94-eee02ccc3101" providerId="ADAL" clId="{38B52FAD-DD89-4553-83B5-7F3CF502501F}" dt="2021-08-20T06:33:23.528" v="3055" actId="404"/>
        <pc:sldMkLst>
          <pc:docMk/>
          <pc:sldMk cId="3090207134" sldId="414"/>
        </pc:sldMkLst>
        <pc:spChg chg="mod">
          <ac:chgData name="Wong Chin Yoong" userId="a548ea25-d5c4-4e37-9d94-eee02ccc3101" providerId="ADAL" clId="{38B52FAD-DD89-4553-83B5-7F3CF502501F}" dt="2021-08-20T06:33:23.528" v="3055" actId="404"/>
          <ac:spMkLst>
            <pc:docMk/>
            <pc:sldMk cId="3090207134" sldId="414"/>
            <ac:spMk id="2" creationId="{5598F223-E804-4885-BA1D-218B6BE911BA}"/>
          </ac:spMkLst>
        </pc:spChg>
        <pc:spChg chg="mod">
          <ac:chgData name="Wong Chin Yoong" userId="a548ea25-d5c4-4e37-9d94-eee02ccc3101" providerId="ADAL" clId="{38B52FAD-DD89-4553-83B5-7F3CF502501F}" dt="2021-08-20T06:33:17.933" v="3054" actId="26606"/>
          <ac:spMkLst>
            <pc:docMk/>
            <pc:sldMk cId="3090207134" sldId="414"/>
            <ac:spMk id="3" creationId="{EC1C124E-369F-4192-BDEE-AE18A1F6CAB9}"/>
          </ac:spMkLst>
        </pc:spChg>
        <pc:spChg chg="add">
          <ac:chgData name="Wong Chin Yoong" userId="a548ea25-d5c4-4e37-9d94-eee02ccc3101" providerId="ADAL" clId="{38B52FAD-DD89-4553-83B5-7F3CF502501F}" dt="2021-08-20T06:33:17.933" v="3054" actId="26606"/>
          <ac:spMkLst>
            <pc:docMk/>
            <pc:sldMk cId="3090207134" sldId="414"/>
            <ac:spMk id="8" creationId="{907EF6B7-1338-4443-8C46-6A318D952DFD}"/>
          </ac:spMkLst>
        </pc:spChg>
        <pc:spChg chg="add">
          <ac:chgData name="Wong Chin Yoong" userId="a548ea25-d5c4-4e37-9d94-eee02ccc3101" providerId="ADAL" clId="{38B52FAD-DD89-4553-83B5-7F3CF502501F}" dt="2021-08-20T06:33:17.933" v="3054" actId="26606"/>
          <ac:spMkLst>
            <pc:docMk/>
            <pc:sldMk cId="3090207134" sldId="414"/>
            <ac:spMk id="10" creationId="{DAAE4CDD-124C-4DCF-9584-B6033B545DD5}"/>
          </ac:spMkLst>
        </pc:spChg>
        <pc:spChg chg="add">
          <ac:chgData name="Wong Chin Yoong" userId="a548ea25-d5c4-4e37-9d94-eee02ccc3101" providerId="ADAL" clId="{38B52FAD-DD89-4553-83B5-7F3CF502501F}" dt="2021-08-20T06:33:17.933" v="3054" actId="26606"/>
          <ac:spMkLst>
            <pc:docMk/>
            <pc:sldMk cId="3090207134" sldId="414"/>
            <ac:spMk id="12" creationId="{081E4A58-353D-44AE-B2FC-2A74E2E400F7}"/>
          </ac:spMkLst>
        </pc:spChg>
      </pc:sldChg>
      <pc:sldChg chg="addSp delSp modSp new mod setBg">
        <pc:chgData name="Wong Chin Yoong" userId="a548ea25-d5c4-4e37-9d94-eee02ccc3101" providerId="ADAL" clId="{38B52FAD-DD89-4553-83B5-7F3CF502501F}" dt="2021-08-20T06:44:26.046" v="3380" actId="6549"/>
        <pc:sldMkLst>
          <pc:docMk/>
          <pc:sldMk cId="1875026624" sldId="415"/>
        </pc:sldMkLst>
        <pc:spChg chg="mod">
          <ac:chgData name="Wong Chin Yoong" userId="a548ea25-d5c4-4e37-9d94-eee02ccc3101" providerId="ADAL" clId="{38B52FAD-DD89-4553-83B5-7F3CF502501F}" dt="2021-08-20T06:44:26.046" v="3380" actId="6549"/>
          <ac:spMkLst>
            <pc:docMk/>
            <pc:sldMk cId="1875026624" sldId="415"/>
            <ac:spMk id="2" creationId="{39570F2C-551E-4600-AFCF-7834904037C8}"/>
          </ac:spMkLst>
        </pc:spChg>
        <pc:spChg chg="del">
          <ac:chgData name="Wong Chin Yoong" userId="a548ea25-d5c4-4e37-9d94-eee02ccc3101" providerId="ADAL" clId="{38B52FAD-DD89-4553-83B5-7F3CF502501F}" dt="2021-08-20T06:36:28.407" v="3172"/>
          <ac:spMkLst>
            <pc:docMk/>
            <pc:sldMk cId="1875026624" sldId="415"/>
            <ac:spMk id="3" creationId="{D358CC3B-F1AA-4648-943E-3F93E0E70717}"/>
          </ac:spMkLst>
        </pc:spChg>
        <pc:spChg chg="add mod">
          <ac:chgData name="Wong Chin Yoong" userId="a548ea25-d5c4-4e37-9d94-eee02ccc3101" providerId="ADAL" clId="{38B52FAD-DD89-4553-83B5-7F3CF502501F}" dt="2021-08-20T06:42:21.947" v="3317" actId="20577"/>
          <ac:spMkLst>
            <pc:docMk/>
            <pc:sldMk cId="1875026624" sldId="415"/>
            <ac:spMk id="9" creationId="{F77548EB-8B55-46B9-BE99-E9B2BDD52883}"/>
          </ac:spMkLst>
        </pc:spChg>
        <pc:spChg chg="add">
          <ac:chgData name="Wong Chin Yoong" userId="a548ea25-d5c4-4e37-9d94-eee02ccc3101" providerId="ADAL" clId="{38B52FAD-DD89-4553-83B5-7F3CF502501F}" dt="2021-08-20T06:36:34.012" v="3175" actId="26606"/>
          <ac:spMkLst>
            <pc:docMk/>
            <pc:sldMk cId="1875026624" sldId="415"/>
            <ac:spMk id="12" creationId="{32AEEBC8-9D30-42EF-95F2-386C2653FBF0}"/>
          </ac:spMkLst>
        </pc:spChg>
        <pc:spChg chg="add">
          <ac:chgData name="Wong Chin Yoong" userId="a548ea25-d5c4-4e37-9d94-eee02ccc3101" providerId="ADAL" clId="{38B52FAD-DD89-4553-83B5-7F3CF502501F}" dt="2021-08-20T06:36:34.012" v="3175" actId="26606"/>
          <ac:spMkLst>
            <pc:docMk/>
            <pc:sldMk cId="1875026624" sldId="415"/>
            <ac:spMk id="14" creationId="{2E92FA66-67D7-4CB4-94D3-E643A9AD4757}"/>
          </ac:spMkLst>
        </pc:spChg>
        <pc:picChg chg="add mod">
          <ac:chgData name="Wong Chin Yoong" userId="a548ea25-d5c4-4e37-9d94-eee02ccc3101" providerId="ADAL" clId="{38B52FAD-DD89-4553-83B5-7F3CF502501F}" dt="2021-08-20T06:36:44.382" v="3178" actId="1076"/>
          <ac:picMkLst>
            <pc:docMk/>
            <pc:sldMk cId="1875026624" sldId="415"/>
            <ac:picMk id="5" creationId="{DBF87CD7-8837-499C-859D-0104297A2CA1}"/>
          </ac:picMkLst>
        </pc:picChg>
        <pc:cxnChg chg="add mod">
          <ac:chgData name="Wong Chin Yoong" userId="a548ea25-d5c4-4e37-9d94-eee02ccc3101" providerId="ADAL" clId="{38B52FAD-DD89-4553-83B5-7F3CF502501F}" dt="2021-08-20T06:37:01.654" v="3181" actId="1582"/>
          <ac:cxnSpMkLst>
            <pc:docMk/>
            <pc:sldMk cId="1875026624" sldId="415"/>
            <ac:cxnSpMk id="7" creationId="{CA802722-7A9F-4914-9AA9-AEE8A56DFC79}"/>
          </ac:cxnSpMkLst>
        </pc:cxnChg>
        <pc:cxnChg chg="add mod">
          <ac:chgData name="Wong Chin Yoong" userId="a548ea25-d5c4-4e37-9d94-eee02ccc3101" providerId="ADAL" clId="{38B52FAD-DD89-4553-83B5-7F3CF502501F}" dt="2021-08-20T06:38:00.991" v="3183" actId="1076"/>
          <ac:cxnSpMkLst>
            <pc:docMk/>
            <pc:sldMk cId="1875026624" sldId="415"/>
            <ac:cxnSpMk id="11" creationId="{C7F75D61-724B-4807-B4FF-EE8B584D12DF}"/>
          </ac:cxnSpMkLst>
        </pc:cxnChg>
      </pc:sldChg>
    </pc:docChg>
  </pc:docChgLst>
  <pc:docChgLst>
    <pc:chgData name="Wong Chin Yoong" userId="a548ea25-d5c4-4e37-9d94-eee02ccc3101" providerId="ADAL" clId="{338DF1CC-D34D-4C8D-A1D7-22A78D82B5E6}"/>
    <pc:docChg chg="undo custSel addSld delSld modSld addSection delSection modSection">
      <pc:chgData name="Wong Chin Yoong" userId="a548ea25-d5c4-4e37-9d94-eee02ccc3101" providerId="ADAL" clId="{338DF1CC-D34D-4C8D-A1D7-22A78D82B5E6}" dt="2021-07-25T04:32:11.606" v="4433" actId="47"/>
      <pc:docMkLst>
        <pc:docMk/>
      </pc:docMkLst>
      <pc:sldChg chg="modSp mod">
        <pc:chgData name="Wong Chin Yoong" userId="a548ea25-d5c4-4e37-9d94-eee02ccc3101" providerId="ADAL" clId="{338DF1CC-D34D-4C8D-A1D7-22A78D82B5E6}" dt="2021-07-24T08:48:01.451" v="325" actId="14100"/>
        <pc:sldMkLst>
          <pc:docMk/>
          <pc:sldMk cId="4056887728" sldId="373"/>
        </pc:sldMkLst>
        <pc:spChg chg="mod">
          <ac:chgData name="Wong Chin Yoong" userId="a548ea25-d5c4-4e37-9d94-eee02ccc3101" providerId="ADAL" clId="{338DF1CC-D34D-4C8D-A1D7-22A78D82B5E6}" dt="2021-07-24T08:48:01.451" v="325" actId="14100"/>
          <ac:spMkLst>
            <pc:docMk/>
            <pc:sldMk cId="4056887728" sldId="373"/>
            <ac:spMk id="2" creationId="{B36B8C29-A101-4D9D-B38D-A72B68A2ED60}"/>
          </ac:spMkLst>
        </pc:spChg>
      </pc:sldChg>
      <pc:sldChg chg="modSp mod">
        <pc:chgData name="Wong Chin Yoong" userId="a548ea25-d5c4-4e37-9d94-eee02ccc3101" providerId="ADAL" clId="{338DF1CC-D34D-4C8D-A1D7-22A78D82B5E6}" dt="2021-07-24T06:57:28.180" v="58" actId="20577"/>
        <pc:sldMkLst>
          <pc:docMk/>
          <pc:sldMk cId="1838885851" sldId="385"/>
        </pc:sldMkLst>
        <pc:spChg chg="mod">
          <ac:chgData name="Wong Chin Yoong" userId="a548ea25-d5c4-4e37-9d94-eee02ccc3101" providerId="ADAL" clId="{338DF1CC-D34D-4C8D-A1D7-22A78D82B5E6}" dt="2021-07-24T06:57:28.180" v="58" actId="20577"/>
          <ac:spMkLst>
            <pc:docMk/>
            <pc:sldMk cId="1838885851" sldId="385"/>
            <ac:spMk id="2" creationId="{66D8B48A-355C-47F2-AAB7-3B6BDBAC721C}"/>
          </ac:spMkLst>
        </pc:spChg>
      </pc:sldChg>
      <pc:sldChg chg="addSp delSp modSp new mod modClrScheme chgLayout">
        <pc:chgData name="Wong Chin Yoong" userId="a548ea25-d5c4-4e37-9d94-eee02ccc3101" providerId="ADAL" clId="{338DF1CC-D34D-4C8D-A1D7-22A78D82B5E6}" dt="2021-07-24T08:31:16.263" v="107" actId="1038"/>
        <pc:sldMkLst>
          <pc:docMk/>
          <pc:sldMk cId="2388764440" sldId="387"/>
        </pc:sldMkLst>
        <pc:spChg chg="del">
          <ac:chgData name="Wong Chin Yoong" userId="a548ea25-d5c4-4e37-9d94-eee02ccc3101" providerId="ADAL" clId="{338DF1CC-D34D-4C8D-A1D7-22A78D82B5E6}" dt="2021-07-24T08:27:04.298" v="70" actId="700"/>
          <ac:spMkLst>
            <pc:docMk/>
            <pc:sldMk cId="2388764440" sldId="387"/>
            <ac:spMk id="2" creationId="{2B801C79-F9B3-4A30-BB5D-51A2CE7200A0}"/>
          </ac:spMkLst>
        </pc:spChg>
        <pc:spChg chg="del">
          <ac:chgData name="Wong Chin Yoong" userId="a548ea25-d5c4-4e37-9d94-eee02ccc3101" providerId="ADAL" clId="{338DF1CC-D34D-4C8D-A1D7-22A78D82B5E6}" dt="2021-07-24T08:27:04.298" v="70" actId="700"/>
          <ac:spMkLst>
            <pc:docMk/>
            <pc:sldMk cId="2388764440" sldId="387"/>
            <ac:spMk id="3" creationId="{F19170FE-4F2D-4379-B83E-47537C30EC38}"/>
          </ac:spMkLst>
        </pc:spChg>
        <pc:picChg chg="add mod">
          <ac:chgData name="Wong Chin Yoong" userId="a548ea25-d5c4-4e37-9d94-eee02ccc3101" providerId="ADAL" clId="{338DF1CC-D34D-4C8D-A1D7-22A78D82B5E6}" dt="2021-07-24T08:31:05.640" v="98" actId="14100"/>
          <ac:picMkLst>
            <pc:docMk/>
            <pc:sldMk cId="2388764440" sldId="387"/>
            <ac:picMk id="5" creationId="{7C6DE785-8920-4497-A588-EB5D2F439606}"/>
          </ac:picMkLst>
        </pc:picChg>
        <pc:picChg chg="add mod">
          <ac:chgData name="Wong Chin Yoong" userId="a548ea25-d5c4-4e37-9d94-eee02ccc3101" providerId="ADAL" clId="{338DF1CC-D34D-4C8D-A1D7-22A78D82B5E6}" dt="2021-07-24T08:30:58.743" v="96" actId="14100"/>
          <ac:picMkLst>
            <pc:docMk/>
            <pc:sldMk cId="2388764440" sldId="387"/>
            <ac:picMk id="7" creationId="{E1AB6DB6-C630-4D9A-8C1F-FFAA83C17604}"/>
          </ac:picMkLst>
        </pc:picChg>
        <pc:picChg chg="add del">
          <ac:chgData name="Wong Chin Yoong" userId="a548ea25-d5c4-4e37-9d94-eee02ccc3101" providerId="ADAL" clId="{338DF1CC-D34D-4C8D-A1D7-22A78D82B5E6}" dt="2021-07-24T08:29:43.098" v="81" actId="22"/>
          <ac:picMkLst>
            <pc:docMk/>
            <pc:sldMk cId="2388764440" sldId="387"/>
            <ac:picMk id="9" creationId="{F3A085A3-649E-43C4-AD5D-AB3609BFAD08}"/>
          </ac:picMkLst>
        </pc:picChg>
        <pc:picChg chg="add mod">
          <ac:chgData name="Wong Chin Yoong" userId="a548ea25-d5c4-4e37-9d94-eee02ccc3101" providerId="ADAL" clId="{338DF1CC-D34D-4C8D-A1D7-22A78D82B5E6}" dt="2021-07-24T08:31:16.263" v="107" actId="1038"/>
          <ac:picMkLst>
            <pc:docMk/>
            <pc:sldMk cId="2388764440" sldId="387"/>
            <ac:picMk id="11" creationId="{275D7157-DA5D-4983-838A-C2545689F42E}"/>
          </ac:picMkLst>
        </pc:picChg>
      </pc:sldChg>
      <pc:sldChg chg="modSp new mod">
        <pc:chgData name="Wong Chin Yoong" userId="a548ea25-d5c4-4e37-9d94-eee02ccc3101" providerId="ADAL" clId="{338DF1CC-D34D-4C8D-A1D7-22A78D82B5E6}" dt="2021-07-24T13:11:40.152" v="1454" actId="27636"/>
        <pc:sldMkLst>
          <pc:docMk/>
          <pc:sldMk cId="3143339153" sldId="388"/>
        </pc:sldMkLst>
        <pc:spChg chg="mod">
          <ac:chgData name="Wong Chin Yoong" userId="a548ea25-d5c4-4e37-9d94-eee02ccc3101" providerId="ADAL" clId="{338DF1CC-D34D-4C8D-A1D7-22A78D82B5E6}" dt="2021-07-24T08:41:34.441" v="184" actId="20577"/>
          <ac:spMkLst>
            <pc:docMk/>
            <pc:sldMk cId="3143339153" sldId="388"/>
            <ac:spMk id="2" creationId="{84329591-E079-45E9-80CA-6E02ECAA28A1}"/>
          </ac:spMkLst>
        </pc:spChg>
        <pc:spChg chg="mod">
          <ac:chgData name="Wong Chin Yoong" userId="a548ea25-d5c4-4e37-9d94-eee02ccc3101" providerId="ADAL" clId="{338DF1CC-D34D-4C8D-A1D7-22A78D82B5E6}" dt="2021-07-24T13:11:40.152" v="1454" actId="27636"/>
          <ac:spMkLst>
            <pc:docMk/>
            <pc:sldMk cId="3143339153" sldId="388"/>
            <ac:spMk id="3" creationId="{C8BF919C-B947-4C42-95F5-81A33F2AD7B0}"/>
          </ac:spMkLst>
        </pc:spChg>
      </pc:sldChg>
      <pc:sldChg chg="modSp new mod">
        <pc:chgData name="Wong Chin Yoong" userId="a548ea25-d5c4-4e37-9d94-eee02ccc3101" providerId="ADAL" clId="{338DF1CC-D34D-4C8D-A1D7-22A78D82B5E6}" dt="2021-07-24T15:13:25.032" v="3738" actId="20577"/>
        <pc:sldMkLst>
          <pc:docMk/>
          <pc:sldMk cId="141037332" sldId="389"/>
        </pc:sldMkLst>
        <pc:spChg chg="mod">
          <ac:chgData name="Wong Chin Yoong" userId="a548ea25-d5c4-4e37-9d94-eee02ccc3101" providerId="ADAL" clId="{338DF1CC-D34D-4C8D-A1D7-22A78D82B5E6}" dt="2021-07-24T13:53:18.008" v="2689" actId="20577"/>
          <ac:spMkLst>
            <pc:docMk/>
            <pc:sldMk cId="141037332" sldId="389"/>
            <ac:spMk id="2" creationId="{409249BC-A757-4B32-9B22-8BA09EBE3A83}"/>
          </ac:spMkLst>
        </pc:spChg>
        <pc:spChg chg="mod">
          <ac:chgData name="Wong Chin Yoong" userId="a548ea25-d5c4-4e37-9d94-eee02ccc3101" providerId="ADAL" clId="{338DF1CC-D34D-4C8D-A1D7-22A78D82B5E6}" dt="2021-07-24T15:13:25.032" v="3738" actId="20577"/>
          <ac:spMkLst>
            <pc:docMk/>
            <pc:sldMk cId="141037332" sldId="389"/>
            <ac:spMk id="3" creationId="{85991F67-2C86-4519-83EB-4E12F801795E}"/>
          </ac:spMkLst>
        </pc:spChg>
      </pc:sldChg>
      <pc:sldChg chg="modSp new del mod">
        <pc:chgData name="Wong Chin Yoong" userId="a548ea25-d5c4-4e37-9d94-eee02ccc3101" providerId="ADAL" clId="{338DF1CC-D34D-4C8D-A1D7-22A78D82B5E6}" dt="2021-07-24T15:11:31.435" v="3634" actId="47"/>
        <pc:sldMkLst>
          <pc:docMk/>
          <pc:sldMk cId="898447409" sldId="390"/>
        </pc:sldMkLst>
        <pc:spChg chg="mod">
          <ac:chgData name="Wong Chin Yoong" userId="a548ea25-d5c4-4e37-9d94-eee02ccc3101" providerId="ADAL" clId="{338DF1CC-D34D-4C8D-A1D7-22A78D82B5E6}" dt="2021-07-24T14:48:47.309" v="3025" actId="20577"/>
          <ac:spMkLst>
            <pc:docMk/>
            <pc:sldMk cId="898447409" sldId="390"/>
            <ac:spMk id="2" creationId="{821B3688-B09B-4CAC-ADF8-F95EE56F9330}"/>
          </ac:spMkLst>
        </pc:spChg>
      </pc:sldChg>
      <pc:sldChg chg="addSp delSp modSp new mod setBg">
        <pc:chgData name="Wong Chin Yoong" userId="a548ea25-d5c4-4e37-9d94-eee02ccc3101" providerId="ADAL" clId="{338DF1CC-D34D-4C8D-A1D7-22A78D82B5E6}" dt="2021-07-25T04:31:58.751" v="4431" actId="1076"/>
        <pc:sldMkLst>
          <pc:docMk/>
          <pc:sldMk cId="1283232863" sldId="391"/>
        </pc:sldMkLst>
        <pc:spChg chg="mod ord">
          <ac:chgData name="Wong Chin Yoong" userId="a548ea25-d5c4-4e37-9d94-eee02ccc3101" providerId="ADAL" clId="{338DF1CC-D34D-4C8D-A1D7-22A78D82B5E6}" dt="2021-07-25T04:31:43.551" v="4425" actId="26606"/>
          <ac:spMkLst>
            <pc:docMk/>
            <pc:sldMk cId="1283232863" sldId="391"/>
            <ac:spMk id="2" creationId="{9E27D7E8-0F29-4C77-B046-D50F1269CD68}"/>
          </ac:spMkLst>
        </pc:spChg>
        <pc:spChg chg="del">
          <ac:chgData name="Wong Chin Yoong" userId="a548ea25-d5c4-4e37-9d94-eee02ccc3101" providerId="ADAL" clId="{338DF1CC-D34D-4C8D-A1D7-22A78D82B5E6}" dt="2021-07-25T04:29:57.304" v="4394" actId="478"/>
          <ac:spMkLst>
            <pc:docMk/>
            <pc:sldMk cId="1283232863" sldId="391"/>
            <ac:spMk id="3" creationId="{843897B1-C8D7-4A1C-86E1-D0A45C41A49B}"/>
          </ac:spMkLst>
        </pc:spChg>
        <pc:spChg chg="add">
          <ac:chgData name="Wong Chin Yoong" userId="a548ea25-d5c4-4e37-9d94-eee02ccc3101" providerId="ADAL" clId="{338DF1CC-D34D-4C8D-A1D7-22A78D82B5E6}" dt="2021-07-25T04:31:43.551" v="4425" actId="26606"/>
          <ac:spMkLst>
            <pc:docMk/>
            <pc:sldMk cId="1283232863" sldId="391"/>
            <ac:spMk id="10" creationId="{46C2E80F-49A6-4372-B103-219D417A55ED}"/>
          </ac:spMkLst>
        </pc:spChg>
        <pc:graphicFrameChg chg="add mod">
          <ac:chgData name="Wong Chin Yoong" userId="a548ea25-d5c4-4e37-9d94-eee02ccc3101" providerId="ADAL" clId="{338DF1CC-D34D-4C8D-A1D7-22A78D82B5E6}" dt="2021-07-25T04:31:54.829" v="4430" actId="1076"/>
          <ac:graphicFrameMkLst>
            <pc:docMk/>
            <pc:sldMk cId="1283232863" sldId="391"/>
            <ac:graphicFrameMk id="4" creationId="{9C7C6EED-6E05-4029-8A6C-EE37A97C1FD4}"/>
          </ac:graphicFrameMkLst>
        </pc:graphicFrameChg>
        <pc:graphicFrameChg chg="add mod">
          <ac:chgData name="Wong Chin Yoong" userId="a548ea25-d5c4-4e37-9d94-eee02ccc3101" providerId="ADAL" clId="{338DF1CC-D34D-4C8D-A1D7-22A78D82B5E6}" dt="2021-07-25T04:31:58.751" v="4431" actId="1076"/>
          <ac:graphicFrameMkLst>
            <pc:docMk/>
            <pc:sldMk cId="1283232863" sldId="391"/>
            <ac:graphicFrameMk id="5" creationId="{ADDB0B8D-6BEE-461F-BDB9-01253A44F50B}"/>
          </ac:graphicFrameMkLst>
        </pc:graphicFrameChg>
      </pc:sldChg>
      <pc:sldChg chg="new del">
        <pc:chgData name="Wong Chin Yoong" userId="a548ea25-d5c4-4e37-9d94-eee02ccc3101" providerId="ADAL" clId="{338DF1CC-D34D-4C8D-A1D7-22A78D82B5E6}" dt="2021-07-25T04:32:10.868" v="4432" actId="47"/>
        <pc:sldMkLst>
          <pc:docMk/>
          <pc:sldMk cId="178013838" sldId="392"/>
        </pc:sldMkLst>
      </pc:sldChg>
      <pc:sldChg chg="new del">
        <pc:chgData name="Wong Chin Yoong" userId="a548ea25-d5c4-4e37-9d94-eee02ccc3101" providerId="ADAL" clId="{338DF1CC-D34D-4C8D-A1D7-22A78D82B5E6}" dt="2021-07-25T04:32:11.606" v="4433" actId="47"/>
        <pc:sldMkLst>
          <pc:docMk/>
          <pc:sldMk cId="3540611838" sldId="393"/>
        </pc:sldMkLst>
      </pc:sldChg>
      <pc:sldChg chg="modSp new mod">
        <pc:chgData name="Wong Chin Yoong" userId="a548ea25-d5c4-4e37-9d94-eee02ccc3101" providerId="ADAL" clId="{338DF1CC-D34D-4C8D-A1D7-22A78D82B5E6}" dt="2021-07-24T15:10:55.194" v="3633" actId="20577"/>
        <pc:sldMkLst>
          <pc:docMk/>
          <pc:sldMk cId="3769636146" sldId="394"/>
        </pc:sldMkLst>
        <pc:spChg chg="mod">
          <ac:chgData name="Wong Chin Yoong" userId="a548ea25-d5c4-4e37-9d94-eee02ccc3101" providerId="ADAL" clId="{338DF1CC-D34D-4C8D-A1D7-22A78D82B5E6}" dt="2021-07-24T14:50:53.034" v="3208" actId="20577"/>
          <ac:spMkLst>
            <pc:docMk/>
            <pc:sldMk cId="3769636146" sldId="394"/>
            <ac:spMk id="2" creationId="{0637F2C2-412B-4BAB-BA8F-00395F40E382}"/>
          </ac:spMkLst>
        </pc:spChg>
        <pc:spChg chg="mod">
          <ac:chgData name="Wong Chin Yoong" userId="a548ea25-d5c4-4e37-9d94-eee02ccc3101" providerId="ADAL" clId="{338DF1CC-D34D-4C8D-A1D7-22A78D82B5E6}" dt="2021-07-24T15:10:55.194" v="3633" actId="20577"/>
          <ac:spMkLst>
            <pc:docMk/>
            <pc:sldMk cId="3769636146" sldId="394"/>
            <ac:spMk id="3" creationId="{60050B5A-919F-4E01-8EED-DEDADA9F8519}"/>
          </ac:spMkLst>
        </pc:spChg>
      </pc:sldChg>
      <pc:sldChg chg="new del">
        <pc:chgData name="Wong Chin Yoong" userId="a548ea25-d5c4-4e37-9d94-eee02ccc3101" providerId="ADAL" clId="{338DF1CC-D34D-4C8D-A1D7-22A78D82B5E6}" dt="2021-07-24T14:49:15.628" v="3027" actId="47"/>
        <pc:sldMkLst>
          <pc:docMk/>
          <pc:sldMk cId="335654908" sldId="395"/>
        </pc:sldMkLst>
      </pc:sldChg>
      <pc:sldChg chg="new del">
        <pc:chgData name="Wong Chin Yoong" userId="a548ea25-d5c4-4e37-9d94-eee02ccc3101" providerId="ADAL" clId="{338DF1CC-D34D-4C8D-A1D7-22A78D82B5E6}" dt="2021-07-24T14:49:16.482" v="3028" actId="47"/>
        <pc:sldMkLst>
          <pc:docMk/>
          <pc:sldMk cId="184951965" sldId="396"/>
        </pc:sldMkLst>
      </pc:sldChg>
      <pc:sldChg chg="addSp delSp modSp new mod setBg">
        <pc:chgData name="Wong Chin Yoong" userId="a548ea25-d5c4-4e37-9d94-eee02ccc3101" providerId="ADAL" clId="{338DF1CC-D34D-4C8D-A1D7-22A78D82B5E6}" dt="2021-07-24T14:56:32.603" v="3398" actId="14100"/>
        <pc:sldMkLst>
          <pc:docMk/>
          <pc:sldMk cId="610511807" sldId="397"/>
        </pc:sldMkLst>
        <pc:spChg chg="mod">
          <ac:chgData name="Wong Chin Yoong" userId="a548ea25-d5c4-4e37-9d94-eee02ccc3101" providerId="ADAL" clId="{338DF1CC-D34D-4C8D-A1D7-22A78D82B5E6}" dt="2021-07-24T14:56:14.583" v="3390" actId="403"/>
          <ac:spMkLst>
            <pc:docMk/>
            <pc:sldMk cId="610511807" sldId="397"/>
            <ac:spMk id="2" creationId="{C8875433-B598-403B-9ABB-AB1954A13EFF}"/>
          </ac:spMkLst>
        </pc:spChg>
        <pc:spChg chg="del">
          <ac:chgData name="Wong Chin Yoong" userId="a548ea25-d5c4-4e37-9d94-eee02ccc3101" providerId="ADAL" clId="{338DF1CC-D34D-4C8D-A1D7-22A78D82B5E6}" dt="2021-07-24T14:52:35.260" v="3209" actId="22"/>
          <ac:spMkLst>
            <pc:docMk/>
            <pc:sldMk cId="610511807" sldId="397"/>
            <ac:spMk id="3" creationId="{F5A6D40B-B9B9-418D-8381-B1107E6CBD40}"/>
          </ac:spMkLst>
        </pc:spChg>
        <pc:spChg chg="add del">
          <ac:chgData name="Wong Chin Yoong" userId="a548ea25-d5c4-4e37-9d94-eee02ccc3101" providerId="ADAL" clId="{338DF1CC-D34D-4C8D-A1D7-22A78D82B5E6}" dt="2021-07-24T14:55:40.373" v="3368" actId="26606"/>
          <ac:spMkLst>
            <pc:docMk/>
            <pc:sldMk cId="610511807" sldId="397"/>
            <ac:spMk id="9" creationId="{7726CACF-470A-4F05-A098-DEF8BBBB38A1}"/>
          </ac:spMkLst>
        </pc:spChg>
        <pc:spChg chg="add del">
          <ac:chgData name="Wong Chin Yoong" userId="a548ea25-d5c4-4e37-9d94-eee02ccc3101" providerId="ADAL" clId="{338DF1CC-D34D-4C8D-A1D7-22A78D82B5E6}" dt="2021-07-24T14:55:23.579" v="3366" actId="26606"/>
          <ac:spMkLst>
            <pc:docMk/>
            <pc:sldMk cId="610511807" sldId="397"/>
            <ac:spMk id="10" creationId="{A4AC5506-6312-4701-8D3C-40187889A947}"/>
          </ac:spMkLst>
        </pc:spChg>
        <pc:spChg chg="add del">
          <ac:chgData name="Wong Chin Yoong" userId="a548ea25-d5c4-4e37-9d94-eee02ccc3101" providerId="ADAL" clId="{338DF1CC-D34D-4C8D-A1D7-22A78D82B5E6}" dt="2021-07-24T14:55:40.373" v="3368" actId="26606"/>
          <ac:spMkLst>
            <pc:docMk/>
            <pc:sldMk cId="610511807" sldId="397"/>
            <ac:spMk id="12" creationId="{1A95671B-3CC6-4792-9114-B74FAEA224E6}"/>
          </ac:spMkLst>
        </pc:spChg>
        <pc:spChg chg="add">
          <ac:chgData name="Wong Chin Yoong" userId="a548ea25-d5c4-4e37-9d94-eee02ccc3101" providerId="ADAL" clId="{338DF1CC-D34D-4C8D-A1D7-22A78D82B5E6}" dt="2021-07-24T14:55:40.383" v="3369" actId="26606"/>
          <ac:spMkLst>
            <pc:docMk/>
            <pc:sldMk cId="610511807" sldId="397"/>
            <ac:spMk id="14" creationId="{A7457DD9-5A45-400A-AB4B-4B4EDECA25F1}"/>
          </ac:spMkLst>
        </pc:spChg>
        <pc:spChg chg="add">
          <ac:chgData name="Wong Chin Yoong" userId="a548ea25-d5c4-4e37-9d94-eee02ccc3101" providerId="ADAL" clId="{338DF1CC-D34D-4C8D-A1D7-22A78D82B5E6}" dt="2021-07-24T14:55:40.383" v="3369" actId="26606"/>
          <ac:spMkLst>
            <pc:docMk/>
            <pc:sldMk cId="610511807" sldId="397"/>
            <ac:spMk id="15" creationId="{2550BE34-C2B8-49B8-8519-67A8CAD51AE9}"/>
          </ac:spMkLst>
        </pc:spChg>
        <pc:spChg chg="add">
          <ac:chgData name="Wong Chin Yoong" userId="a548ea25-d5c4-4e37-9d94-eee02ccc3101" providerId="ADAL" clId="{338DF1CC-D34D-4C8D-A1D7-22A78D82B5E6}" dt="2021-07-24T14:55:40.383" v="3369" actId="26606"/>
          <ac:spMkLst>
            <pc:docMk/>
            <pc:sldMk cId="610511807" sldId="397"/>
            <ac:spMk id="16" creationId="{441CF7D6-A660-431A-B0BB-140A0D5556B6}"/>
          </ac:spMkLst>
        </pc:spChg>
        <pc:spChg chg="add mod">
          <ac:chgData name="Wong Chin Yoong" userId="a548ea25-d5c4-4e37-9d94-eee02ccc3101" providerId="ADAL" clId="{338DF1CC-D34D-4C8D-A1D7-22A78D82B5E6}" dt="2021-07-24T14:56:22.315" v="3394" actId="403"/>
          <ac:spMkLst>
            <pc:docMk/>
            <pc:sldMk cId="610511807" sldId="397"/>
            <ac:spMk id="17" creationId="{2758E3B1-0594-4562-A361-CB68044C933E}"/>
          </ac:spMkLst>
        </pc:spChg>
        <pc:spChg chg="add">
          <ac:chgData name="Wong Chin Yoong" userId="a548ea25-d5c4-4e37-9d94-eee02ccc3101" providerId="ADAL" clId="{338DF1CC-D34D-4C8D-A1D7-22A78D82B5E6}" dt="2021-07-24T14:55:40.383" v="3369" actId="26606"/>
          <ac:spMkLst>
            <pc:docMk/>
            <pc:sldMk cId="610511807" sldId="397"/>
            <ac:spMk id="18" creationId="{0570A85B-3810-4F95-97B0-CBF4CCDB381C}"/>
          </ac:spMkLst>
        </pc:spChg>
        <pc:picChg chg="add mod ord">
          <ac:chgData name="Wong Chin Yoong" userId="a548ea25-d5c4-4e37-9d94-eee02ccc3101" providerId="ADAL" clId="{338DF1CC-D34D-4C8D-A1D7-22A78D82B5E6}" dt="2021-07-24T14:56:32.603" v="3398" actId="14100"/>
          <ac:picMkLst>
            <pc:docMk/>
            <pc:sldMk cId="610511807" sldId="397"/>
            <ac:picMk id="5" creationId="{CF3CD8EA-BB30-44A8-9E06-2BA20AD01A35}"/>
          </ac:picMkLst>
        </pc:picChg>
      </pc:sldChg>
      <pc:sldChg chg="new del">
        <pc:chgData name="Wong Chin Yoong" userId="a548ea25-d5c4-4e37-9d94-eee02ccc3101" providerId="ADAL" clId="{338DF1CC-D34D-4C8D-A1D7-22A78D82B5E6}" dt="2021-07-24T14:49:13.222" v="3026" actId="47"/>
        <pc:sldMkLst>
          <pc:docMk/>
          <pc:sldMk cId="2252546095" sldId="398"/>
        </pc:sldMkLst>
      </pc:sldChg>
      <pc:sldChg chg="addSp modSp new mod modAnim">
        <pc:chgData name="Wong Chin Yoong" userId="a548ea25-d5c4-4e37-9d94-eee02ccc3101" providerId="ADAL" clId="{338DF1CC-D34D-4C8D-A1D7-22A78D82B5E6}" dt="2021-07-24T13:42:21.520" v="2090"/>
        <pc:sldMkLst>
          <pc:docMk/>
          <pc:sldMk cId="351643665" sldId="399"/>
        </pc:sldMkLst>
        <pc:spChg chg="mod">
          <ac:chgData name="Wong Chin Yoong" userId="a548ea25-d5c4-4e37-9d94-eee02ccc3101" providerId="ADAL" clId="{338DF1CC-D34D-4C8D-A1D7-22A78D82B5E6}" dt="2021-07-24T13:33:08.016" v="1788" actId="20577"/>
          <ac:spMkLst>
            <pc:docMk/>
            <pc:sldMk cId="351643665" sldId="399"/>
            <ac:spMk id="2" creationId="{977DDEE9-5A96-4E01-8960-62A48A816FFA}"/>
          </ac:spMkLst>
        </pc:spChg>
        <pc:spChg chg="mod">
          <ac:chgData name="Wong Chin Yoong" userId="a548ea25-d5c4-4e37-9d94-eee02ccc3101" providerId="ADAL" clId="{338DF1CC-D34D-4C8D-A1D7-22A78D82B5E6}" dt="2021-07-24T13:37:26.735" v="2024" actId="27636"/>
          <ac:spMkLst>
            <pc:docMk/>
            <pc:sldMk cId="351643665" sldId="399"/>
            <ac:spMk id="3" creationId="{97F821EB-614F-4A78-997F-EBFA8F6138B5}"/>
          </ac:spMkLst>
        </pc:spChg>
        <pc:spChg chg="add mod">
          <ac:chgData name="Wong Chin Yoong" userId="a548ea25-d5c4-4e37-9d94-eee02ccc3101" providerId="ADAL" clId="{338DF1CC-D34D-4C8D-A1D7-22A78D82B5E6}" dt="2021-07-24T13:39:35.644" v="2066" actId="208"/>
          <ac:spMkLst>
            <pc:docMk/>
            <pc:sldMk cId="351643665" sldId="399"/>
            <ac:spMk id="4" creationId="{BF55D9AD-63D9-4E3C-ADA3-B20E8404E8EF}"/>
          </ac:spMkLst>
        </pc:spChg>
        <pc:spChg chg="add mod">
          <ac:chgData name="Wong Chin Yoong" userId="a548ea25-d5c4-4e37-9d94-eee02ccc3101" providerId="ADAL" clId="{338DF1CC-D34D-4C8D-A1D7-22A78D82B5E6}" dt="2021-07-24T13:39:55.887" v="2070" actId="1076"/>
          <ac:spMkLst>
            <pc:docMk/>
            <pc:sldMk cId="351643665" sldId="399"/>
            <ac:spMk id="5" creationId="{CB231751-395A-40DE-B025-C3CB6CF566B6}"/>
          </ac:spMkLst>
        </pc:spChg>
        <pc:spChg chg="add mod">
          <ac:chgData name="Wong Chin Yoong" userId="a548ea25-d5c4-4e37-9d94-eee02ccc3101" providerId="ADAL" clId="{338DF1CC-D34D-4C8D-A1D7-22A78D82B5E6}" dt="2021-07-24T13:40:12.774" v="2073" actId="208"/>
          <ac:spMkLst>
            <pc:docMk/>
            <pc:sldMk cId="351643665" sldId="399"/>
            <ac:spMk id="6" creationId="{5703556B-63FE-4C77-8B9D-94A5B77C0086}"/>
          </ac:spMkLst>
        </pc:spChg>
        <pc:spChg chg="add mod">
          <ac:chgData name="Wong Chin Yoong" userId="a548ea25-d5c4-4e37-9d94-eee02ccc3101" providerId="ADAL" clId="{338DF1CC-D34D-4C8D-A1D7-22A78D82B5E6}" dt="2021-07-24T13:40:19.284" v="2075" actId="1076"/>
          <ac:spMkLst>
            <pc:docMk/>
            <pc:sldMk cId="351643665" sldId="399"/>
            <ac:spMk id="7" creationId="{3EA1C202-71CA-4BDB-A436-6496254A2FD9}"/>
          </ac:spMkLst>
        </pc:spChg>
        <pc:cxnChg chg="add mod">
          <ac:chgData name="Wong Chin Yoong" userId="a548ea25-d5c4-4e37-9d94-eee02ccc3101" providerId="ADAL" clId="{338DF1CC-D34D-4C8D-A1D7-22A78D82B5E6}" dt="2021-07-24T13:40:51.131" v="2081" actId="693"/>
          <ac:cxnSpMkLst>
            <pc:docMk/>
            <pc:sldMk cId="351643665" sldId="399"/>
            <ac:cxnSpMk id="9" creationId="{26C06336-615C-4004-A177-DDB7735C87A8}"/>
          </ac:cxnSpMkLst>
        </pc:cxnChg>
        <pc:cxnChg chg="add mod">
          <ac:chgData name="Wong Chin Yoong" userId="a548ea25-d5c4-4e37-9d94-eee02ccc3101" providerId="ADAL" clId="{338DF1CC-D34D-4C8D-A1D7-22A78D82B5E6}" dt="2021-07-24T13:40:59.859" v="2083" actId="1076"/>
          <ac:cxnSpMkLst>
            <pc:docMk/>
            <pc:sldMk cId="351643665" sldId="399"/>
            <ac:cxnSpMk id="10" creationId="{65F01C8F-CBB0-4F19-B0EA-79D1FC2631F4}"/>
          </ac:cxnSpMkLst>
        </pc:cxnChg>
      </pc:sldChg>
      <pc:sldChg chg="addSp delSp modSp new mod setBg">
        <pc:chgData name="Wong Chin Yoong" userId="a548ea25-d5c4-4e37-9d94-eee02ccc3101" providerId="ADAL" clId="{338DF1CC-D34D-4C8D-A1D7-22A78D82B5E6}" dt="2021-07-24T13:22:51.667" v="1781" actId="403"/>
        <pc:sldMkLst>
          <pc:docMk/>
          <pc:sldMk cId="3649018525" sldId="400"/>
        </pc:sldMkLst>
        <pc:spChg chg="mod">
          <ac:chgData name="Wong Chin Yoong" userId="a548ea25-d5c4-4e37-9d94-eee02ccc3101" providerId="ADAL" clId="{338DF1CC-D34D-4C8D-A1D7-22A78D82B5E6}" dt="2021-07-24T13:22:46.801" v="1780" actId="403"/>
          <ac:spMkLst>
            <pc:docMk/>
            <pc:sldMk cId="3649018525" sldId="400"/>
            <ac:spMk id="2" creationId="{48032D3C-024D-4E8F-A14B-A2A652750084}"/>
          </ac:spMkLst>
        </pc:spChg>
        <pc:spChg chg="del">
          <ac:chgData name="Wong Chin Yoong" userId="a548ea25-d5c4-4e37-9d94-eee02ccc3101" providerId="ADAL" clId="{338DF1CC-D34D-4C8D-A1D7-22A78D82B5E6}" dt="2021-07-24T13:14:43.272" v="1591"/>
          <ac:spMkLst>
            <pc:docMk/>
            <pc:sldMk cId="3649018525" sldId="400"/>
            <ac:spMk id="3" creationId="{FBB8B552-F658-4312-AF63-95B9F5BCA012}"/>
          </ac:spMkLst>
        </pc:spChg>
        <pc:spChg chg="add mod">
          <ac:chgData name="Wong Chin Yoong" userId="a548ea25-d5c4-4e37-9d94-eee02ccc3101" providerId="ADAL" clId="{338DF1CC-D34D-4C8D-A1D7-22A78D82B5E6}" dt="2021-07-24T13:22:51.667" v="1781" actId="403"/>
          <ac:spMkLst>
            <pc:docMk/>
            <pc:sldMk cId="3649018525" sldId="400"/>
            <ac:spMk id="5" creationId="{39B1F0EE-A7A1-4CDE-B1FF-3856F5C84F2E}"/>
          </ac:spMkLst>
        </pc:spChg>
        <pc:spChg chg="add del">
          <ac:chgData name="Wong Chin Yoong" userId="a548ea25-d5c4-4e37-9d94-eee02ccc3101" providerId="ADAL" clId="{338DF1CC-D34D-4C8D-A1D7-22A78D82B5E6}" dt="2021-07-24T13:22:38.845" v="1776" actId="26606"/>
          <ac:spMkLst>
            <pc:docMk/>
            <pc:sldMk cId="3649018525" sldId="400"/>
            <ac:spMk id="10" creationId="{1A95671B-3CC6-4792-9114-B74FAEA224E6}"/>
          </ac:spMkLst>
        </pc:spChg>
        <pc:spChg chg="add">
          <ac:chgData name="Wong Chin Yoong" userId="a548ea25-d5c4-4e37-9d94-eee02ccc3101" providerId="ADAL" clId="{338DF1CC-D34D-4C8D-A1D7-22A78D82B5E6}" dt="2021-07-24T13:22:38.845" v="1776" actId="26606"/>
          <ac:spMkLst>
            <pc:docMk/>
            <pc:sldMk cId="3649018525" sldId="400"/>
            <ac:spMk id="15" creationId="{1A95671B-3CC6-4792-9114-B74FAEA224E6}"/>
          </ac:spMkLst>
        </pc:spChg>
        <pc:graphicFrameChg chg="add mod ord">
          <ac:chgData name="Wong Chin Yoong" userId="a548ea25-d5c4-4e37-9d94-eee02ccc3101" providerId="ADAL" clId="{338DF1CC-D34D-4C8D-A1D7-22A78D82B5E6}" dt="2021-07-24T13:22:38.845" v="1776" actId="26606"/>
          <ac:graphicFrameMkLst>
            <pc:docMk/>
            <pc:sldMk cId="3649018525" sldId="400"/>
            <ac:graphicFrameMk id="4" creationId="{713AF332-1F27-4B08-82FE-0F744FA68710}"/>
          </ac:graphicFrameMkLst>
        </pc:graphicFrameChg>
      </pc:sldChg>
      <pc:sldChg chg="addSp delSp modSp new mod addCm delCm">
        <pc:chgData name="Wong Chin Yoong" userId="a548ea25-d5c4-4e37-9d94-eee02ccc3101" providerId="ADAL" clId="{338DF1CC-D34D-4C8D-A1D7-22A78D82B5E6}" dt="2021-07-24T14:44:25.592" v="2950" actId="313"/>
        <pc:sldMkLst>
          <pc:docMk/>
          <pc:sldMk cId="2513259689" sldId="401"/>
        </pc:sldMkLst>
        <pc:spChg chg="mod">
          <ac:chgData name="Wong Chin Yoong" userId="a548ea25-d5c4-4e37-9d94-eee02ccc3101" providerId="ADAL" clId="{338DF1CC-D34D-4C8D-A1D7-22A78D82B5E6}" dt="2021-07-24T13:43:40.564" v="2235" actId="14100"/>
          <ac:spMkLst>
            <pc:docMk/>
            <pc:sldMk cId="2513259689" sldId="401"/>
            <ac:spMk id="2" creationId="{74487210-3C79-4D04-BB8A-DE87FF08AEA1}"/>
          </ac:spMkLst>
        </pc:spChg>
        <pc:spChg chg="mod">
          <ac:chgData name="Wong Chin Yoong" userId="a548ea25-d5c4-4e37-9d94-eee02ccc3101" providerId="ADAL" clId="{338DF1CC-D34D-4C8D-A1D7-22A78D82B5E6}" dt="2021-07-24T14:44:25.592" v="2950" actId="313"/>
          <ac:spMkLst>
            <pc:docMk/>
            <pc:sldMk cId="2513259689" sldId="401"/>
            <ac:spMk id="3" creationId="{92F76619-3494-45EC-85FE-1DF1BE541405}"/>
          </ac:spMkLst>
        </pc:spChg>
        <pc:spChg chg="add del mod">
          <ac:chgData name="Wong Chin Yoong" userId="a548ea25-d5c4-4e37-9d94-eee02ccc3101" providerId="ADAL" clId="{338DF1CC-D34D-4C8D-A1D7-22A78D82B5E6}" dt="2021-07-24T13:50:26.017" v="2509" actId="478"/>
          <ac:spMkLst>
            <pc:docMk/>
            <pc:sldMk cId="2513259689" sldId="401"/>
            <ac:spMk id="4" creationId="{3D4855FD-C961-44D9-89E0-81E192AEBE0A}"/>
          </ac:spMkLst>
        </pc:spChg>
      </pc:sldChg>
      <pc:sldChg chg="addSp delSp modSp new mod setBg">
        <pc:chgData name="Wong Chin Yoong" userId="a548ea25-d5c4-4e37-9d94-eee02ccc3101" providerId="ADAL" clId="{338DF1CC-D34D-4C8D-A1D7-22A78D82B5E6}" dt="2021-07-24T14:47:05.924" v="3023" actId="1582"/>
        <pc:sldMkLst>
          <pc:docMk/>
          <pc:sldMk cId="3342952763" sldId="402"/>
        </pc:sldMkLst>
        <pc:spChg chg="mod">
          <ac:chgData name="Wong Chin Yoong" userId="a548ea25-d5c4-4e37-9d94-eee02ccc3101" providerId="ADAL" clId="{338DF1CC-D34D-4C8D-A1D7-22A78D82B5E6}" dt="2021-07-24T14:46:34.554" v="2972" actId="26606"/>
          <ac:spMkLst>
            <pc:docMk/>
            <pc:sldMk cId="3342952763" sldId="402"/>
            <ac:spMk id="2" creationId="{D8F40E2E-CD4E-41E0-98F7-30F2D03F45C4}"/>
          </ac:spMkLst>
        </pc:spChg>
        <pc:spChg chg="del">
          <ac:chgData name="Wong Chin Yoong" userId="a548ea25-d5c4-4e37-9d94-eee02ccc3101" providerId="ADAL" clId="{338DF1CC-D34D-4C8D-A1D7-22A78D82B5E6}" dt="2021-07-24T14:43:49.444" v="2948"/>
          <ac:spMkLst>
            <pc:docMk/>
            <pc:sldMk cId="3342952763" sldId="402"/>
            <ac:spMk id="3" creationId="{D2BE74A7-A9E1-4DAE-96B7-7E7C8C2ADC8F}"/>
          </ac:spMkLst>
        </pc:spChg>
        <pc:spChg chg="add">
          <ac:chgData name="Wong Chin Yoong" userId="a548ea25-d5c4-4e37-9d94-eee02ccc3101" providerId="ADAL" clId="{338DF1CC-D34D-4C8D-A1D7-22A78D82B5E6}" dt="2021-07-24T14:46:34.554" v="2972" actId="26606"/>
          <ac:spMkLst>
            <pc:docMk/>
            <pc:sldMk cId="3342952763" sldId="402"/>
            <ac:spMk id="9" creationId="{545D489D-16E1-484D-867B-144368D74B83}"/>
          </ac:spMkLst>
        </pc:spChg>
        <pc:spChg chg="add">
          <ac:chgData name="Wong Chin Yoong" userId="a548ea25-d5c4-4e37-9d94-eee02ccc3101" providerId="ADAL" clId="{338DF1CC-D34D-4C8D-A1D7-22A78D82B5E6}" dt="2021-07-24T14:46:34.554" v="2972" actId="26606"/>
          <ac:spMkLst>
            <pc:docMk/>
            <pc:sldMk cId="3342952763" sldId="402"/>
            <ac:spMk id="11" creationId="{49A496F5-B01E-4BF8-9D1E-C4E53B6F9652}"/>
          </ac:spMkLst>
        </pc:spChg>
        <pc:spChg chg="add">
          <ac:chgData name="Wong Chin Yoong" userId="a548ea25-d5c4-4e37-9d94-eee02ccc3101" providerId="ADAL" clId="{338DF1CC-D34D-4C8D-A1D7-22A78D82B5E6}" dt="2021-07-24T14:46:34.554" v="2972" actId="26606"/>
          <ac:spMkLst>
            <pc:docMk/>
            <pc:sldMk cId="3342952763" sldId="402"/>
            <ac:spMk id="13" creationId="{6E895C8D-1379-40B8-8B1B-B6F5AEAF0A6C}"/>
          </ac:spMkLst>
        </pc:spChg>
        <pc:graphicFrameChg chg="add mod">
          <ac:chgData name="Wong Chin Yoong" userId="a548ea25-d5c4-4e37-9d94-eee02ccc3101" providerId="ADAL" clId="{338DF1CC-D34D-4C8D-A1D7-22A78D82B5E6}" dt="2021-07-24T14:47:05.924" v="3023" actId="1582"/>
          <ac:graphicFrameMkLst>
            <pc:docMk/>
            <pc:sldMk cId="3342952763" sldId="402"/>
            <ac:graphicFrameMk id="4" creationId="{891ABF7E-96EC-45B8-8647-093972E632E2}"/>
          </ac:graphicFrameMkLst>
        </pc:graphicFrameChg>
      </pc:sldChg>
      <pc:sldChg chg="addSp delSp modSp new mod">
        <pc:chgData name="Wong Chin Yoong" userId="a548ea25-d5c4-4e37-9d94-eee02ccc3101" providerId="ADAL" clId="{338DF1CC-D34D-4C8D-A1D7-22A78D82B5E6}" dt="2021-07-25T03:58:46.220" v="4028" actId="20577"/>
        <pc:sldMkLst>
          <pc:docMk/>
          <pc:sldMk cId="1313408706" sldId="403"/>
        </pc:sldMkLst>
        <pc:spChg chg="mod">
          <ac:chgData name="Wong Chin Yoong" userId="a548ea25-d5c4-4e37-9d94-eee02ccc3101" providerId="ADAL" clId="{338DF1CC-D34D-4C8D-A1D7-22A78D82B5E6}" dt="2021-07-25T03:58:46.220" v="4028" actId="20577"/>
          <ac:spMkLst>
            <pc:docMk/>
            <pc:sldMk cId="1313408706" sldId="403"/>
            <ac:spMk id="2" creationId="{5BDA9167-8BC7-447D-B170-9AAE740F4332}"/>
          </ac:spMkLst>
        </pc:spChg>
        <pc:spChg chg="del">
          <ac:chgData name="Wong Chin Yoong" userId="a548ea25-d5c4-4e37-9d94-eee02ccc3101" providerId="ADAL" clId="{338DF1CC-D34D-4C8D-A1D7-22A78D82B5E6}" dt="2021-07-24T14:27:11.249" v="2878"/>
          <ac:spMkLst>
            <pc:docMk/>
            <pc:sldMk cId="1313408706" sldId="403"/>
            <ac:spMk id="3" creationId="{20D21A28-594B-4D23-B7C4-D06357B2EED2}"/>
          </ac:spMkLst>
        </pc:spChg>
        <pc:spChg chg="add del mod">
          <ac:chgData name="Wong Chin Yoong" userId="a548ea25-d5c4-4e37-9d94-eee02ccc3101" providerId="ADAL" clId="{338DF1CC-D34D-4C8D-A1D7-22A78D82B5E6}" dt="2021-07-24T14:42:12.857" v="2893"/>
          <ac:spMkLst>
            <pc:docMk/>
            <pc:sldMk cId="1313408706" sldId="403"/>
            <ac:spMk id="6" creationId="{81FB9BF6-CA04-4AA2-B3D0-40995FCEA4AD}"/>
          </ac:spMkLst>
        </pc:spChg>
        <pc:graphicFrameChg chg="add del mod">
          <ac:chgData name="Wong Chin Yoong" userId="a548ea25-d5c4-4e37-9d94-eee02ccc3101" providerId="ADAL" clId="{338DF1CC-D34D-4C8D-A1D7-22A78D82B5E6}" dt="2021-07-24T14:42:09.461" v="2888" actId="478"/>
          <ac:graphicFrameMkLst>
            <pc:docMk/>
            <pc:sldMk cId="1313408706" sldId="403"/>
            <ac:graphicFrameMk id="4" creationId="{C86B3B3A-7929-43EC-BD26-A60695B0BBB2}"/>
          </ac:graphicFrameMkLst>
        </pc:graphicFrameChg>
        <pc:graphicFrameChg chg="add mod">
          <ac:chgData name="Wong Chin Yoong" userId="a548ea25-d5c4-4e37-9d94-eee02ccc3101" providerId="ADAL" clId="{338DF1CC-D34D-4C8D-A1D7-22A78D82B5E6}" dt="2021-07-24T14:42:11.089" v="2891"/>
          <ac:graphicFrameMkLst>
            <pc:docMk/>
            <pc:sldMk cId="1313408706" sldId="403"/>
            <ac:graphicFrameMk id="7" creationId="{F9060527-A2E6-4E33-865E-3845B4F01BE8}"/>
          </ac:graphicFrameMkLst>
        </pc:graphicFrameChg>
        <pc:graphicFrameChg chg="add mod">
          <ac:chgData name="Wong Chin Yoong" userId="a548ea25-d5c4-4e37-9d94-eee02ccc3101" providerId="ADAL" clId="{338DF1CC-D34D-4C8D-A1D7-22A78D82B5E6}" dt="2021-07-24T14:46:05.912" v="2966" actId="1582"/>
          <ac:graphicFrameMkLst>
            <pc:docMk/>
            <pc:sldMk cId="1313408706" sldId="403"/>
            <ac:graphicFrameMk id="8" creationId="{F9060527-A2E6-4E33-865E-3845B4F01BE8}"/>
          </ac:graphicFrameMkLst>
        </pc:graphicFrameChg>
      </pc:sldChg>
      <pc:sldChg chg="addSp delSp modSp new mod setBg">
        <pc:chgData name="Wong Chin Yoong" userId="a548ea25-d5c4-4e37-9d94-eee02ccc3101" providerId="ADAL" clId="{338DF1CC-D34D-4C8D-A1D7-22A78D82B5E6}" dt="2021-07-24T15:10:22.630" v="3627"/>
        <pc:sldMkLst>
          <pc:docMk/>
          <pc:sldMk cId="2203341308" sldId="404"/>
        </pc:sldMkLst>
        <pc:spChg chg="mod">
          <ac:chgData name="Wong Chin Yoong" userId="a548ea25-d5c4-4e37-9d94-eee02ccc3101" providerId="ADAL" clId="{338DF1CC-D34D-4C8D-A1D7-22A78D82B5E6}" dt="2021-07-24T15:09:38.137" v="3616" actId="26606"/>
          <ac:spMkLst>
            <pc:docMk/>
            <pc:sldMk cId="2203341308" sldId="404"/>
            <ac:spMk id="2" creationId="{6CE7D0B4-E5FE-4592-A17F-A6726F5EC32D}"/>
          </ac:spMkLst>
        </pc:spChg>
        <pc:spChg chg="del">
          <ac:chgData name="Wong Chin Yoong" userId="a548ea25-d5c4-4e37-9d94-eee02ccc3101" providerId="ADAL" clId="{338DF1CC-D34D-4C8D-A1D7-22A78D82B5E6}" dt="2021-07-24T15:03:45.028" v="3401"/>
          <ac:spMkLst>
            <pc:docMk/>
            <pc:sldMk cId="2203341308" sldId="404"/>
            <ac:spMk id="3" creationId="{0D690192-D8A0-4FF3-B31E-D969EECD907A}"/>
          </ac:spMkLst>
        </pc:spChg>
        <pc:spChg chg="add">
          <ac:chgData name="Wong Chin Yoong" userId="a548ea25-d5c4-4e37-9d94-eee02ccc3101" providerId="ADAL" clId="{338DF1CC-D34D-4C8D-A1D7-22A78D82B5E6}" dt="2021-07-24T15:09:38.137" v="3616" actId="26606"/>
          <ac:spMkLst>
            <pc:docMk/>
            <pc:sldMk cId="2203341308" sldId="404"/>
            <ac:spMk id="9" creationId="{B5416EBC-B41E-4F8A-BE9F-07301B682CBD}"/>
          </ac:spMkLst>
        </pc:spChg>
        <pc:spChg chg="add">
          <ac:chgData name="Wong Chin Yoong" userId="a548ea25-d5c4-4e37-9d94-eee02ccc3101" providerId="ADAL" clId="{338DF1CC-D34D-4C8D-A1D7-22A78D82B5E6}" dt="2021-07-24T15:09:38.137" v="3616" actId="26606"/>
          <ac:spMkLst>
            <pc:docMk/>
            <pc:sldMk cId="2203341308" sldId="404"/>
            <ac:spMk id="11" creationId="{AFF79527-C7F1-4E06-8126-A8E8C5FEBFCA}"/>
          </ac:spMkLst>
        </pc:spChg>
        <pc:spChg chg="add">
          <ac:chgData name="Wong Chin Yoong" userId="a548ea25-d5c4-4e37-9d94-eee02ccc3101" providerId="ADAL" clId="{338DF1CC-D34D-4C8D-A1D7-22A78D82B5E6}" dt="2021-07-24T15:09:38.137" v="3616" actId="26606"/>
          <ac:spMkLst>
            <pc:docMk/>
            <pc:sldMk cId="2203341308" sldId="404"/>
            <ac:spMk id="13" creationId="{55986208-8A53-4E92-9197-6B57BCCB2F37}"/>
          </ac:spMkLst>
        </pc:spChg>
        <pc:graphicFrameChg chg="add mod">
          <ac:chgData name="Wong Chin Yoong" userId="a548ea25-d5c4-4e37-9d94-eee02ccc3101" providerId="ADAL" clId="{338DF1CC-D34D-4C8D-A1D7-22A78D82B5E6}" dt="2021-07-24T15:10:22.630" v="3627"/>
          <ac:graphicFrameMkLst>
            <pc:docMk/>
            <pc:sldMk cId="2203341308" sldId="404"/>
            <ac:graphicFrameMk id="4" creationId="{6C6F86E5-FFFB-4C82-A641-9BA363717176}"/>
          </ac:graphicFrameMkLst>
        </pc:graphicFrameChg>
      </pc:sldChg>
      <pc:sldChg chg="addSp delSp modSp new mod setBg">
        <pc:chgData name="Wong Chin Yoong" userId="a548ea25-d5c4-4e37-9d94-eee02ccc3101" providerId="ADAL" clId="{338DF1CC-D34D-4C8D-A1D7-22A78D82B5E6}" dt="2021-07-25T04:21:50.815" v="4307" actId="26606"/>
        <pc:sldMkLst>
          <pc:docMk/>
          <pc:sldMk cId="2940616513" sldId="405"/>
        </pc:sldMkLst>
        <pc:spChg chg="mod">
          <ac:chgData name="Wong Chin Yoong" userId="a548ea25-d5c4-4e37-9d94-eee02ccc3101" providerId="ADAL" clId="{338DF1CC-D34D-4C8D-A1D7-22A78D82B5E6}" dt="2021-07-25T04:21:50.815" v="4307" actId="26606"/>
          <ac:spMkLst>
            <pc:docMk/>
            <pc:sldMk cId="2940616513" sldId="405"/>
            <ac:spMk id="2" creationId="{0E12F7F2-7103-4E6A-A534-A48AC93A1F5D}"/>
          </ac:spMkLst>
        </pc:spChg>
        <pc:spChg chg="mod">
          <ac:chgData name="Wong Chin Yoong" userId="a548ea25-d5c4-4e37-9d94-eee02ccc3101" providerId="ADAL" clId="{338DF1CC-D34D-4C8D-A1D7-22A78D82B5E6}" dt="2021-07-25T04:21:50.815" v="4307" actId="26606"/>
          <ac:spMkLst>
            <pc:docMk/>
            <pc:sldMk cId="2940616513" sldId="405"/>
            <ac:spMk id="3" creationId="{40A23B6C-F523-4562-91EE-A495A7D64DD5}"/>
          </ac:spMkLst>
        </pc:spChg>
        <pc:spChg chg="add del mod">
          <ac:chgData name="Wong Chin Yoong" userId="a548ea25-d5c4-4e37-9d94-eee02ccc3101" providerId="ADAL" clId="{338DF1CC-D34D-4C8D-A1D7-22A78D82B5E6}" dt="2021-07-25T04:14:20.955" v="4275"/>
          <ac:spMkLst>
            <pc:docMk/>
            <pc:sldMk cId="2940616513" sldId="405"/>
            <ac:spMk id="4" creationId="{80930B8D-012C-49DA-B667-4003EDE9DBB5}"/>
          </ac:spMkLst>
        </pc:spChg>
        <pc:spChg chg="add del">
          <ac:chgData name="Wong Chin Yoong" userId="a548ea25-d5c4-4e37-9d94-eee02ccc3101" providerId="ADAL" clId="{338DF1CC-D34D-4C8D-A1D7-22A78D82B5E6}" dt="2021-07-25T04:21:50.815" v="4307" actId="26606"/>
          <ac:spMkLst>
            <pc:docMk/>
            <pc:sldMk cId="2940616513" sldId="405"/>
            <ac:spMk id="8" creationId="{907EF6B7-1338-4443-8C46-6A318D952DFD}"/>
          </ac:spMkLst>
        </pc:spChg>
        <pc:spChg chg="add del">
          <ac:chgData name="Wong Chin Yoong" userId="a548ea25-d5c4-4e37-9d94-eee02ccc3101" providerId="ADAL" clId="{338DF1CC-D34D-4C8D-A1D7-22A78D82B5E6}" dt="2021-07-25T04:21:50.815" v="4307" actId="26606"/>
          <ac:spMkLst>
            <pc:docMk/>
            <pc:sldMk cId="2940616513" sldId="405"/>
            <ac:spMk id="10" creationId="{DAAE4CDD-124C-4DCF-9584-B6033B545DD5}"/>
          </ac:spMkLst>
        </pc:spChg>
        <pc:spChg chg="add del">
          <ac:chgData name="Wong Chin Yoong" userId="a548ea25-d5c4-4e37-9d94-eee02ccc3101" providerId="ADAL" clId="{338DF1CC-D34D-4C8D-A1D7-22A78D82B5E6}" dt="2021-07-25T04:21:50.815" v="4307" actId="26606"/>
          <ac:spMkLst>
            <pc:docMk/>
            <pc:sldMk cId="2940616513" sldId="405"/>
            <ac:spMk id="12" creationId="{081E4A58-353D-44AE-B2FC-2A74E2E400F7}"/>
          </ac:spMkLst>
        </pc:spChg>
        <pc:spChg chg="add">
          <ac:chgData name="Wong Chin Yoong" userId="a548ea25-d5c4-4e37-9d94-eee02ccc3101" providerId="ADAL" clId="{338DF1CC-D34D-4C8D-A1D7-22A78D82B5E6}" dt="2021-07-25T04:21:50.815" v="4307" actId="26606"/>
          <ac:spMkLst>
            <pc:docMk/>
            <pc:sldMk cId="2940616513" sldId="405"/>
            <ac:spMk id="17" creationId="{1709F1D5-B0F1-4714-A239-E5B61C161915}"/>
          </ac:spMkLst>
        </pc:spChg>
        <pc:spChg chg="add">
          <ac:chgData name="Wong Chin Yoong" userId="a548ea25-d5c4-4e37-9d94-eee02ccc3101" providerId="ADAL" clId="{338DF1CC-D34D-4C8D-A1D7-22A78D82B5E6}" dt="2021-07-25T04:21:50.815" v="4307" actId="26606"/>
          <ac:spMkLst>
            <pc:docMk/>
            <pc:sldMk cId="2940616513" sldId="405"/>
            <ac:spMk id="19" creationId="{228FB460-D3FF-4440-A020-05982A09E517}"/>
          </ac:spMkLst>
        </pc:spChg>
        <pc:spChg chg="add">
          <ac:chgData name="Wong Chin Yoong" userId="a548ea25-d5c4-4e37-9d94-eee02ccc3101" providerId="ADAL" clId="{338DF1CC-D34D-4C8D-A1D7-22A78D82B5E6}" dt="2021-07-25T04:21:50.815" v="4307" actId="26606"/>
          <ac:spMkLst>
            <pc:docMk/>
            <pc:sldMk cId="2940616513" sldId="405"/>
            <ac:spMk id="21" creationId="{14847E93-7DC1-4D4B-8829-B19AA7137C50}"/>
          </ac:spMkLst>
        </pc:spChg>
        <pc:spChg chg="add">
          <ac:chgData name="Wong Chin Yoong" userId="a548ea25-d5c4-4e37-9d94-eee02ccc3101" providerId="ADAL" clId="{338DF1CC-D34D-4C8D-A1D7-22A78D82B5E6}" dt="2021-07-25T04:21:50.815" v="4307" actId="26606"/>
          <ac:spMkLst>
            <pc:docMk/>
            <pc:sldMk cId="2940616513" sldId="405"/>
            <ac:spMk id="23" creationId="{5566D6E1-03A1-4D73-A4E0-35D74D568A04}"/>
          </ac:spMkLst>
        </pc:spChg>
        <pc:spChg chg="add">
          <ac:chgData name="Wong Chin Yoong" userId="a548ea25-d5c4-4e37-9d94-eee02ccc3101" providerId="ADAL" clId="{338DF1CC-D34D-4C8D-A1D7-22A78D82B5E6}" dt="2021-07-25T04:21:50.815" v="4307" actId="26606"/>
          <ac:spMkLst>
            <pc:docMk/>
            <pc:sldMk cId="2940616513" sldId="405"/>
            <ac:spMk id="25" creationId="{9F835A99-04AC-494A-A572-AFE8413CC938}"/>
          </ac:spMkLst>
        </pc:spChg>
        <pc:spChg chg="add">
          <ac:chgData name="Wong Chin Yoong" userId="a548ea25-d5c4-4e37-9d94-eee02ccc3101" providerId="ADAL" clId="{338DF1CC-D34D-4C8D-A1D7-22A78D82B5E6}" dt="2021-07-25T04:21:50.815" v="4307" actId="26606"/>
          <ac:spMkLst>
            <pc:docMk/>
            <pc:sldMk cId="2940616513" sldId="405"/>
            <ac:spMk id="27" creationId="{7B786209-1B0B-4CA9-9BDD-F7327066A84D}"/>
          </ac:spMkLst>
        </pc:spChg>
        <pc:spChg chg="add">
          <ac:chgData name="Wong Chin Yoong" userId="a548ea25-d5c4-4e37-9d94-eee02ccc3101" providerId="ADAL" clId="{338DF1CC-D34D-4C8D-A1D7-22A78D82B5E6}" dt="2021-07-25T04:21:50.815" v="4307" actId="26606"/>
          <ac:spMkLst>
            <pc:docMk/>
            <pc:sldMk cId="2940616513" sldId="405"/>
            <ac:spMk id="29" creationId="{2D2964BB-484D-45AE-AD66-D407D0629652}"/>
          </ac:spMkLst>
        </pc:spChg>
        <pc:spChg chg="add">
          <ac:chgData name="Wong Chin Yoong" userId="a548ea25-d5c4-4e37-9d94-eee02ccc3101" providerId="ADAL" clId="{338DF1CC-D34D-4C8D-A1D7-22A78D82B5E6}" dt="2021-07-25T04:21:50.815" v="4307" actId="26606"/>
          <ac:spMkLst>
            <pc:docMk/>
            <pc:sldMk cId="2940616513" sldId="405"/>
            <ac:spMk id="31" creationId="{6691AC69-A76E-4DAB-B565-468B6B87ACF3}"/>
          </ac:spMkLst>
        </pc:spChg>
      </pc:sldChg>
      <pc:sldChg chg="addSp delSp modSp new mod">
        <pc:chgData name="Wong Chin Yoong" userId="a548ea25-d5c4-4e37-9d94-eee02ccc3101" providerId="ADAL" clId="{338DF1CC-D34D-4C8D-A1D7-22A78D82B5E6}" dt="2021-07-25T04:20:06.221" v="4306" actId="1582"/>
        <pc:sldMkLst>
          <pc:docMk/>
          <pc:sldMk cId="3314782225" sldId="406"/>
        </pc:sldMkLst>
        <pc:spChg chg="mod">
          <ac:chgData name="Wong Chin Yoong" userId="a548ea25-d5c4-4e37-9d94-eee02ccc3101" providerId="ADAL" clId="{338DF1CC-D34D-4C8D-A1D7-22A78D82B5E6}" dt="2021-07-25T04:14:51.220" v="4279" actId="6549"/>
          <ac:spMkLst>
            <pc:docMk/>
            <pc:sldMk cId="3314782225" sldId="406"/>
            <ac:spMk id="2" creationId="{1868B2D0-0227-4307-8B34-372317E16D94}"/>
          </ac:spMkLst>
        </pc:spChg>
        <pc:spChg chg="del">
          <ac:chgData name="Wong Chin Yoong" userId="a548ea25-d5c4-4e37-9d94-eee02ccc3101" providerId="ADAL" clId="{338DF1CC-D34D-4C8D-A1D7-22A78D82B5E6}" dt="2021-07-25T04:17:57.031" v="4281"/>
          <ac:spMkLst>
            <pc:docMk/>
            <pc:sldMk cId="3314782225" sldId="406"/>
            <ac:spMk id="3" creationId="{BE6C1704-91D6-4272-8542-7FC437A19E4D}"/>
          </ac:spMkLst>
        </pc:spChg>
        <pc:graphicFrameChg chg="add mod">
          <ac:chgData name="Wong Chin Yoong" userId="a548ea25-d5c4-4e37-9d94-eee02ccc3101" providerId="ADAL" clId="{338DF1CC-D34D-4C8D-A1D7-22A78D82B5E6}" dt="2021-07-25T04:20:06.221" v="4306" actId="1582"/>
          <ac:graphicFrameMkLst>
            <pc:docMk/>
            <pc:sldMk cId="3314782225" sldId="406"/>
            <ac:graphicFrameMk id="4" creationId="{D17FA03B-651B-4F7B-90A4-B7242FC66BF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External%20activities\Max%20Wealth%20Education\Workfi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tarict-my.sharepoint.com/personal/wongcy_utar_edu_my/Documents/Writing/Max%20Wealth%20Education/Workfi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y%20Wong\Downloads\13%23Consumer%20Price%20Index%202010=100.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'Opportunity cost'!$C$2</c:f>
              <c:strCache>
                <c:ptCount val="1"/>
                <c:pt idx="0">
                  <c:v>Save RM7 a day</c:v>
                </c:pt>
              </c:strCache>
            </c:strRef>
          </c:tx>
          <c:spPr>
            <a:ln w="28575" cap="rnd">
              <a:solidFill>
                <a:schemeClr val="accent1"/>
              </a:solidFill>
              <a:prstDash val="sysDash"/>
              <a:round/>
            </a:ln>
            <a:effectLst/>
          </c:spPr>
          <c:marker>
            <c:symbol val="none"/>
          </c:marker>
          <c:cat>
            <c:strRef>
              <c:f>'Opportunity cost'!$B$3:$B$23</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strCache>
            </c:strRef>
          </c:cat>
          <c:val>
            <c:numRef>
              <c:f>'Opportunity cost'!$C$3:$C$23</c:f>
              <c:numCache>
                <c:formatCode>General</c:formatCode>
                <c:ptCount val="21"/>
                <c:pt idx="0">
                  <c:v>2520</c:v>
                </c:pt>
                <c:pt idx="1">
                  <c:v>2520</c:v>
                </c:pt>
                <c:pt idx="2">
                  <c:v>2520</c:v>
                </c:pt>
                <c:pt idx="3">
                  <c:v>2520</c:v>
                </c:pt>
                <c:pt idx="4">
                  <c:v>2520</c:v>
                </c:pt>
                <c:pt idx="5">
                  <c:v>2520</c:v>
                </c:pt>
                <c:pt idx="6">
                  <c:v>2520</c:v>
                </c:pt>
                <c:pt idx="7">
                  <c:v>2520</c:v>
                </c:pt>
                <c:pt idx="8">
                  <c:v>2520</c:v>
                </c:pt>
                <c:pt idx="9">
                  <c:v>2520</c:v>
                </c:pt>
                <c:pt idx="10">
                  <c:v>2520</c:v>
                </c:pt>
                <c:pt idx="11">
                  <c:v>2520</c:v>
                </c:pt>
                <c:pt idx="12">
                  <c:v>2520</c:v>
                </c:pt>
                <c:pt idx="13">
                  <c:v>2520</c:v>
                </c:pt>
                <c:pt idx="14">
                  <c:v>2520</c:v>
                </c:pt>
                <c:pt idx="15">
                  <c:v>2520</c:v>
                </c:pt>
                <c:pt idx="16">
                  <c:v>2520</c:v>
                </c:pt>
                <c:pt idx="17">
                  <c:v>2520</c:v>
                </c:pt>
                <c:pt idx="18">
                  <c:v>2520</c:v>
                </c:pt>
                <c:pt idx="19">
                  <c:v>2520</c:v>
                </c:pt>
              </c:numCache>
            </c:numRef>
          </c:val>
          <c:smooth val="0"/>
          <c:extLst>
            <c:ext xmlns:c16="http://schemas.microsoft.com/office/drawing/2014/chart" uri="{C3380CC4-5D6E-409C-BE32-E72D297353CC}">
              <c16:uniqueId val="{00000000-C1B7-446D-B04C-A503ECC1F6A2}"/>
            </c:ext>
          </c:extLst>
        </c:ser>
        <c:ser>
          <c:idx val="1"/>
          <c:order val="1"/>
          <c:tx>
            <c:strRef>
              <c:f>'Opportunity cost'!$D$2</c:f>
              <c:strCache>
                <c:ptCount val="1"/>
                <c:pt idx="0">
                  <c:v>What you accumulate at year end (at 5% return)</c:v>
                </c:pt>
              </c:strCache>
            </c:strRef>
          </c:tx>
          <c:spPr>
            <a:ln w="28575" cap="rnd">
              <a:solidFill>
                <a:schemeClr val="accent2"/>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25-41A1-A588-DB8A05869628}"/>
                </c:ext>
              </c:extLst>
            </c:dLbl>
            <c:dLbl>
              <c:idx val="20"/>
              <c:layout>
                <c:manualLayout>
                  <c:x val="0"/>
                  <c:y val="-2.7374176978484807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25-41A1-A588-DB8A058696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'Opportunity cost'!$B$3:$B$23</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strCache>
            </c:strRef>
          </c:cat>
          <c:val>
            <c:numRef>
              <c:f>'Opportunity cost'!$D$3:$D$23</c:f>
              <c:numCache>
                <c:formatCode>0.0</c:formatCode>
                <c:ptCount val="21"/>
                <c:pt idx="0">
                  <c:v>2520</c:v>
                </c:pt>
                <c:pt idx="1">
                  <c:v>5166</c:v>
                </c:pt>
                <c:pt idx="2">
                  <c:v>7944.3</c:v>
                </c:pt>
                <c:pt idx="3">
                  <c:v>10861.514999999999</c:v>
                </c:pt>
                <c:pt idx="4">
                  <c:v>13924.590749999999</c:v>
                </c:pt>
                <c:pt idx="5">
                  <c:v>17140.820287499999</c:v>
                </c:pt>
                <c:pt idx="6">
                  <c:v>20517.861301875</c:v>
                </c:pt>
                <c:pt idx="7">
                  <c:v>24063.754366968751</c:v>
                </c:pt>
                <c:pt idx="8">
                  <c:v>27786.942085317191</c:v>
                </c:pt>
                <c:pt idx="9">
                  <c:v>31696.289189583051</c:v>
                </c:pt>
                <c:pt idx="10">
                  <c:v>35801.103649062206</c:v>
                </c:pt>
                <c:pt idx="11">
                  <c:v>40111.15883151532</c:v>
                </c:pt>
                <c:pt idx="12">
                  <c:v>44636.716773091088</c:v>
                </c:pt>
                <c:pt idx="13">
                  <c:v>49388.552611745639</c:v>
                </c:pt>
                <c:pt idx="14">
                  <c:v>54377.980242332924</c:v>
                </c:pt>
                <c:pt idx="15">
                  <c:v>59616.879254449566</c:v>
                </c:pt>
                <c:pt idx="16">
                  <c:v>65117.723217172046</c:v>
                </c:pt>
                <c:pt idx="17">
                  <c:v>70893.609378030655</c:v>
                </c:pt>
                <c:pt idx="18">
                  <c:v>76958.289846932181</c:v>
                </c:pt>
                <c:pt idx="19">
                  <c:v>83326.204339278789</c:v>
                </c:pt>
                <c:pt idx="20">
                  <c:v>87492.514556242735</c:v>
                </c:pt>
              </c:numCache>
            </c:numRef>
          </c:val>
          <c:smooth val="0"/>
          <c:extLst>
            <c:ext xmlns:c16="http://schemas.microsoft.com/office/drawing/2014/chart" uri="{C3380CC4-5D6E-409C-BE32-E72D297353CC}">
              <c16:uniqueId val="{00000001-C1B7-446D-B04C-A503ECC1F6A2}"/>
            </c:ext>
          </c:extLst>
        </c:ser>
        <c:dLbls>
          <c:showLegendKey val="0"/>
          <c:showVal val="0"/>
          <c:showCatName val="0"/>
          <c:showSerName val="0"/>
          <c:showPercent val="0"/>
          <c:showBubbleSize val="0"/>
        </c:dLbls>
        <c:smooth val="0"/>
        <c:axId val="484530111"/>
        <c:axId val="389190175"/>
      </c:lineChart>
      <c:catAx>
        <c:axId val="48453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90175"/>
        <c:crosses val="autoZero"/>
        <c:auto val="1"/>
        <c:lblAlgn val="ctr"/>
        <c:lblOffset val="100"/>
        <c:noMultiLvlLbl val="0"/>
      </c:catAx>
      <c:valAx>
        <c:axId val="38919017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453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MY" sz="1600"/>
              <a:t>Malaysian</a:t>
            </a:r>
            <a:r>
              <a:rPr lang="en-MY" sz="1600" baseline="0"/>
              <a:t>’s Phillips curve, </a:t>
            </a:r>
            <a:r>
              <a:rPr lang="en-MY" sz="1600"/>
              <a:t>1982-1990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dk1">
                  <a:tint val="88000"/>
                </a:schemeClr>
              </a:solidFill>
              <a:round/>
            </a:ln>
            <a:effectLst/>
          </c:spPr>
          <c:marker>
            <c:symbol val="circle"/>
            <c:size val="5"/>
            <c:spPr>
              <a:solidFill>
                <a:schemeClr val="dk1">
                  <a:tint val="88000"/>
                </a:schemeClr>
              </a:solidFill>
              <a:ln w="9525">
                <a:solidFill>
                  <a:schemeClr val="dk1">
                    <a:tint val="88000"/>
                  </a:schemeClr>
                </a:solidFill>
              </a:ln>
              <a:effectLst/>
            </c:spPr>
          </c:marker>
          <c:xVal>
            <c:numRef>
              <c:f>'CPI Unemployment'!$J$4:$J$12</c:f>
              <c:numCache>
                <c:formatCode>#,##0.0</c:formatCode>
                <c:ptCount val="9"/>
                <c:pt idx="0">
                  <c:v>3.4</c:v>
                </c:pt>
                <c:pt idx="1">
                  <c:v>3.8</c:v>
                </c:pt>
                <c:pt idx="2">
                  <c:v>5</c:v>
                </c:pt>
                <c:pt idx="3">
                  <c:v>5.6</c:v>
                </c:pt>
                <c:pt idx="4" formatCode="General">
                  <c:v>7.4</c:v>
                </c:pt>
                <c:pt idx="5" formatCode="General">
                  <c:v>7.3</c:v>
                </c:pt>
                <c:pt idx="6" formatCode="General">
                  <c:v>7.2</c:v>
                </c:pt>
                <c:pt idx="7" formatCode="General">
                  <c:v>5.7</c:v>
                </c:pt>
                <c:pt idx="8" formatCode="General">
                  <c:v>4.5</c:v>
                </c:pt>
              </c:numCache>
            </c:numRef>
          </c:xVal>
          <c:yVal>
            <c:numRef>
              <c:f>'CPI Unemployment'!$K$4:$K$12</c:f>
              <c:numCache>
                <c:formatCode>0.00</c:formatCode>
                <c:ptCount val="9"/>
                <c:pt idx="0">
                  <c:v>5.53774694689535</c:v>
                </c:pt>
                <c:pt idx="1">
                  <c:v>3.6367644170875124</c:v>
                </c:pt>
                <c:pt idx="2">
                  <c:v>3.5091319811269894</c:v>
                </c:pt>
                <c:pt idx="3">
                  <c:v>0.46911735758801143</c:v>
                </c:pt>
                <c:pt idx="4">
                  <c:v>0.46692691836840439</c:v>
                </c:pt>
                <c:pt idx="5">
                  <c:v>0.7733990599736007</c:v>
                </c:pt>
                <c:pt idx="6">
                  <c:v>2.5856953836298935</c:v>
                </c:pt>
                <c:pt idx="7">
                  <c:v>2.8129167721836712</c:v>
                </c:pt>
                <c:pt idx="8">
                  <c:v>3.0196399231016358</c:v>
                </c:pt>
              </c:numCache>
            </c:numRef>
          </c:yVal>
          <c:smooth val="0"/>
          <c:extLst>
            <c:ext xmlns:c16="http://schemas.microsoft.com/office/drawing/2014/chart" uri="{C3380CC4-5D6E-409C-BE32-E72D297353CC}">
              <c16:uniqueId val="{00000000-BD8F-452D-B301-70997E325336}"/>
            </c:ext>
          </c:extLst>
        </c:ser>
        <c:dLbls>
          <c:showLegendKey val="0"/>
          <c:showVal val="0"/>
          <c:showCatName val="0"/>
          <c:showSerName val="0"/>
          <c:showPercent val="0"/>
          <c:showBubbleSize val="0"/>
        </c:dLbls>
        <c:axId val="882584655"/>
        <c:axId val="657403279"/>
      </c:scatterChart>
      <c:valAx>
        <c:axId val="8825846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Unemployment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7403279"/>
        <c:crosses val="autoZero"/>
        <c:crossBetween val="midCat"/>
      </c:valAx>
      <c:valAx>
        <c:axId val="657403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Inflation rate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258465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MY" sz="1600"/>
              <a:t>Malaysian</a:t>
            </a:r>
            <a:r>
              <a:rPr lang="en-MY" sz="1600" baseline="0"/>
              <a:t> Phillips curve, </a:t>
            </a:r>
            <a:r>
              <a:rPr lang="en-MY" sz="1600"/>
              <a:t>1991-2000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'CPI Unemployment'!$J$13:$J$22</c:f>
              <c:numCache>
                <c:formatCode>General</c:formatCode>
                <c:ptCount val="10"/>
                <c:pt idx="0">
                  <c:v>3.67</c:v>
                </c:pt>
                <c:pt idx="1">
                  <c:v>3.7</c:v>
                </c:pt>
                <c:pt idx="2">
                  <c:v>4.0999999999999996</c:v>
                </c:pt>
                <c:pt idx="3">
                  <c:v>3.62</c:v>
                </c:pt>
                <c:pt idx="4">
                  <c:v>3.1</c:v>
                </c:pt>
                <c:pt idx="5">
                  <c:v>2.5</c:v>
                </c:pt>
                <c:pt idx="6">
                  <c:v>2.4</c:v>
                </c:pt>
                <c:pt idx="7">
                  <c:v>3.2</c:v>
                </c:pt>
                <c:pt idx="8">
                  <c:v>3.4</c:v>
                </c:pt>
                <c:pt idx="9">
                  <c:v>3</c:v>
                </c:pt>
              </c:numCache>
            </c:numRef>
          </c:xVal>
          <c:yVal>
            <c:numRef>
              <c:f>'CPI Unemployment'!$K$13:$K$22</c:f>
              <c:numCache>
                <c:formatCode>0.00</c:formatCode>
                <c:ptCount val="10"/>
                <c:pt idx="0">
                  <c:v>4.1614881235634726</c:v>
                </c:pt>
                <c:pt idx="1">
                  <c:v>4.6458254834452539</c:v>
                </c:pt>
                <c:pt idx="2">
                  <c:v>3.5672572202945396</c:v>
                </c:pt>
                <c:pt idx="3">
                  <c:v>3.8064755024368679</c:v>
                </c:pt>
                <c:pt idx="4">
                  <c:v>3.434322119361255</c:v>
                </c:pt>
                <c:pt idx="5">
                  <c:v>3.4328313529648824</c:v>
                </c:pt>
                <c:pt idx="6">
                  <c:v>2.444566174605356</c:v>
                </c:pt>
                <c:pt idx="7">
                  <c:v>5.0304880710902111</c:v>
                </c:pt>
                <c:pt idx="8">
                  <c:v>2.7793863201228675</c:v>
                </c:pt>
                <c:pt idx="9">
                  <c:v>1.511363781004782</c:v>
                </c:pt>
              </c:numCache>
            </c:numRef>
          </c:yVal>
          <c:smooth val="0"/>
          <c:extLst>
            <c:ext xmlns:c16="http://schemas.microsoft.com/office/drawing/2014/chart" uri="{C3380CC4-5D6E-409C-BE32-E72D297353CC}">
              <c16:uniqueId val="{00000000-36DF-4FB2-8F74-E4D655A10904}"/>
            </c:ext>
          </c:extLst>
        </c:ser>
        <c:dLbls>
          <c:showLegendKey val="0"/>
          <c:showVal val="0"/>
          <c:showCatName val="0"/>
          <c:showSerName val="0"/>
          <c:showPercent val="0"/>
          <c:showBubbleSize val="0"/>
        </c:dLbls>
        <c:axId val="562882463"/>
        <c:axId val="671983903"/>
      </c:scatterChart>
      <c:valAx>
        <c:axId val="562882463"/>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Unemployment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1983903"/>
        <c:crosses val="autoZero"/>
        <c:crossBetween val="midCat"/>
      </c:valAx>
      <c:valAx>
        <c:axId val="671983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Inflation rate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88246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MY" sz="1600"/>
              <a:t>Malaysian Phillips curve</a:t>
            </a:r>
            <a:r>
              <a:rPr lang="en-MY" sz="1600" baseline="0"/>
              <a:t>, </a:t>
            </a:r>
            <a:r>
              <a:rPr lang="en-MY" sz="1600"/>
              <a:t>2001-2010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'CPI Unemployment'!$J$23:$J$32</c:f>
              <c:numCache>
                <c:formatCode>General</c:formatCode>
                <c:ptCount val="10"/>
                <c:pt idx="0">
                  <c:v>3.5</c:v>
                </c:pt>
                <c:pt idx="1">
                  <c:v>3.5</c:v>
                </c:pt>
                <c:pt idx="2">
                  <c:v>3.6</c:v>
                </c:pt>
                <c:pt idx="3">
                  <c:v>3.5</c:v>
                </c:pt>
                <c:pt idx="4">
                  <c:v>3.5</c:v>
                </c:pt>
                <c:pt idx="5">
                  <c:v>3.3</c:v>
                </c:pt>
                <c:pt idx="6">
                  <c:v>3.2</c:v>
                </c:pt>
                <c:pt idx="7">
                  <c:v>3.3</c:v>
                </c:pt>
                <c:pt idx="8">
                  <c:v>3.7</c:v>
                </c:pt>
                <c:pt idx="9">
                  <c:v>3.3</c:v>
                </c:pt>
              </c:numCache>
            </c:numRef>
          </c:xVal>
          <c:yVal>
            <c:numRef>
              <c:f>'CPI Unemployment'!$K$23:$K$32</c:f>
              <c:numCache>
                <c:formatCode>0.00</c:formatCode>
                <c:ptCount val="10"/>
                <c:pt idx="0">
                  <c:v>1.3902905168992064</c:v>
                </c:pt>
                <c:pt idx="1">
                  <c:v>1.7595761890379258</c:v>
                </c:pt>
                <c:pt idx="2">
                  <c:v>1.1560822401076365</c:v>
                </c:pt>
                <c:pt idx="3">
                  <c:v>1.5375820362109494</c:v>
                </c:pt>
                <c:pt idx="4">
                  <c:v>2.8920465542866758</c:v>
                </c:pt>
                <c:pt idx="5">
                  <c:v>3.5838101805295786</c:v>
                </c:pt>
                <c:pt idx="6">
                  <c:v>1.9608471388376181</c:v>
                </c:pt>
                <c:pt idx="7">
                  <c:v>5.2533086476928226</c:v>
                </c:pt>
                <c:pt idx="8">
                  <c:v>0.61224681043832163</c:v>
                </c:pt>
                <c:pt idx="9">
                  <c:v>1.7146158834971281</c:v>
                </c:pt>
              </c:numCache>
            </c:numRef>
          </c:yVal>
          <c:smooth val="0"/>
          <c:extLst>
            <c:ext xmlns:c16="http://schemas.microsoft.com/office/drawing/2014/chart" uri="{C3380CC4-5D6E-409C-BE32-E72D297353CC}">
              <c16:uniqueId val="{00000000-36DA-4D3C-AB46-C53F096E5800}"/>
            </c:ext>
          </c:extLst>
        </c:ser>
        <c:dLbls>
          <c:showLegendKey val="0"/>
          <c:showVal val="0"/>
          <c:showCatName val="0"/>
          <c:showSerName val="0"/>
          <c:showPercent val="0"/>
          <c:showBubbleSize val="0"/>
        </c:dLbls>
        <c:axId val="709311231"/>
        <c:axId val="710753503"/>
      </c:scatterChart>
      <c:valAx>
        <c:axId val="709311231"/>
        <c:scaling>
          <c:orientation val="minMax"/>
          <c:max val="8"/>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Unemployment</a:t>
                </a:r>
                <a:r>
                  <a:rPr lang="en-MY" sz="1600" baseline="0"/>
                  <a:t> rate</a:t>
                </a:r>
                <a:endParaRPr lang="en-MY" sz="1600"/>
              </a:p>
            </c:rich>
          </c:tx>
          <c:layout>
            <c:manualLayout>
              <c:xMode val="edge"/>
              <c:yMode val="edge"/>
              <c:x val="0.39525866331925907"/>
              <c:y val="0.932272785979852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0753503"/>
        <c:crosses val="autoZero"/>
        <c:crossBetween val="midCat"/>
      </c:valAx>
      <c:valAx>
        <c:axId val="710753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Inflation rate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931123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MY" sz="1600"/>
              <a:t>2011-2020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'CPI Unemployment'!$J$33:$J$42</c:f>
              <c:numCache>
                <c:formatCode>General</c:formatCode>
                <c:ptCount val="10"/>
                <c:pt idx="0">
                  <c:v>3.1</c:v>
                </c:pt>
                <c:pt idx="1">
                  <c:v>3</c:v>
                </c:pt>
                <c:pt idx="2">
                  <c:v>3.1</c:v>
                </c:pt>
                <c:pt idx="3">
                  <c:v>2.9</c:v>
                </c:pt>
                <c:pt idx="4">
                  <c:v>3.1</c:v>
                </c:pt>
                <c:pt idx="5">
                  <c:v>3.4</c:v>
                </c:pt>
                <c:pt idx="6">
                  <c:v>3.4</c:v>
                </c:pt>
                <c:pt idx="7">
                  <c:v>3.3</c:v>
                </c:pt>
                <c:pt idx="8">
                  <c:v>3.3</c:v>
                </c:pt>
                <c:pt idx="9">
                  <c:v>4.5</c:v>
                </c:pt>
              </c:numCache>
            </c:numRef>
          </c:xVal>
          <c:yVal>
            <c:numRef>
              <c:f>'CPI Unemployment'!$K$33:$K$42</c:f>
              <c:numCache>
                <c:formatCode>0.00</c:formatCode>
                <c:ptCount val="10"/>
                <c:pt idx="0">
                  <c:v>3.1498667059370433</c:v>
                </c:pt>
                <c:pt idx="1">
                  <c:v>1.633866235478898</c:v>
                </c:pt>
                <c:pt idx="2">
                  <c:v>2.0755462051451623</c:v>
                </c:pt>
                <c:pt idx="3">
                  <c:v>3.1252543504105113</c:v>
                </c:pt>
                <c:pt idx="4">
                  <c:v>2.0600818106150776</c:v>
                </c:pt>
                <c:pt idx="5">
                  <c:v>2.1053409197832273</c:v>
                </c:pt>
                <c:pt idx="6">
                  <c:v>3.6646623109774623</c:v>
                </c:pt>
                <c:pt idx="7">
                  <c:v>0.99917567319200984</c:v>
                </c:pt>
                <c:pt idx="8">
                  <c:v>0.66061346771171259</c:v>
                </c:pt>
                <c:pt idx="9">
                  <c:v>-1.1589533694665199</c:v>
                </c:pt>
              </c:numCache>
            </c:numRef>
          </c:yVal>
          <c:smooth val="0"/>
          <c:extLst>
            <c:ext xmlns:c16="http://schemas.microsoft.com/office/drawing/2014/chart" uri="{C3380CC4-5D6E-409C-BE32-E72D297353CC}">
              <c16:uniqueId val="{00000000-9F4F-42E5-9FF5-BB7A50C2A068}"/>
            </c:ext>
          </c:extLst>
        </c:ser>
        <c:dLbls>
          <c:showLegendKey val="0"/>
          <c:showVal val="0"/>
          <c:showCatName val="0"/>
          <c:showSerName val="0"/>
          <c:showPercent val="0"/>
          <c:showBubbleSize val="0"/>
        </c:dLbls>
        <c:axId val="469206863"/>
        <c:axId val="707813039"/>
      </c:scatterChart>
      <c:valAx>
        <c:axId val="469206863"/>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Unemployment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7813039"/>
        <c:crosses val="autoZero"/>
        <c:crossBetween val="midCat"/>
      </c:valAx>
      <c:valAx>
        <c:axId val="707813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MY" sz="1600"/>
                  <a:t>Inflation rate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20686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4353071820680123E-2"/>
          <c:y val="5.924016995078047E-2"/>
          <c:w val="0.90929038761459169"/>
          <c:h val="0.80335720914208231"/>
        </c:manualLayout>
      </c:layout>
      <c:barChart>
        <c:barDir val="col"/>
        <c:grouping val="clustered"/>
        <c:varyColors val="0"/>
        <c:ser>
          <c:idx val="0"/>
          <c:order val="0"/>
          <c:tx>
            <c:strRef>
              <c:f>'CPI Unemployment'!$N$1</c:f>
              <c:strCache>
                <c:ptCount val="1"/>
                <c:pt idx="0">
                  <c:v>CPI inflation</c:v>
                </c:pt>
              </c:strCache>
            </c:strRef>
          </c:tx>
          <c:spPr>
            <a:solidFill>
              <a:schemeClr val="dk1">
                <a:tint val="88000"/>
              </a:schemeClr>
            </a:solidFill>
            <a:ln>
              <a:solidFill>
                <a:schemeClr val="accent6"/>
              </a:solidFill>
            </a:ln>
            <a:effectLst/>
          </c:spPr>
          <c:invertIfNegative val="0"/>
          <c:cat>
            <c:numRef>
              <c:f>'CPI Unemployment'!$M$2:$M$206</c:f>
              <c:numCache>
                <c:formatCode>mmm\-yy</c:formatCode>
                <c:ptCount val="205"/>
                <c:pt idx="0">
                  <c:v>38078</c:v>
                </c:pt>
                <c:pt idx="1">
                  <c:v>38108</c:v>
                </c:pt>
                <c:pt idx="2">
                  <c:v>38139</c:v>
                </c:pt>
                <c:pt idx="3">
                  <c:v>38169</c:v>
                </c:pt>
                <c:pt idx="4">
                  <c:v>38200</c:v>
                </c:pt>
                <c:pt idx="5">
                  <c:v>38231</c:v>
                </c:pt>
                <c:pt idx="6">
                  <c:v>38261</c:v>
                </c:pt>
                <c:pt idx="7">
                  <c:v>38292</c:v>
                </c:pt>
                <c:pt idx="8">
                  <c:v>38322</c:v>
                </c:pt>
                <c:pt idx="9">
                  <c:v>38353</c:v>
                </c:pt>
                <c:pt idx="10">
                  <c:v>38384</c:v>
                </c:pt>
                <c:pt idx="11">
                  <c:v>38412</c:v>
                </c:pt>
                <c:pt idx="12">
                  <c:v>38443</c:v>
                </c:pt>
                <c:pt idx="13">
                  <c:v>38473</c:v>
                </c:pt>
                <c:pt idx="14">
                  <c:v>38504</c:v>
                </c:pt>
                <c:pt idx="15">
                  <c:v>38534</c:v>
                </c:pt>
                <c:pt idx="16">
                  <c:v>38565</c:v>
                </c:pt>
                <c:pt idx="17">
                  <c:v>38596</c:v>
                </c:pt>
                <c:pt idx="18">
                  <c:v>38626</c:v>
                </c:pt>
                <c:pt idx="19">
                  <c:v>38657</c:v>
                </c:pt>
                <c:pt idx="20">
                  <c:v>38687</c:v>
                </c:pt>
                <c:pt idx="21">
                  <c:v>38718</c:v>
                </c:pt>
                <c:pt idx="22">
                  <c:v>38749</c:v>
                </c:pt>
                <c:pt idx="23">
                  <c:v>38777</c:v>
                </c:pt>
                <c:pt idx="24">
                  <c:v>38808</c:v>
                </c:pt>
                <c:pt idx="25">
                  <c:v>38838</c:v>
                </c:pt>
                <c:pt idx="26">
                  <c:v>38869</c:v>
                </c:pt>
                <c:pt idx="27">
                  <c:v>38899</c:v>
                </c:pt>
                <c:pt idx="28">
                  <c:v>38930</c:v>
                </c:pt>
                <c:pt idx="29">
                  <c:v>38961</c:v>
                </c:pt>
                <c:pt idx="30">
                  <c:v>38991</c:v>
                </c:pt>
                <c:pt idx="31">
                  <c:v>39022</c:v>
                </c:pt>
                <c:pt idx="32">
                  <c:v>39052</c:v>
                </c:pt>
                <c:pt idx="33">
                  <c:v>39083</c:v>
                </c:pt>
                <c:pt idx="34">
                  <c:v>39114</c:v>
                </c:pt>
                <c:pt idx="35">
                  <c:v>39142</c:v>
                </c:pt>
                <c:pt idx="36">
                  <c:v>39173</c:v>
                </c:pt>
                <c:pt idx="37">
                  <c:v>39203</c:v>
                </c:pt>
                <c:pt idx="38">
                  <c:v>39234</c:v>
                </c:pt>
                <c:pt idx="39">
                  <c:v>39264</c:v>
                </c:pt>
                <c:pt idx="40">
                  <c:v>39295</c:v>
                </c:pt>
                <c:pt idx="41">
                  <c:v>39326</c:v>
                </c:pt>
                <c:pt idx="42">
                  <c:v>39356</c:v>
                </c:pt>
                <c:pt idx="43">
                  <c:v>39387</c:v>
                </c:pt>
                <c:pt idx="44">
                  <c:v>39417</c:v>
                </c:pt>
                <c:pt idx="45">
                  <c:v>39448</c:v>
                </c:pt>
                <c:pt idx="46">
                  <c:v>39479</c:v>
                </c:pt>
                <c:pt idx="47">
                  <c:v>39508</c:v>
                </c:pt>
                <c:pt idx="48">
                  <c:v>39539</c:v>
                </c:pt>
                <c:pt idx="49">
                  <c:v>39569</c:v>
                </c:pt>
                <c:pt idx="50">
                  <c:v>39600</c:v>
                </c:pt>
                <c:pt idx="51">
                  <c:v>39630</c:v>
                </c:pt>
                <c:pt idx="52">
                  <c:v>39661</c:v>
                </c:pt>
                <c:pt idx="53">
                  <c:v>39692</c:v>
                </c:pt>
                <c:pt idx="54">
                  <c:v>39722</c:v>
                </c:pt>
                <c:pt idx="55">
                  <c:v>39753</c:v>
                </c:pt>
                <c:pt idx="56">
                  <c:v>39783</c:v>
                </c:pt>
                <c:pt idx="57">
                  <c:v>39814</c:v>
                </c:pt>
                <c:pt idx="58">
                  <c:v>39845</c:v>
                </c:pt>
                <c:pt idx="59">
                  <c:v>39873</c:v>
                </c:pt>
                <c:pt idx="60">
                  <c:v>39904</c:v>
                </c:pt>
                <c:pt idx="61">
                  <c:v>39934</c:v>
                </c:pt>
                <c:pt idx="62">
                  <c:v>39965</c:v>
                </c:pt>
                <c:pt idx="63">
                  <c:v>39995</c:v>
                </c:pt>
                <c:pt idx="64">
                  <c:v>40026</c:v>
                </c:pt>
                <c:pt idx="65">
                  <c:v>40057</c:v>
                </c:pt>
                <c:pt idx="66">
                  <c:v>40087</c:v>
                </c:pt>
                <c:pt idx="67">
                  <c:v>40118</c:v>
                </c:pt>
                <c:pt idx="68">
                  <c:v>40148</c:v>
                </c:pt>
                <c:pt idx="69">
                  <c:v>40179</c:v>
                </c:pt>
                <c:pt idx="70">
                  <c:v>40210</c:v>
                </c:pt>
                <c:pt idx="71">
                  <c:v>40238</c:v>
                </c:pt>
                <c:pt idx="72">
                  <c:v>40269</c:v>
                </c:pt>
                <c:pt idx="73">
                  <c:v>40299</c:v>
                </c:pt>
                <c:pt idx="74">
                  <c:v>40330</c:v>
                </c:pt>
                <c:pt idx="75">
                  <c:v>40360</c:v>
                </c:pt>
                <c:pt idx="76">
                  <c:v>40391</c:v>
                </c:pt>
                <c:pt idx="77">
                  <c:v>40422</c:v>
                </c:pt>
                <c:pt idx="78">
                  <c:v>40452</c:v>
                </c:pt>
                <c:pt idx="79">
                  <c:v>40483</c:v>
                </c:pt>
                <c:pt idx="80">
                  <c:v>40513</c:v>
                </c:pt>
                <c:pt idx="81">
                  <c:v>40544</c:v>
                </c:pt>
                <c:pt idx="82">
                  <c:v>40575</c:v>
                </c:pt>
                <c:pt idx="83">
                  <c:v>40603</c:v>
                </c:pt>
                <c:pt idx="84">
                  <c:v>40634</c:v>
                </c:pt>
                <c:pt idx="85">
                  <c:v>40664</c:v>
                </c:pt>
                <c:pt idx="86">
                  <c:v>40695</c:v>
                </c:pt>
                <c:pt idx="87">
                  <c:v>40725</c:v>
                </c:pt>
                <c:pt idx="88">
                  <c:v>40756</c:v>
                </c:pt>
                <c:pt idx="89">
                  <c:v>40787</c:v>
                </c:pt>
                <c:pt idx="90">
                  <c:v>40817</c:v>
                </c:pt>
                <c:pt idx="91">
                  <c:v>40848</c:v>
                </c:pt>
                <c:pt idx="92">
                  <c:v>40878</c:v>
                </c:pt>
                <c:pt idx="93">
                  <c:v>40909</c:v>
                </c:pt>
                <c:pt idx="94">
                  <c:v>40940</c:v>
                </c:pt>
                <c:pt idx="95">
                  <c:v>40969</c:v>
                </c:pt>
                <c:pt idx="96">
                  <c:v>41000</c:v>
                </c:pt>
                <c:pt idx="97">
                  <c:v>41030</c:v>
                </c:pt>
                <c:pt idx="98">
                  <c:v>41061</c:v>
                </c:pt>
                <c:pt idx="99">
                  <c:v>41091</c:v>
                </c:pt>
                <c:pt idx="100">
                  <c:v>41122</c:v>
                </c:pt>
                <c:pt idx="101">
                  <c:v>41153</c:v>
                </c:pt>
                <c:pt idx="102">
                  <c:v>41183</c:v>
                </c:pt>
                <c:pt idx="103">
                  <c:v>41214</c:v>
                </c:pt>
                <c:pt idx="104">
                  <c:v>41244</c:v>
                </c:pt>
                <c:pt idx="105">
                  <c:v>41275</c:v>
                </c:pt>
                <c:pt idx="106">
                  <c:v>41306</c:v>
                </c:pt>
                <c:pt idx="107">
                  <c:v>41334</c:v>
                </c:pt>
                <c:pt idx="108">
                  <c:v>41365</c:v>
                </c:pt>
                <c:pt idx="109">
                  <c:v>41395</c:v>
                </c:pt>
                <c:pt idx="110">
                  <c:v>41426</c:v>
                </c:pt>
                <c:pt idx="111">
                  <c:v>41456</c:v>
                </c:pt>
                <c:pt idx="112">
                  <c:v>41487</c:v>
                </c:pt>
                <c:pt idx="113">
                  <c:v>41518</c:v>
                </c:pt>
                <c:pt idx="114">
                  <c:v>41548</c:v>
                </c:pt>
                <c:pt idx="115">
                  <c:v>41579</c:v>
                </c:pt>
                <c:pt idx="116">
                  <c:v>41609</c:v>
                </c:pt>
                <c:pt idx="117">
                  <c:v>41640</c:v>
                </c:pt>
                <c:pt idx="118">
                  <c:v>41671</c:v>
                </c:pt>
                <c:pt idx="119">
                  <c:v>41699</c:v>
                </c:pt>
                <c:pt idx="120">
                  <c:v>41730</c:v>
                </c:pt>
                <c:pt idx="121">
                  <c:v>41760</c:v>
                </c:pt>
                <c:pt idx="122">
                  <c:v>41791</c:v>
                </c:pt>
                <c:pt idx="123">
                  <c:v>41821</c:v>
                </c:pt>
                <c:pt idx="124">
                  <c:v>41852</c:v>
                </c:pt>
                <c:pt idx="125">
                  <c:v>41883</c:v>
                </c:pt>
                <c:pt idx="126">
                  <c:v>41913</c:v>
                </c:pt>
                <c:pt idx="127">
                  <c:v>41944</c:v>
                </c:pt>
                <c:pt idx="128">
                  <c:v>41974</c:v>
                </c:pt>
                <c:pt idx="129">
                  <c:v>42005</c:v>
                </c:pt>
                <c:pt idx="130">
                  <c:v>42036</c:v>
                </c:pt>
                <c:pt idx="131">
                  <c:v>42064</c:v>
                </c:pt>
                <c:pt idx="132">
                  <c:v>42095</c:v>
                </c:pt>
                <c:pt idx="133">
                  <c:v>42125</c:v>
                </c:pt>
                <c:pt idx="134">
                  <c:v>42156</c:v>
                </c:pt>
                <c:pt idx="135">
                  <c:v>42186</c:v>
                </c:pt>
                <c:pt idx="136">
                  <c:v>42217</c:v>
                </c:pt>
                <c:pt idx="137">
                  <c:v>42248</c:v>
                </c:pt>
                <c:pt idx="138">
                  <c:v>42278</c:v>
                </c:pt>
                <c:pt idx="139">
                  <c:v>42309</c:v>
                </c:pt>
                <c:pt idx="140">
                  <c:v>42339</c:v>
                </c:pt>
                <c:pt idx="141">
                  <c:v>42370</c:v>
                </c:pt>
                <c:pt idx="142">
                  <c:v>42401</c:v>
                </c:pt>
                <c:pt idx="143">
                  <c:v>42430</c:v>
                </c:pt>
                <c:pt idx="144">
                  <c:v>42461</c:v>
                </c:pt>
                <c:pt idx="145">
                  <c:v>42491</c:v>
                </c:pt>
                <c:pt idx="146">
                  <c:v>42522</c:v>
                </c:pt>
                <c:pt idx="147">
                  <c:v>42552</c:v>
                </c:pt>
                <c:pt idx="148">
                  <c:v>42583</c:v>
                </c:pt>
                <c:pt idx="149">
                  <c:v>42614</c:v>
                </c:pt>
                <c:pt idx="150">
                  <c:v>42644</c:v>
                </c:pt>
                <c:pt idx="151">
                  <c:v>42675</c:v>
                </c:pt>
                <c:pt idx="152">
                  <c:v>42705</c:v>
                </c:pt>
                <c:pt idx="153">
                  <c:v>42736</c:v>
                </c:pt>
                <c:pt idx="154">
                  <c:v>42767</c:v>
                </c:pt>
                <c:pt idx="155">
                  <c:v>42795</c:v>
                </c:pt>
                <c:pt idx="156">
                  <c:v>42826</c:v>
                </c:pt>
                <c:pt idx="157">
                  <c:v>42856</c:v>
                </c:pt>
                <c:pt idx="158">
                  <c:v>42887</c:v>
                </c:pt>
                <c:pt idx="159">
                  <c:v>42917</c:v>
                </c:pt>
                <c:pt idx="160">
                  <c:v>42948</c:v>
                </c:pt>
                <c:pt idx="161">
                  <c:v>42979</c:v>
                </c:pt>
                <c:pt idx="162">
                  <c:v>43009</c:v>
                </c:pt>
                <c:pt idx="163">
                  <c:v>43040</c:v>
                </c:pt>
                <c:pt idx="164">
                  <c:v>43070</c:v>
                </c:pt>
                <c:pt idx="165">
                  <c:v>43101</c:v>
                </c:pt>
                <c:pt idx="166">
                  <c:v>43132</c:v>
                </c:pt>
                <c:pt idx="167">
                  <c:v>43160</c:v>
                </c:pt>
                <c:pt idx="168">
                  <c:v>43191</c:v>
                </c:pt>
                <c:pt idx="169">
                  <c:v>43221</c:v>
                </c:pt>
                <c:pt idx="170">
                  <c:v>43252</c:v>
                </c:pt>
                <c:pt idx="171">
                  <c:v>43282</c:v>
                </c:pt>
                <c:pt idx="172">
                  <c:v>43313</c:v>
                </c:pt>
                <c:pt idx="173">
                  <c:v>43344</c:v>
                </c:pt>
                <c:pt idx="174">
                  <c:v>43374</c:v>
                </c:pt>
                <c:pt idx="175">
                  <c:v>43405</c:v>
                </c:pt>
                <c:pt idx="176">
                  <c:v>43435</c:v>
                </c:pt>
                <c:pt idx="177">
                  <c:v>43466</c:v>
                </c:pt>
                <c:pt idx="178">
                  <c:v>43497</c:v>
                </c:pt>
                <c:pt idx="179">
                  <c:v>43525</c:v>
                </c:pt>
                <c:pt idx="180">
                  <c:v>43556</c:v>
                </c:pt>
                <c:pt idx="181">
                  <c:v>43586</c:v>
                </c:pt>
                <c:pt idx="182">
                  <c:v>43617</c:v>
                </c:pt>
                <c:pt idx="183">
                  <c:v>43647</c:v>
                </c:pt>
                <c:pt idx="184">
                  <c:v>43678</c:v>
                </c:pt>
                <c:pt idx="185">
                  <c:v>43709</c:v>
                </c:pt>
                <c:pt idx="186">
                  <c:v>43739</c:v>
                </c:pt>
                <c:pt idx="187">
                  <c:v>43770</c:v>
                </c:pt>
                <c:pt idx="188">
                  <c:v>43800</c:v>
                </c:pt>
                <c:pt idx="189">
                  <c:v>43831</c:v>
                </c:pt>
                <c:pt idx="190">
                  <c:v>43862</c:v>
                </c:pt>
                <c:pt idx="191">
                  <c:v>43891</c:v>
                </c:pt>
                <c:pt idx="192">
                  <c:v>43922</c:v>
                </c:pt>
                <c:pt idx="193">
                  <c:v>43952</c:v>
                </c:pt>
                <c:pt idx="194">
                  <c:v>43983</c:v>
                </c:pt>
                <c:pt idx="195">
                  <c:v>44013</c:v>
                </c:pt>
                <c:pt idx="196">
                  <c:v>44044</c:v>
                </c:pt>
                <c:pt idx="197">
                  <c:v>44075</c:v>
                </c:pt>
                <c:pt idx="198">
                  <c:v>44105</c:v>
                </c:pt>
                <c:pt idx="199">
                  <c:v>44136</c:v>
                </c:pt>
                <c:pt idx="200">
                  <c:v>44166</c:v>
                </c:pt>
                <c:pt idx="201">
                  <c:v>44197</c:v>
                </c:pt>
                <c:pt idx="202">
                  <c:v>44228</c:v>
                </c:pt>
                <c:pt idx="203">
                  <c:v>44256</c:v>
                </c:pt>
                <c:pt idx="204">
                  <c:v>44287</c:v>
                </c:pt>
              </c:numCache>
            </c:numRef>
          </c:cat>
          <c:val>
            <c:numRef>
              <c:f>'CPI Unemployment'!$N$2:$N$206</c:f>
              <c:numCache>
                <c:formatCode>#,##0.0</c:formatCode>
                <c:ptCount val="205"/>
                <c:pt idx="0">
                  <c:v>0.95969289827255722</c:v>
                </c:pt>
                <c:pt idx="1">
                  <c:v>1.1505273250239645</c:v>
                </c:pt>
                <c:pt idx="2">
                  <c:v>1.3435700575815668</c:v>
                </c:pt>
                <c:pt idx="3">
                  <c:v>1.3409961685823646</c:v>
                </c:pt>
                <c:pt idx="4">
                  <c:v>1.4381591562799612</c:v>
                </c:pt>
                <c:pt idx="5">
                  <c:v>1.6267942583731987</c:v>
                </c:pt>
                <c:pt idx="6">
                  <c:v>2.1032504780114758</c:v>
                </c:pt>
                <c:pt idx="7">
                  <c:v>2.1967526265520565</c:v>
                </c:pt>
                <c:pt idx="8">
                  <c:v>2.0952380952381056</c:v>
                </c:pt>
                <c:pt idx="9">
                  <c:v>2.4</c:v>
                </c:pt>
                <c:pt idx="10">
                  <c:v>2.4</c:v>
                </c:pt>
                <c:pt idx="11">
                  <c:v>2.6</c:v>
                </c:pt>
                <c:pt idx="12">
                  <c:v>2.7</c:v>
                </c:pt>
                <c:pt idx="13">
                  <c:v>3.1</c:v>
                </c:pt>
                <c:pt idx="14">
                  <c:v>3.2</c:v>
                </c:pt>
                <c:pt idx="15">
                  <c:v>3</c:v>
                </c:pt>
                <c:pt idx="16">
                  <c:v>3.7</c:v>
                </c:pt>
                <c:pt idx="17">
                  <c:v>3.4</c:v>
                </c:pt>
                <c:pt idx="18">
                  <c:v>3.3</c:v>
                </c:pt>
                <c:pt idx="19">
                  <c:v>3.5</c:v>
                </c:pt>
                <c:pt idx="20">
                  <c:v>3.5</c:v>
                </c:pt>
                <c:pt idx="21" formatCode="0.0">
                  <c:v>3.2454361054766734</c:v>
                </c:pt>
                <c:pt idx="22" formatCode="0.0">
                  <c:v>3.2421479229989947</c:v>
                </c:pt>
                <c:pt idx="23" formatCode="0.0">
                  <c:v>4.7619047619047672</c:v>
                </c:pt>
                <c:pt idx="24" formatCode="0.0">
                  <c:v>4.5500505561172799</c:v>
                </c:pt>
                <c:pt idx="25" formatCode="0.0">
                  <c:v>3.9117352056168508</c:v>
                </c:pt>
                <c:pt idx="26" formatCode="0.0">
                  <c:v>3.9039039039038936</c:v>
                </c:pt>
                <c:pt idx="27" formatCode="0.0">
                  <c:v>4.1041041041040893</c:v>
                </c:pt>
                <c:pt idx="28" formatCode="0.0">
                  <c:v>3.2803180914513064</c:v>
                </c:pt>
                <c:pt idx="29" formatCode="0.0">
                  <c:v>3.2738095238095122</c:v>
                </c:pt>
                <c:pt idx="30" formatCode="0.0">
                  <c:v>3.069306930693072</c:v>
                </c:pt>
                <c:pt idx="31" formatCode="0.0">
                  <c:v>2.9585798816567976</c:v>
                </c:pt>
                <c:pt idx="32" formatCode="0.0">
                  <c:v>3.0541871921182295</c:v>
                </c:pt>
                <c:pt idx="33" formatCode="0.0">
                  <c:v>3.2416502946954751</c:v>
                </c:pt>
                <c:pt idx="34" formatCode="0.0">
                  <c:v>3.1403336604514109</c:v>
                </c:pt>
                <c:pt idx="35" formatCode="0.0">
                  <c:v>1.5473887814313247</c:v>
                </c:pt>
                <c:pt idx="36" formatCode="0.0">
                  <c:v>1.5473887814313247</c:v>
                </c:pt>
                <c:pt idx="37" formatCode="0.0">
                  <c:v>1.4478764478764505</c:v>
                </c:pt>
                <c:pt idx="38" formatCode="0.0">
                  <c:v>1.4450867052023142</c:v>
                </c:pt>
                <c:pt idx="39" formatCode="0.0">
                  <c:v>1.6346153846153788</c:v>
                </c:pt>
                <c:pt idx="40" formatCode="0.0">
                  <c:v>1.9249278152069227</c:v>
                </c:pt>
                <c:pt idx="41" formatCode="0.0">
                  <c:v>1.8251681075888593</c:v>
                </c:pt>
                <c:pt idx="42" formatCode="0.0">
                  <c:v>1.9212295869356355</c:v>
                </c:pt>
                <c:pt idx="43" formatCode="0.0">
                  <c:v>2.2988505747126409</c:v>
                </c:pt>
                <c:pt idx="44" formatCode="0.0">
                  <c:v>2.390057361376674</c:v>
                </c:pt>
                <c:pt idx="45" formatCode="0.0">
                  <c:v>2.2835394862036118</c:v>
                </c:pt>
                <c:pt idx="46" formatCode="0.0">
                  <c:v>2.6641294005709026</c:v>
                </c:pt>
                <c:pt idx="47" formatCode="0.0">
                  <c:v>2.7619047619047654</c:v>
                </c:pt>
                <c:pt idx="48" formatCode="0.0">
                  <c:v>3.0476190476190546</c:v>
                </c:pt>
                <c:pt idx="49" formatCode="0.0">
                  <c:v>3.8058991436726863</c:v>
                </c:pt>
                <c:pt idx="50" formatCode="0.0">
                  <c:v>7.6923076923077094</c:v>
                </c:pt>
                <c:pt idx="51" formatCode="0.0">
                  <c:v>8.5146641438032198</c:v>
                </c:pt>
                <c:pt idx="52" formatCode="0.0">
                  <c:v>8.4985835694050937</c:v>
                </c:pt>
                <c:pt idx="53" formatCode="0.0">
                  <c:v>8.2075471698113134</c:v>
                </c:pt>
                <c:pt idx="54" formatCode="0.0">
                  <c:v>7.6343072573044291</c:v>
                </c:pt>
                <c:pt idx="55" formatCode="0.0">
                  <c:v>5.7116104868913942</c:v>
                </c:pt>
                <c:pt idx="56" formatCode="0.0">
                  <c:v>4.3884220354808656</c:v>
                </c:pt>
                <c:pt idx="57" formatCode="0.0">
                  <c:v>3.9069767441860526</c:v>
                </c:pt>
                <c:pt idx="58" formatCode="0.0">
                  <c:v>3.707136237256714</c:v>
                </c:pt>
                <c:pt idx="59" formatCode="0.0">
                  <c:v>3.5217794253938894</c:v>
                </c:pt>
                <c:pt idx="60" formatCode="0.0">
                  <c:v>3.0499075785582308</c:v>
                </c:pt>
                <c:pt idx="61" formatCode="0.0">
                  <c:v>2.3831347387717861</c:v>
                </c:pt>
                <c:pt idx="62" formatCode="0.0">
                  <c:v>-1.4109347442680886</c:v>
                </c:pt>
                <c:pt idx="63" formatCode="0.0">
                  <c:v>-2.4411508282475958</c:v>
                </c:pt>
                <c:pt idx="64" formatCode="0.0">
                  <c:v>-2.4369016536118449</c:v>
                </c:pt>
                <c:pt idx="65" formatCode="0.0">
                  <c:v>-2.0052310374890969</c:v>
                </c:pt>
                <c:pt idx="66" formatCode="0.0">
                  <c:v>-1.6</c:v>
                </c:pt>
                <c:pt idx="67" formatCode="0.0">
                  <c:v>-8.8573959255988655E-2</c:v>
                </c:pt>
                <c:pt idx="68" formatCode="0.0">
                  <c:v>1.0733452593917781</c:v>
                </c:pt>
                <c:pt idx="69" formatCode="0.0">
                  <c:v>1.3428827215756556</c:v>
                </c:pt>
                <c:pt idx="70" formatCode="0.0">
                  <c:v>1.1617515638963294</c:v>
                </c:pt>
                <c:pt idx="71" formatCode="0.0">
                  <c:v>1.3428827215756556</c:v>
                </c:pt>
                <c:pt idx="72" formatCode="0.0">
                  <c:v>1.5246636771300448</c:v>
                </c:pt>
                <c:pt idx="73" formatCode="0.0">
                  <c:v>1.6114592658907689</c:v>
                </c:pt>
                <c:pt idx="74" formatCode="0.0">
                  <c:v>1.6994633273702986</c:v>
                </c:pt>
                <c:pt idx="75" formatCode="0.0">
                  <c:v>1.8766756032171594</c:v>
                </c:pt>
                <c:pt idx="76" formatCode="0.0">
                  <c:v>2.0517395182872544</c:v>
                </c:pt>
                <c:pt idx="77" formatCode="0.0">
                  <c:v>1.7793594306049876</c:v>
                </c:pt>
                <c:pt idx="78" formatCode="0.0">
                  <c:v>1.9555555555555548</c:v>
                </c:pt>
                <c:pt idx="79" formatCode="0.0">
                  <c:v>1.9503546099290725</c:v>
                </c:pt>
                <c:pt idx="80" formatCode="0.0">
                  <c:v>2.2123893805309658</c:v>
                </c:pt>
                <c:pt idx="81" formatCode="0.0">
                  <c:v>2.4</c:v>
                </c:pt>
                <c:pt idx="82" formatCode="0.0">
                  <c:v>2.9</c:v>
                </c:pt>
                <c:pt idx="83" formatCode="0.0">
                  <c:v>3</c:v>
                </c:pt>
                <c:pt idx="84" formatCode="0.0">
                  <c:v>3.2</c:v>
                </c:pt>
                <c:pt idx="85" formatCode="0.0">
                  <c:v>3.3</c:v>
                </c:pt>
                <c:pt idx="86" formatCode="0.0">
                  <c:v>3.5</c:v>
                </c:pt>
                <c:pt idx="87" formatCode="0.0">
                  <c:v>3.4</c:v>
                </c:pt>
                <c:pt idx="88" formatCode="0.0">
                  <c:v>3.3</c:v>
                </c:pt>
                <c:pt idx="89" formatCode="0.0">
                  <c:v>3.4</c:v>
                </c:pt>
                <c:pt idx="90" formatCode="0.0">
                  <c:v>3.4</c:v>
                </c:pt>
                <c:pt idx="91" formatCode="0.0">
                  <c:v>3.3</c:v>
                </c:pt>
                <c:pt idx="92" formatCode="0.0">
                  <c:v>3</c:v>
                </c:pt>
                <c:pt idx="93" formatCode="0.0">
                  <c:v>2.7</c:v>
                </c:pt>
                <c:pt idx="94" formatCode="0.0">
                  <c:v>2.2000000000000002</c:v>
                </c:pt>
                <c:pt idx="95" formatCode="0.0">
                  <c:v>2.1</c:v>
                </c:pt>
                <c:pt idx="96" formatCode="0.0">
                  <c:v>1.9</c:v>
                </c:pt>
                <c:pt idx="97" formatCode="0.0">
                  <c:v>1.7</c:v>
                </c:pt>
                <c:pt idx="98" formatCode="0.0">
                  <c:v>1.6</c:v>
                </c:pt>
                <c:pt idx="99" formatCode="0.0">
                  <c:v>1.4</c:v>
                </c:pt>
                <c:pt idx="100" formatCode="0.0">
                  <c:v>1.4</c:v>
                </c:pt>
                <c:pt idx="101" formatCode="0.0">
                  <c:v>1.3</c:v>
                </c:pt>
                <c:pt idx="102" formatCode="0.0">
                  <c:v>1.3</c:v>
                </c:pt>
                <c:pt idx="103" formatCode="0.0">
                  <c:v>1.3</c:v>
                </c:pt>
                <c:pt idx="104" formatCode="0.0">
                  <c:v>1.2</c:v>
                </c:pt>
                <c:pt idx="105" formatCode="0.0">
                  <c:v>1.3</c:v>
                </c:pt>
                <c:pt idx="106" formatCode="0.0">
                  <c:v>1.5</c:v>
                </c:pt>
                <c:pt idx="107" formatCode="0.0">
                  <c:v>1.6</c:v>
                </c:pt>
                <c:pt idx="108" formatCode="0.0">
                  <c:v>1.7</c:v>
                </c:pt>
                <c:pt idx="109" formatCode="0.0">
                  <c:v>1.8</c:v>
                </c:pt>
                <c:pt idx="110" formatCode="0.0">
                  <c:v>1.8</c:v>
                </c:pt>
                <c:pt idx="111" formatCode="0.0">
                  <c:v>2</c:v>
                </c:pt>
                <c:pt idx="112" formatCode="0.0">
                  <c:v>1.9</c:v>
                </c:pt>
                <c:pt idx="113" formatCode="0.0">
                  <c:v>2.6</c:v>
                </c:pt>
                <c:pt idx="114" formatCode="0.0">
                  <c:v>2.8</c:v>
                </c:pt>
                <c:pt idx="115" formatCode="0.0">
                  <c:v>2.9</c:v>
                </c:pt>
                <c:pt idx="116" formatCode="0.0">
                  <c:v>3.2</c:v>
                </c:pt>
                <c:pt idx="117" formatCode="0.0">
                  <c:v>3.4</c:v>
                </c:pt>
                <c:pt idx="118" formatCode="0.0">
                  <c:v>3.5</c:v>
                </c:pt>
                <c:pt idx="119" formatCode="0.0">
                  <c:v>3.5</c:v>
                </c:pt>
                <c:pt idx="120" formatCode="0.0">
                  <c:v>3.4</c:v>
                </c:pt>
                <c:pt idx="121" formatCode="0.0">
                  <c:v>3.2</c:v>
                </c:pt>
                <c:pt idx="122" formatCode="0.0">
                  <c:v>3.3</c:v>
                </c:pt>
                <c:pt idx="123" formatCode="0.0">
                  <c:v>3.2</c:v>
                </c:pt>
                <c:pt idx="124" formatCode="0.0">
                  <c:v>3.3</c:v>
                </c:pt>
                <c:pt idx="125" formatCode="0.0">
                  <c:v>2.6</c:v>
                </c:pt>
                <c:pt idx="126" formatCode="0.0">
                  <c:v>2.8</c:v>
                </c:pt>
                <c:pt idx="127" formatCode="0.0">
                  <c:v>3</c:v>
                </c:pt>
                <c:pt idx="128" formatCode="0.0">
                  <c:v>2.7</c:v>
                </c:pt>
                <c:pt idx="129" formatCode="0.0">
                  <c:v>1</c:v>
                </c:pt>
                <c:pt idx="130" formatCode="0.0">
                  <c:v>0.1</c:v>
                </c:pt>
                <c:pt idx="131" formatCode="0.0">
                  <c:v>0.9</c:v>
                </c:pt>
                <c:pt idx="132" formatCode="0.0">
                  <c:v>1.8</c:v>
                </c:pt>
                <c:pt idx="133" formatCode="0.0">
                  <c:v>2.1</c:v>
                </c:pt>
                <c:pt idx="134" formatCode="0.0">
                  <c:v>2.5</c:v>
                </c:pt>
                <c:pt idx="135" formatCode="0.0">
                  <c:v>3.3</c:v>
                </c:pt>
                <c:pt idx="136" formatCode="0.0">
                  <c:v>3.1</c:v>
                </c:pt>
                <c:pt idx="137" formatCode="0.0">
                  <c:v>2.6</c:v>
                </c:pt>
                <c:pt idx="138" formatCode="0.0">
                  <c:v>2.5</c:v>
                </c:pt>
                <c:pt idx="139" formatCode="0.0">
                  <c:v>2.6</c:v>
                </c:pt>
                <c:pt idx="140" formatCode="0.0">
                  <c:v>2.7</c:v>
                </c:pt>
                <c:pt idx="141" formatCode="0.0">
                  <c:v>3.5</c:v>
                </c:pt>
                <c:pt idx="142" formatCode="0.0">
                  <c:v>4.2</c:v>
                </c:pt>
                <c:pt idx="143" formatCode="0.0">
                  <c:v>2.6</c:v>
                </c:pt>
                <c:pt idx="144" formatCode="0.0">
                  <c:v>2.1</c:v>
                </c:pt>
                <c:pt idx="145" formatCode="0.0">
                  <c:v>2</c:v>
                </c:pt>
                <c:pt idx="146" formatCode="0.0">
                  <c:v>1.6</c:v>
                </c:pt>
                <c:pt idx="147" formatCode="0.0">
                  <c:v>1.1000000000000001</c:v>
                </c:pt>
                <c:pt idx="148" formatCode="0.0">
                  <c:v>1.5</c:v>
                </c:pt>
                <c:pt idx="149" formatCode="0.0">
                  <c:v>1.5</c:v>
                </c:pt>
                <c:pt idx="150" formatCode="0.0">
                  <c:v>1.4</c:v>
                </c:pt>
                <c:pt idx="151" formatCode="0.0">
                  <c:v>1.7</c:v>
                </c:pt>
                <c:pt idx="152" formatCode="0.0">
                  <c:v>1.8</c:v>
                </c:pt>
                <c:pt idx="153" formatCode="0.0">
                  <c:v>3.1</c:v>
                </c:pt>
                <c:pt idx="154" formatCode="0.0">
                  <c:v>4.5</c:v>
                </c:pt>
                <c:pt idx="155" formatCode="0.0">
                  <c:v>4.9000000000000004</c:v>
                </c:pt>
                <c:pt idx="156" formatCode="0.0">
                  <c:v>4.3</c:v>
                </c:pt>
                <c:pt idx="157" formatCode="0.0">
                  <c:v>3.8</c:v>
                </c:pt>
                <c:pt idx="158" formatCode="0.0">
                  <c:v>3.4</c:v>
                </c:pt>
                <c:pt idx="159" formatCode="0.0">
                  <c:v>3.1</c:v>
                </c:pt>
                <c:pt idx="160" formatCode="0.0">
                  <c:v>3.6</c:v>
                </c:pt>
                <c:pt idx="161" formatCode="0.0">
                  <c:v>4.2</c:v>
                </c:pt>
                <c:pt idx="162" formatCode="0.0">
                  <c:v>3.7</c:v>
                </c:pt>
                <c:pt idx="163" formatCode="0.0">
                  <c:v>3.4</c:v>
                </c:pt>
                <c:pt idx="164" formatCode="0.0">
                  <c:v>3.5</c:v>
                </c:pt>
                <c:pt idx="165" formatCode="0.0">
                  <c:v>2.7</c:v>
                </c:pt>
                <c:pt idx="166" formatCode="0.0">
                  <c:v>1.4</c:v>
                </c:pt>
                <c:pt idx="167" formatCode="0.0">
                  <c:v>1.3</c:v>
                </c:pt>
                <c:pt idx="168" formatCode="0.0">
                  <c:v>1.4</c:v>
                </c:pt>
                <c:pt idx="169" formatCode="0.0">
                  <c:v>1.8</c:v>
                </c:pt>
                <c:pt idx="170" formatCode="0.0">
                  <c:v>0.8</c:v>
                </c:pt>
                <c:pt idx="171" formatCode="0.0">
                  <c:v>0.9</c:v>
                </c:pt>
                <c:pt idx="172" formatCode="0.0">
                  <c:v>0.2</c:v>
                </c:pt>
                <c:pt idx="173" formatCode="0.0">
                  <c:v>0.3</c:v>
                </c:pt>
                <c:pt idx="174" formatCode="0.0">
                  <c:v>0.6</c:v>
                </c:pt>
                <c:pt idx="175" formatCode="0.0">
                  <c:v>0.2</c:v>
                </c:pt>
                <c:pt idx="176" formatCode="0.0">
                  <c:v>0.2</c:v>
                </c:pt>
                <c:pt idx="177" formatCode="0.0">
                  <c:v>-0.7</c:v>
                </c:pt>
                <c:pt idx="178" formatCode="0.0">
                  <c:v>-0.4</c:v>
                </c:pt>
                <c:pt idx="179" formatCode="0.0">
                  <c:v>0.2</c:v>
                </c:pt>
                <c:pt idx="180" formatCode="0.0">
                  <c:v>0.2</c:v>
                </c:pt>
                <c:pt idx="181" formatCode="0.0">
                  <c:v>0.2</c:v>
                </c:pt>
                <c:pt idx="182" formatCode="0.0">
                  <c:v>1.5</c:v>
                </c:pt>
                <c:pt idx="183" formatCode="0.0">
                  <c:v>1.4</c:v>
                </c:pt>
                <c:pt idx="184" formatCode="0.0">
                  <c:v>1.5</c:v>
                </c:pt>
                <c:pt idx="185" formatCode="0.0">
                  <c:v>1.0788381742738564</c:v>
                </c:pt>
                <c:pt idx="186" formatCode="0.0">
                  <c:v>1.0770505385252669</c:v>
                </c:pt>
                <c:pt idx="187" formatCode="0.0">
                  <c:v>0.9090909090909044</c:v>
                </c:pt>
                <c:pt idx="188" formatCode="0.0">
                  <c:v>0.99091659785301645</c:v>
                </c:pt>
                <c:pt idx="189" formatCode="0.0">
                  <c:v>1.5767634854771833</c:v>
                </c:pt>
                <c:pt idx="190" formatCode="0.0">
                  <c:v>1.3245033112582854</c:v>
                </c:pt>
                <c:pt idx="191" formatCode="0.0">
                  <c:v>-0.1651527663088263</c:v>
                </c:pt>
                <c:pt idx="192" formatCode="0.0">
                  <c:v>-2.8901734104046244</c:v>
                </c:pt>
                <c:pt idx="193" formatCode="0.0">
                  <c:v>-2.8830313014827018</c:v>
                </c:pt>
                <c:pt idx="194" formatCode="0.0">
                  <c:v>-1.894563426688642</c:v>
                </c:pt>
                <c:pt idx="195" formatCode="0.0">
                  <c:v>-1.3168724279835344</c:v>
                </c:pt>
                <c:pt idx="196" formatCode="0.0">
                  <c:v>-1.395730706075536</c:v>
                </c:pt>
                <c:pt idx="197" formatCode="0.0">
                  <c:v>-1.395730706075536</c:v>
                </c:pt>
                <c:pt idx="198" formatCode="0.0">
                  <c:v>-1.4754098360655714</c:v>
                </c:pt>
                <c:pt idx="199" formatCode="0.0">
                  <c:v>-1.7199017199017155</c:v>
                </c:pt>
                <c:pt idx="200" formatCode="0.0">
                  <c:v>-1.3900245298446468</c:v>
                </c:pt>
                <c:pt idx="201" formatCode="0.0">
                  <c:v>-0.2</c:v>
                </c:pt>
                <c:pt idx="202" formatCode="General">
                  <c:v>0.1</c:v>
                </c:pt>
                <c:pt idx="203" formatCode="General">
                  <c:v>1.7</c:v>
                </c:pt>
                <c:pt idx="204" formatCode="General">
                  <c:v>4.7</c:v>
                </c:pt>
              </c:numCache>
            </c:numRef>
          </c:val>
          <c:extLst>
            <c:ext xmlns:c16="http://schemas.microsoft.com/office/drawing/2014/chart" uri="{C3380CC4-5D6E-409C-BE32-E72D297353CC}">
              <c16:uniqueId val="{00000000-641B-4BCB-8C98-1D3E0BAFEFD6}"/>
            </c:ext>
          </c:extLst>
        </c:ser>
        <c:dLbls>
          <c:showLegendKey val="0"/>
          <c:showVal val="0"/>
          <c:showCatName val="0"/>
          <c:showSerName val="0"/>
          <c:showPercent val="0"/>
          <c:showBubbleSize val="0"/>
        </c:dLbls>
        <c:gapWidth val="150"/>
        <c:axId val="1255772080"/>
        <c:axId val="1115283120"/>
      </c:barChart>
      <c:lineChart>
        <c:grouping val="standard"/>
        <c:varyColors val="0"/>
        <c:ser>
          <c:idx val="1"/>
          <c:order val="1"/>
          <c:tx>
            <c:strRef>
              <c:f>'CPI Unemployment'!$O$1</c:f>
              <c:strCache>
                <c:ptCount val="1"/>
                <c:pt idx="0">
                  <c:v>OPR</c:v>
                </c:pt>
              </c:strCache>
            </c:strRef>
          </c:tx>
          <c:spPr>
            <a:ln w="28575" cap="rnd">
              <a:solidFill>
                <a:srgbClr val="C00000"/>
              </a:solidFill>
              <a:round/>
            </a:ln>
            <a:effectLst/>
          </c:spPr>
          <c:marker>
            <c:symbol val="none"/>
          </c:marker>
          <c:cat>
            <c:numRef>
              <c:f>'CPI Unemployment'!$M$2:$M$206</c:f>
              <c:numCache>
                <c:formatCode>mmm\-yy</c:formatCode>
                <c:ptCount val="205"/>
                <c:pt idx="0">
                  <c:v>38078</c:v>
                </c:pt>
                <c:pt idx="1">
                  <c:v>38108</c:v>
                </c:pt>
                <c:pt idx="2">
                  <c:v>38139</c:v>
                </c:pt>
                <c:pt idx="3">
                  <c:v>38169</c:v>
                </c:pt>
                <c:pt idx="4">
                  <c:v>38200</c:v>
                </c:pt>
                <c:pt idx="5">
                  <c:v>38231</c:v>
                </c:pt>
                <c:pt idx="6">
                  <c:v>38261</c:v>
                </c:pt>
                <c:pt idx="7">
                  <c:v>38292</c:v>
                </c:pt>
                <c:pt idx="8">
                  <c:v>38322</c:v>
                </c:pt>
                <c:pt idx="9">
                  <c:v>38353</c:v>
                </c:pt>
                <c:pt idx="10">
                  <c:v>38384</c:v>
                </c:pt>
                <c:pt idx="11">
                  <c:v>38412</c:v>
                </c:pt>
                <c:pt idx="12">
                  <c:v>38443</c:v>
                </c:pt>
                <c:pt idx="13">
                  <c:v>38473</c:v>
                </c:pt>
                <c:pt idx="14">
                  <c:v>38504</c:v>
                </c:pt>
                <c:pt idx="15">
                  <c:v>38534</c:v>
                </c:pt>
                <c:pt idx="16">
                  <c:v>38565</c:v>
                </c:pt>
                <c:pt idx="17">
                  <c:v>38596</c:v>
                </c:pt>
                <c:pt idx="18">
                  <c:v>38626</c:v>
                </c:pt>
                <c:pt idx="19">
                  <c:v>38657</c:v>
                </c:pt>
                <c:pt idx="20">
                  <c:v>38687</c:v>
                </c:pt>
                <c:pt idx="21">
                  <c:v>38718</c:v>
                </c:pt>
                <c:pt idx="22">
                  <c:v>38749</c:v>
                </c:pt>
                <c:pt idx="23">
                  <c:v>38777</c:v>
                </c:pt>
                <c:pt idx="24">
                  <c:v>38808</c:v>
                </c:pt>
                <c:pt idx="25">
                  <c:v>38838</c:v>
                </c:pt>
                <c:pt idx="26">
                  <c:v>38869</c:v>
                </c:pt>
                <c:pt idx="27">
                  <c:v>38899</c:v>
                </c:pt>
                <c:pt idx="28">
                  <c:v>38930</c:v>
                </c:pt>
                <c:pt idx="29">
                  <c:v>38961</c:v>
                </c:pt>
                <c:pt idx="30">
                  <c:v>38991</c:v>
                </c:pt>
                <c:pt idx="31">
                  <c:v>39022</c:v>
                </c:pt>
                <c:pt idx="32">
                  <c:v>39052</c:v>
                </c:pt>
                <c:pt idx="33">
                  <c:v>39083</c:v>
                </c:pt>
                <c:pt idx="34">
                  <c:v>39114</c:v>
                </c:pt>
                <c:pt idx="35">
                  <c:v>39142</c:v>
                </c:pt>
                <c:pt idx="36">
                  <c:v>39173</c:v>
                </c:pt>
                <c:pt idx="37">
                  <c:v>39203</c:v>
                </c:pt>
                <c:pt idx="38">
                  <c:v>39234</c:v>
                </c:pt>
                <c:pt idx="39">
                  <c:v>39264</c:v>
                </c:pt>
                <c:pt idx="40">
                  <c:v>39295</c:v>
                </c:pt>
                <c:pt idx="41">
                  <c:v>39326</c:v>
                </c:pt>
                <c:pt idx="42">
                  <c:v>39356</c:v>
                </c:pt>
                <c:pt idx="43">
                  <c:v>39387</c:v>
                </c:pt>
                <c:pt idx="44">
                  <c:v>39417</c:v>
                </c:pt>
                <c:pt idx="45">
                  <c:v>39448</c:v>
                </c:pt>
                <c:pt idx="46">
                  <c:v>39479</c:v>
                </c:pt>
                <c:pt idx="47">
                  <c:v>39508</c:v>
                </c:pt>
                <c:pt idx="48">
                  <c:v>39539</c:v>
                </c:pt>
                <c:pt idx="49">
                  <c:v>39569</c:v>
                </c:pt>
                <c:pt idx="50">
                  <c:v>39600</c:v>
                </c:pt>
                <c:pt idx="51">
                  <c:v>39630</c:v>
                </c:pt>
                <c:pt idx="52">
                  <c:v>39661</c:v>
                </c:pt>
                <c:pt idx="53">
                  <c:v>39692</c:v>
                </c:pt>
                <c:pt idx="54">
                  <c:v>39722</c:v>
                </c:pt>
                <c:pt idx="55">
                  <c:v>39753</c:v>
                </c:pt>
                <c:pt idx="56">
                  <c:v>39783</c:v>
                </c:pt>
                <c:pt idx="57">
                  <c:v>39814</c:v>
                </c:pt>
                <c:pt idx="58">
                  <c:v>39845</c:v>
                </c:pt>
                <c:pt idx="59">
                  <c:v>39873</c:v>
                </c:pt>
                <c:pt idx="60">
                  <c:v>39904</c:v>
                </c:pt>
                <c:pt idx="61">
                  <c:v>39934</c:v>
                </c:pt>
                <c:pt idx="62">
                  <c:v>39965</c:v>
                </c:pt>
                <c:pt idx="63">
                  <c:v>39995</c:v>
                </c:pt>
                <c:pt idx="64">
                  <c:v>40026</c:v>
                </c:pt>
                <c:pt idx="65">
                  <c:v>40057</c:v>
                </c:pt>
                <c:pt idx="66">
                  <c:v>40087</c:v>
                </c:pt>
                <c:pt idx="67">
                  <c:v>40118</c:v>
                </c:pt>
                <c:pt idx="68">
                  <c:v>40148</c:v>
                </c:pt>
                <c:pt idx="69">
                  <c:v>40179</c:v>
                </c:pt>
                <c:pt idx="70">
                  <c:v>40210</c:v>
                </c:pt>
                <c:pt idx="71">
                  <c:v>40238</c:v>
                </c:pt>
                <c:pt idx="72">
                  <c:v>40269</c:v>
                </c:pt>
                <c:pt idx="73">
                  <c:v>40299</c:v>
                </c:pt>
                <c:pt idx="74">
                  <c:v>40330</c:v>
                </c:pt>
                <c:pt idx="75">
                  <c:v>40360</c:v>
                </c:pt>
                <c:pt idx="76">
                  <c:v>40391</c:v>
                </c:pt>
                <c:pt idx="77">
                  <c:v>40422</c:v>
                </c:pt>
                <c:pt idx="78">
                  <c:v>40452</c:v>
                </c:pt>
                <c:pt idx="79">
                  <c:v>40483</c:v>
                </c:pt>
                <c:pt idx="80">
                  <c:v>40513</c:v>
                </c:pt>
                <c:pt idx="81">
                  <c:v>40544</c:v>
                </c:pt>
                <c:pt idx="82">
                  <c:v>40575</c:v>
                </c:pt>
                <c:pt idx="83">
                  <c:v>40603</c:v>
                </c:pt>
                <c:pt idx="84">
                  <c:v>40634</c:v>
                </c:pt>
                <c:pt idx="85">
                  <c:v>40664</c:v>
                </c:pt>
                <c:pt idx="86">
                  <c:v>40695</c:v>
                </c:pt>
                <c:pt idx="87">
                  <c:v>40725</c:v>
                </c:pt>
                <c:pt idx="88">
                  <c:v>40756</c:v>
                </c:pt>
                <c:pt idx="89">
                  <c:v>40787</c:v>
                </c:pt>
                <c:pt idx="90">
                  <c:v>40817</c:v>
                </c:pt>
                <c:pt idx="91">
                  <c:v>40848</c:v>
                </c:pt>
                <c:pt idx="92">
                  <c:v>40878</c:v>
                </c:pt>
                <c:pt idx="93">
                  <c:v>40909</c:v>
                </c:pt>
                <c:pt idx="94">
                  <c:v>40940</c:v>
                </c:pt>
                <c:pt idx="95">
                  <c:v>40969</c:v>
                </c:pt>
                <c:pt idx="96">
                  <c:v>41000</c:v>
                </c:pt>
                <c:pt idx="97">
                  <c:v>41030</c:v>
                </c:pt>
                <c:pt idx="98">
                  <c:v>41061</c:v>
                </c:pt>
                <c:pt idx="99">
                  <c:v>41091</c:v>
                </c:pt>
                <c:pt idx="100">
                  <c:v>41122</c:v>
                </c:pt>
                <c:pt idx="101">
                  <c:v>41153</c:v>
                </c:pt>
                <c:pt idx="102">
                  <c:v>41183</c:v>
                </c:pt>
                <c:pt idx="103">
                  <c:v>41214</c:v>
                </c:pt>
                <c:pt idx="104">
                  <c:v>41244</c:v>
                </c:pt>
                <c:pt idx="105">
                  <c:v>41275</c:v>
                </c:pt>
                <c:pt idx="106">
                  <c:v>41306</c:v>
                </c:pt>
                <c:pt idx="107">
                  <c:v>41334</c:v>
                </c:pt>
                <c:pt idx="108">
                  <c:v>41365</c:v>
                </c:pt>
                <c:pt idx="109">
                  <c:v>41395</c:v>
                </c:pt>
                <c:pt idx="110">
                  <c:v>41426</c:v>
                </c:pt>
                <c:pt idx="111">
                  <c:v>41456</c:v>
                </c:pt>
                <c:pt idx="112">
                  <c:v>41487</c:v>
                </c:pt>
                <c:pt idx="113">
                  <c:v>41518</c:v>
                </c:pt>
                <c:pt idx="114">
                  <c:v>41548</c:v>
                </c:pt>
                <c:pt idx="115">
                  <c:v>41579</c:v>
                </c:pt>
                <c:pt idx="116">
                  <c:v>41609</c:v>
                </c:pt>
                <c:pt idx="117">
                  <c:v>41640</c:v>
                </c:pt>
                <c:pt idx="118">
                  <c:v>41671</c:v>
                </c:pt>
                <c:pt idx="119">
                  <c:v>41699</c:v>
                </c:pt>
                <c:pt idx="120">
                  <c:v>41730</c:v>
                </c:pt>
                <c:pt idx="121">
                  <c:v>41760</c:v>
                </c:pt>
                <c:pt idx="122">
                  <c:v>41791</c:v>
                </c:pt>
                <c:pt idx="123">
                  <c:v>41821</c:v>
                </c:pt>
                <c:pt idx="124">
                  <c:v>41852</c:v>
                </c:pt>
                <c:pt idx="125">
                  <c:v>41883</c:v>
                </c:pt>
                <c:pt idx="126">
                  <c:v>41913</c:v>
                </c:pt>
                <c:pt idx="127">
                  <c:v>41944</c:v>
                </c:pt>
                <c:pt idx="128">
                  <c:v>41974</c:v>
                </c:pt>
                <c:pt idx="129">
                  <c:v>42005</c:v>
                </c:pt>
                <c:pt idx="130">
                  <c:v>42036</c:v>
                </c:pt>
                <c:pt idx="131">
                  <c:v>42064</c:v>
                </c:pt>
                <c:pt idx="132">
                  <c:v>42095</c:v>
                </c:pt>
                <c:pt idx="133">
                  <c:v>42125</c:v>
                </c:pt>
                <c:pt idx="134">
                  <c:v>42156</c:v>
                </c:pt>
                <c:pt idx="135">
                  <c:v>42186</c:v>
                </c:pt>
                <c:pt idx="136">
                  <c:v>42217</c:v>
                </c:pt>
                <c:pt idx="137">
                  <c:v>42248</c:v>
                </c:pt>
                <c:pt idx="138">
                  <c:v>42278</c:v>
                </c:pt>
                <c:pt idx="139">
                  <c:v>42309</c:v>
                </c:pt>
                <c:pt idx="140">
                  <c:v>42339</c:v>
                </c:pt>
                <c:pt idx="141">
                  <c:v>42370</c:v>
                </c:pt>
                <c:pt idx="142">
                  <c:v>42401</c:v>
                </c:pt>
                <c:pt idx="143">
                  <c:v>42430</c:v>
                </c:pt>
                <c:pt idx="144">
                  <c:v>42461</c:v>
                </c:pt>
                <c:pt idx="145">
                  <c:v>42491</c:v>
                </c:pt>
                <c:pt idx="146">
                  <c:v>42522</c:v>
                </c:pt>
                <c:pt idx="147">
                  <c:v>42552</c:v>
                </c:pt>
                <c:pt idx="148">
                  <c:v>42583</c:v>
                </c:pt>
                <c:pt idx="149">
                  <c:v>42614</c:v>
                </c:pt>
                <c:pt idx="150">
                  <c:v>42644</c:v>
                </c:pt>
                <c:pt idx="151">
                  <c:v>42675</c:v>
                </c:pt>
                <c:pt idx="152">
                  <c:v>42705</c:v>
                </c:pt>
                <c:pt idx="153">
                  <c:v>42736</c:v>
                </c:pt>
                <c:pt idx="154">
                  <c:v>42767</c:v>
                </c:pt>
                <c:pt idx="155">
                  <c:v>42795</c:v>
                </c:pt>
                <c:pt idx="156">
                  <c:v>42826</c:v>
                </c:pt>
                <c:pt idx="157">
                  <c:v>42856</c:v>
                </c:pt>
                <c:pt idx="158">
                  <c:v>42887</c:v>
                </c:pt>
                <c:pt idx="159">
                  <c:v>42917</c:v>
                </c:pt>
                <c:pt idx="160">
                  <c:v>42948</c:v>
                </c:pt>
                <c:pt idx="161">
                  <c:v>42979</c:v>
                </c:pt>
                <c:pt idx="162">
                  <c:v>43009</c:v>
                </c:pt>
                <c:pt idx="163">
                  <c:v>43040</c:v>
                </c:pt>
                <c:pt idx="164">
                  <c:v>43070</c:v>
                </c:pt>
                <c:pt idx="165">
                  <c:v>43101</c:v>
                </c:pt>
                <c:pt idx="166">
                  <c:v>43132</c:v>
                </c:pt>
                <c:pt idx="167">
                  <c:v>43160</c:v>
                </c:pt>
                <c:pt idx="168">
                  <c:v>43191</c:v>
                </c:pt>
                <c:pt idx="169">
                  <c:v>43221</c:v>
                </c:pt>
                <c:pt idx="170">
                  <c:v>43252</c:v>
                </c:pt>
                <c:pt idx="171">
                  <c:v>43282</c:v>
                </c:pt>
                <c:pt idx="172">
                  <c:v>43313</c:v>
                </c:pt>
                <c:pt idx="173">
                  <c:v>43344</c:v>
                </c:pt>
                <c:pt idx="174">
                  <c:v>43374</c:v>
                </c:pt>
                <c:pt idx="175">
                  <c:v>43405</c:v>
                </c:pt>
                <c:pt idx="176">
                  <c:v>43435</c:v>
                </c:pt>
                <c:pt idx="177">
                  <c:v>43466</c:v>
                </c:pt>
                <c:pt idx="178">
                  <c:v>43497</c:v>
                </c:pt>
                <c:pt idx="179">
                  <c:v>43525</c:v>
                </c:pt>
                <c:pt idx="180">
                  <c:v>43556</c:v>
                </c:pt>
                <c:pt idx="181">
                  <c:v>43586</c:v>
                </c:pt>
                <c:pt idx="182">
                  <c:v>43617</c:v>
                </c:pt>
                <c:pt idx="183">
                  <c:v>43647</c:v>
                </c:pt>
                <c:pt idx="184">
                  <c:v>43678</c:v>
                </c:pt>
                <c:pt idx="185">
                  <c:v>43709</c:v>
                </c:pt>
                <c:pt idx="186">
                  <c:v>43739</c:v>
                </c:pt>
                <c:pt idx="187">
                  <c:v>43770</c:v>
                </c:pt>
                <c:pt idx="188">
                  <c:v>43800</c:v>
                </c:pt>
                <c:pt idx="189">
                  <c:v>43831</c:v>
                </c:pt>
                <c:pt idx="190">
                  <c:v>43862</c:v>
                </c:pt>
                <c:pt idx="191">
                  <c:v>43891</c:v>
                </c:pt>
                <c:pt idx="192">
                  <c:v>43922</c:v>
                </c:pt>
                <c:pt idx="193">
                  <c:v>43952</c:v>
                </c:pt>
                <c:pt idx="194">
                  <c:v>43983</c:v>
                </c:pt>
                <c:pt idx="195">
                  <c:v>44013</c:v>
                </c:pt>
                <c:pt idx="196">
                  <c:v>44044</c:v>
                </c:pt>
                <c:pt idx="197">
                  <c:v>44075</c:v>
                </c:pt>
                <c:pt idx="198">
                  <c:v>44105</c:v>
                </c:pt>
                <c:pt idx="199">
                  <c:v>44136</c:v>
                </c:pt>
                <c:pt idx="200">
                  <c:v>44166</c:v>
                </c:pt>
                <c:pt idx="201">
                  <c:v>44197</c:v>
                </c:pt>
                <c:pt idx="202">
                  <c:v>44228</c:v>
                </c:pt>
                <c:pt idx="203">
                  <c:v>44256</c:v>
                </c:pt>
                <c:pt idx="204">
                  <c:v>44287</c:v>
                </c:pt>
              </c:numCache>
            </c:numRef>
          </c:cat>
          <c:val>
            <c:numRef>
              <c:f>'CPI Unemployment'!$O$2:$O$206</c:f>
              <c:numCache>
                <c:formatCode>0.00</c:formatCode>
                <c:ptCount val="205"/>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3</c:v>
                </c:pt>
                <c:pt idx="20">
                  <c:v>3</c:v>
                </c:pt>
                <c:pt idx="21">
                  <c:v>3</c:v>
                </c:pt>
                <c:pt idx="22">
                  <c:v>3.25</c:v>
                </c:pt>
                <c:pt idx="23">
                  <c:v>3.25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3.25</c:v>
                </c:pt>
                <c:pt idx="56">
                  <c:v>3.25</c:v>
                </c:pt>
                <c:pt idx="57">
                  <c:v>2.5</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2.25</c:v>
                </c:pt>
                <c:pt idx="72">
                  <c:v>2.25</c:v>
                </c:pt>
                <c:pt idx="73">
                  <c:v>2.5</c:v>
                </c:pt>
                <c:pt idx="74">
                  <c:v>2.5</c:v>
                </c:pt>
                <c:pt idx="75">
                  <c:v>2.75</c:v>
                </c:pt>
                <c:pt idx="76">
                  <c:v>2.75</c:v>
                </c:pt>
                <c:pt idx="77">
                  <c:v>2.75</c:v>
                </c:pt>
                <c:pt idx="78">
                  <c:v>2.75</c:v>
                </c:pt>
                <c:pt idx="79">
                  <c:v>2.75</c:v>
                </c:pt>
                <c:pt idx="80">
                  <c:v>2.75</c:v>
                </c:pt>
                <c:pt idx="81">
                  <c:v>2.75</c:v>
                </c:pt>
                <c:pt idx="82">
                  <c:v>2.75</c:v>
                </c:pt>
                <c:pt idx="83">
                  <c:v>2.75</c:v>
                </c:pt>
                <c:pt idx="84">
                  <c:v>2.75</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3.25</c:v>
                </c:pt>
                <c:pt idx="124">
                  <c:v>3.25</c:v>
                </c:pt>
                <c:pt idx="125">
                  <c:v>3.25</c:v>
                </c:pt>
                <c:pt idx="126">
                  <c:v>3.25</c:v>
                </c:pt>
                <c:pt idx="127">
                  <c:v>3.25</c:v>
                </c:pt>
                <c:pt idx="128">
                  <c:v>3.25</c:v>
                </c:pt>
                <c:pt idx="129">
                  <c:v>3.25</c:v>
                </c:pt>
                <c:pt idx="130">
                  <c:v>3.25</c:v>
                </c:pt>
                <c:pt idx="131">
                  <c:v>3.25</c:v>
                </c:pt>
                <c:pt idx="132">
                  <c:v>3.25</c:v>
                </c:pt>
                <c:pt idx="133">
                  <c:v>3.25</c:v>
                </c:pt>
                <c:pt idx="134">
                  <c:v>3.25</c:v>
                </c:pt>
                <c:pt idx="135">
                  <c:v>3.25</c:v>
                </c:pt>
                <c:pt idx="136">
                  <c:v>3.25</c:v>
                </c:pt>
                <c:pt idx="137">
                  <c:v>3.25</c:v>
                </c:pt>
                <c:pt idx="138">
                  <c:v>3.25</c:v>
                </c:pt>
                <c:pt idx="139">
                  <c:v>3.25</c:v>
                </c:pt>
                <c:pt idx="140">
                  <c:v>3.25</c:v>
                </c:pt>
                <c:pt idx="141">
                  <c:v>3.25</c:v>
                </c:pt>
                <c:pt idx="142">
                  <c:v>3.25</c:v>
                </c:pt>
                <c:pt idx="143">
                  <c:v>3.25</c:v>
                </c:pt>
                <c:pt idx="144">
                  <c:v>3.25</c:v>
                </c:pt>
                <c:pt idx="145">
                  <c:v>3.25</c:v>
                </c:pt>
                <c:pt idx="146">
                  <c:v>3.25</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3.25</c:v>
                </c:pt>
                <c:pt idx="166">
                  <c:v>3.25</c:v>
                </c:pt>
                <c:pt idx="167">
                  <c:v>3.25</c:v>
                </c:pt>
                <c:pt idx="168">
                  <c:v>3.25</c:v>
                </c:pt>
                <c:pt idx="169">
                  <c:v>3.25</c:v>
                </c:pt>
                <c:pt idx="170">
                  <c:v>3.25</c:v>
                </c:pt>
                <c:pt idx="171">
                  <c:v>3.25</c:v>
                </c:pt>
                <c:pt idx="172">
                  <c:v>3.25</c:v>
                </c:pt>
                <c:pt idx="173">
                  <c:v>3.25</c:v>
                </c:pt>
                <c:pt idx="174">
                  <c:v>3.25</c:v>
                </c:pt>
                <c:pt idx="175">
                  <c:v>3.25</c:v>
                </c:pt>
                <c:pt idx="176">
                  <c:v>3.25</c:v>
                </c:pt>
                <c:pt idx="177">
                  <c:v>3.25</c:v>
                </c:pt>
                <c:pt idx="178">
                  <c:v>3.25</c:v>
                </c:pt>
                <c:pt idx="179">
                  <c:v>3.25</c:v>
                </c:pt>
                <c:pt idx="180">
                  <c:v>3.25</c:v>
                </c:pt>
                <c:pt idx="181">
                  <c:v>3</c:v>
                </c:pt>
                <c:pt idx="182">
                  <c:v>3</c:v>
                </c:pt>
                <c:pt idx="183">
                  <c:v>3</c:v>
                </c:pt>
                <c:pt idx="184">
                  <c:v>3</c:v>
                </c:pt>
                <c:pt idx="185">
                  <c:v>3</c:v>
                </c:pt>
                <c:pt idx="186">
                  <c:v>3</c:v>
                </c:pt>
                <c:pt idx="187">
                  <c:v>3</c:v>
                </c:pt>
                <c:pt idx="188">
                  <c:v>3</c:v>
                </c:pt>
                <c:pt idx="189">
                  <c:v>2.75</c:v>
                </c:pt>
                <c:pt idx="190">
                  <c:v>2.75</c:v>
                </c:pt>
                <c:pt idx="191">
                  <c:v>2.5</c:v>
                </c:pt>
                <c:pt idx="192">
                  <c:v>2.5</c:v>
                </c:pt>
                <c:pt idx="193">
                  <c:v>2</c:v>
                </c:pt>
                <c:pt idx="194">
                  <c:v>2</c:v>
                </c:pt>
                <c:pt idx="195">
                  <c:v>1.75</c:v>
                </c:pt>
                <c:pt idx="196">
                  <c:v>1.75</c:v>
                </c:pt>
                <c:pt idx="197">
                  <c:v>1.75</c:v>
                </c:pt>
                <c:pt idx="198">
                  <c:v>1.75</c:v>
                </c:pt>
                <c:pt idx="199">
                  <c:v>1.75</c:v>
                </c:pt>
                <c:pt idx="200">
                  <c:v>1.75</c:v>
                </c:pt>
                <c:pt idx="201">
                  <c:v>1.75</c:v>
                </c:pt>
                <c:pt idx="202">
                  <c:v>1.75</c:v>
                </c:pt>
                <c:pt idx="203">
                  <c:v>1.75</c:v>
                </c:pt>
                <c:pt idx="204">
                  <c:v>1.75</c:v>
                </c:pt>
              </c:numCache>
            </c:numRef>
          </c:val>
          <c:smooth val="0"/>
          <c:extLst>
            <c:ext xmlns:c16="http://schemas.microsoft.com/office/drawing/2014/chart" uri="{C3380CC4-5D6E-409C-BE32-E72D297353CC}">
              <c16:uniqueId val="{00000001-641B-4BCB-8C98-1D3E0BAFEFD6}"/>
            </c:ext>
          </c:extLst>
        </c:ser>
        <c:dLbls>
          <c:showLegendKey val="0"/>
          <c:showVal val="0"/>
          <c:showCatName val="0"/>
          <c:showSerName val="0"/>
          <c:showPercent val="0"/>
          <c:showBubbleSize val="0"/>
        </c:dLbls>
        <c:marker val="1"/>
        <c:smooth val="0"/>
        <c:axId val="923947823"/>
        <c:axId val="558513375"/>
      </c:lineChart>
      <c:dateAx>
        <c:axId val="9239478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8513375"/>
        <c:crosses val="autoZero"/>
        <c:auto val="1"/>
        <c:lblOffset val="100"/>
        <c:baseTimeUnit val="months"/>
      </c:dateAx>
      <c:valAx>
        <c:axId val="5585133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3947823"/>
        <c:crosses val="autoZero"/>
        <c:crossBetween val="between"/>
      </c:valAx>
      <c:valAx>
        <c:axId val="11152831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5772080"/>
        <c:crosses val="max"/>
        <c:crossBetween val="between"/>
      </c:valAx>
      <c:dateAx>
        <c:axId val="1255772080"/>
        <c:scaling>
          <c:orientation val="minMax"/>
        </c:scaling>
        <c:delete val="1"/>
        <c:axPos val="b"/>
        <c:numFmt formatCode="mmm\-yy" sourceLinked="1"/>
        <c:majorTickMark val="out"/>
        <c:minorTickMark val="none"/>
        <c:tickLblPos val="nextTo"/>
        <c:crossAx val="1115283120"/>
        <c:crosses val="autoZero"/>
        <c:auto val="1"/>
        <c:lblOffset val="100"/>
        <c:baseTimeUnit val="months"/>
      </c:dateAx>
      <c:spPr>
        <a:noFill/>
        <a:ln>
          <a:noFill/>
        </a:ln>
        <a:effectLst/>
      </c:spPr>
    </c:plotArea>
    <c:legend>
      <c:legendPos val="b"/>
      <c:layout>
        <c:manualLayout>
          <c:xMode val="edge"/>
          <c:yMode val="edge"/>
          <c:x val="0.35563496139069573"/>
          <c:y val="0.66459259197975418"/>
          <c:w val="0.39041784883030822"/>
          <c:h val="6.68922984148783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6277729039925226"/>
          <c:y val="8.3837868423445719E-2"/>
          <c:w val="0.75033880839466871"/>
          <c:h val="0.61431619278954352"/>
        </c:manualLayout>
      </c:layout>
      <c:lineChart>
        <c:grouping val="standard"/>
        <c:varyColors val="0"/>
        <c:ser>
          <c:idx val="0"/>
          <c:order val="0"/>
          <c:tx>
            <c:strRef>
              <c:f>'internal balance'!$F$7</c:f>
              <c:strCache>
                <c:ptCount val="1"/>
                <c:pt idx="0">
                  <c:v>I/GDP</c:v>
                </c:pt>
              </c:strCache>
            </c:strRef>
          </c:tx>
          <c:spPr>
            <a:ln w="28575" cap="rnd">
              <a:solidFill>
                <a:schemeClr val="dk1">
                  <a:tint val="88000"/>
                </a:schemeClr>
              </a:solidFill>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balance'!$F$8:$F$45</c:f>
              <c:numCache>
                <c:formatCode>0.00</c:formatCode>
                <c:ptCount val="38"/>
                <c:pt idx="0">
                  <c:v>37.31369510695059</c:v>
                </c:pt>
                <c:pt idx="1">
                  <c:v>37.570268582136165</c:v>
                </c:pt>
                <c:pt idx="2">
                  <c:v>33.560025141420489</c:v>
                </c:pt>
                <c:pt idx="3">
                  <c:v>27.580999096424424</c:v>
                </c:pt>
                <c:pt idx="4">
                  <c:v>25.985417772439028</c:v>
                </c:pt>
                <c:pt idx="5">
                  <c:v>23.081951039033115</c:v>
                </c:pt>
                <c:pt idx="6">
                  <c:v>26.361372740067125</c:v>
                </c:pt>
                <c:pt idx="7">
                  <c:v>29.870858000817236</c:v>
                </c:pt>
                <c:pt idx="8">
                  <c:v>32.360326164543466</c:v>
                </c:pt>
                <c:pt idx="9">
                  <c:v>37.790473935052248</c:v>
                </c:pt>
                <c:pt idx="10">
                  <c:v>35.362551598731102</c:v>
                </c:pt>
                <c:pt idx="11">
                  <c:v>39.183711395286714</c:v>
                </c:pt>
                <c:pt idx="12">
                  <c:v>41.202081233596473</c:v>
                </c:pt>
                <c:pt idx="13">
                  <c:v>43.639902370175257</c:v>
                </c:pt>
                <c:pt idx="14">
                  <c:v>41.479198524427346</c:v>
                </c:pt>
                <c:pt idx="15">
                  <c:v>42.917014141485829</c:v>
                </c:pt>
                <c:pt idx="16">
                  <c:v>26.801368436289685</c:v>
                </c:pt>
                <c:pt idx="17">
                  <c:v>22.255655597079439</c:v>
                </c:pt>
                <c:pt idx="18">
                  <c:v>26.867489148459178</c:v>
                </c:pt>
                <c:pt idx="19">
                  <c:v>24.398219973396031</c:v>
                </c:pt>
                <c:pt idx="20">
                  <c:v>24.777343148588383</c:v>
                </c:pt>
                <c:pt idx="21">
                  <c:v>22.763385064319468</c:v>
                </c:pt>
                <c:pt idx="22">
                  <c:v>23.049564601053056</c:v>
                </c:pt>
                <c:pt idx="23">
                  <c:v>22.396417809403619</c:v>
                </c:pt>
                <c:pt idx="24">
                  <c:v>22.70352422316952</c:v>
                </c:pt>
                <c:pt idx="25">
                  <c:v>23.409534974599453</c:v>
                </c:pt>
                <c:pt idx="26">
                  <c:v>21.458304381199277</c:v>
                </c:pt>
                <c:pt idx="27">
                  <c:v>17.835694957053096</c:v>
                </c:pt>
                <c:pt idx="28">
                  <c:v>23.386541097641441</c:v>
                </c:pt>
                <c:pt idx="29">
                  <c:v>23.188257965873781</c:v>
                </c:pt>
                <c:pt idx="30">
                  <c:v>25.748724326951194</c:v>
                </c:pt>
                <c:pt idx="31">
                  <c:v>25.937106695961376</c:v>
                </c:pt>
                <c:pt idx="32">
                  <c:v>24.977608426281336</c:v>
                </c:pt>
                <c:pt idx="33">
                  <c:v>25.424267308216809</c:v>
                </c:pt>
                <c:pt idx="34">
                  <c:v>25.995505642163145</c:v>
                </c:pt>
                <c:pt idx="35">
                  <c:v>25.54720538502999</c:v>
                </c:pt>
                <c:pt idx="36">
                  <c:v>23.605004281432983</c:v>
                </c:pt>
                <c:pt idx="37">
                  <c:v>20.923060642719189</c:v>
                </c:pt>
              </c:numCache>
            </c:numRef>
          </c:val>
          <c:smooth val="0"/>
          <c:extLst>
            <c:ext xmlns:c16="http://schemas.microsoft.com/office/drawing/2014/chart" uri="{C3380CC4-5D6E-409C-BE32-E72D297353CC}">
              <c16:uniqueId val="{00000001-894E-4433-B445-F77C9E0A0675}"/>
            </c:ext>
          </c:extLst>
        </c:ser>
        <c:ser>
          <c:idx val="1"/>
          <c:order val="1"/>
          <c:tx>
            <c:strRef>
              <c:f>'internal balance'!$G$7</c:f>
              <c:strCache>
                <c:ptCount val="1"/>
                <c:pt idx="0">
                  <c:v>S/GDP</c:v>
                </c:pt>
              </c:strCache>
            </c:strRef>
          </c:tx>
          <c:spPr>
            <a:ln w="28575" cap="rnd">
              <a:solidFill>
                <a:schemeClr val="dk1">
                  <a:tint val="55000"/>
                </a:schemeClr>
              </a:solidFill>
              <a:prstDash val="sysDash"/>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balance'!$G$8:$G$45</c:f>
              <c:numCache>
                <c:formatCode>0.00</c:formatCode>
                <c:ptCount val="38"/>
                <c:pt idx="0">
                  <c:v>23.986006166232688</c:v>
                </c:pt>
                <c:pt idx="1">
                  <c:v>26.34716938277213</c:v>
                </c:pt>
                <c:pt idx="2">
                  <c:v>28.720301697045887</c:v>
                </c:pt>
                <c:pt idx="3">
                  <c:v>25.603459403640116</c:v>
                </c:pt>
                <c:pt idx="4">
                  <c:v>25.404363494147553</c:v>
                </c:pt>
                <c:pt idx="5">
                  <c:v>30.807177653080103</c:v>
                </c:pt>
                <c:pt idx="6">
                  <c:v>31.064198332792031</c:v>
                </c:pt>
                <c:pt idx="7">
                  <c:v>30.326038410004468</c:v>
                </c:pt>
                <c:pt idx="8">
                  <c:v>30.151745450575657</c:v>
                </c:pt>
                <c:pt idx="9">
                  <c:v>29.097717651934516</c:v>
                </c:pt>
                <c:pt idx="10">
                  <c:v>31.405874623379038</c:v>
                </c:pt>
                <c:pt idx="11">
                  <c:v>34.284005249892566</c:v>
                </c:pt>
                <c:pt idx="12">
                  <c:v>34.783409478105611</c:v>
                </c:pt>
                <c:pt idx="13">
                  <c:v>35.040656619005453</c:v>
                </c:pt>
                <c:pt idx="14">
                  <c:v>38.213548153169484</c:v>
                </c:pt>
                <c:pt idx="15">
                  <c:v>38.490746819496444</c:v>
                </c:pt>
                <c:pt idx="16">
                  <c:v>43.27873945693274</c:v>
                </c:pt>
                <c:pt idx="17">
                  <c:v>40.406431620805684</c:v>
                </c:pt>
                <c:pt idx="18">
                  <c:v>35.916846473494743</c:v>
                </c:pt>
                <c:pt idx="19">
                  <c:v>32.251779033918638</c:v>
                </c:pt>
                <c:pt idx="20">
                  <c:v>32.734797619078684</c:v>
                </c:pt>
                <c:pt idx="21">
                  <c:v>34.852627582270898</c:v>
                </c:pt>
                <c:pt idx="22">
                  <c:v>35.137370055353045</c:v>
                </c:pt>
                <c:pt idx="23">
                  <c:v>36.813300023179742</c:v>
                </c:pt>
                <c:pt idx="24">
                  <c:v>38.796469040724951</c:v>
                </c:pt>
                <c:pt idx="25">
                  <c:v>38.766842486548228</c:v>
                </c:pt>
                <c:pt idx="26">
                  <c:v>38.517839038689573</c:v>
                </c:pt>
                <c:pt idx="27">
                  <c:v>33.357309460382659</c:v>
                </c:pt>
                <c:pt idx="28">
                  <c:v>33.466613897160336</c:v>
                </c:pt>
                <c:pt idx="29">
                  <c:v>34.081807108002018</c:v>
                </c:pt>
                <c:pt idx="30">
                  <c:v>30.914942774892612</c:v>
                </c:pt>
                <c:pt idx="31">
                  <c:v>29.420860109914059</c:v>
                </c:pt>
                <c:pt idx="32">
                  <c:v>29.365814596865814</c:v>
                </c:pt>
                <c:pt idx="33">
                  <c:v>28.411230078653048</c:v>
                </c:pt>
                <c:pt idx="34">
                  <c:v>28.388665573602584</c:v>
                </c:pt>
                <c:pt idx="35">
                  <c:v>28.337818489083013</c:v>
                </c:pt>
                <c:pt idx="36">
                  <c:v>25.718232454006717</c:v>
                </c:pt>
                <c:pt idx="37">
                  <c:v>24.215578336416847</c:v>
                </c:pt>
              </c:numCache>
            </c:numRef>
          </c:val>
          <c:smooth val="0"/>
          <c:extLst>
            <c:ext xmlns:c16="http://schemas.microsoft.com/office/drawing/2014/chart" uri="{C3380CC4-5D6E-409C-BE32-E72D297353CC}">
              <c16:uniqueId val="{00000002-894E-4433-B445-F77C9E0A0675}"/>
            </c:ext>
          </c:extLst>
        </c:ser>
        <c:dLbls>
          <c:showLegendKey val="0"/>
          <c:showVal val="0"/>
          <c:showCatName val="0"/>
          <c:showSerName val="0"/>
          <c:showPercent val="0"/>
          <c:showBubbleSize val="0"/>
        </c:dLbls>
        <c:smooth val="0"/>
        <c:axId val="1630122624"/>
        <c:axId val="1742746992"/>
      </c:lineChart>
      <c:catAx>
        <c:axId val="16301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2746992"/>
        <c:crosses val="autoZero"/>
        <c:auto val="1"/>
        <c:lblAlgn val="ctr"/>
        <c:lblOffset val="100"/>
        <c:noMultiLvlLbl val="0"/>
      </c:catAx>
      <c:valAx>
        <c:axId val="1742746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0122624"/>
        <c:crosses val="autoZero"/>
        <c:crossBetween val="between"/>
      </c:valAx>
      <c:spPr>
        <a:noFill/>
        <a:ln>
          <a:noFill/>
        </a:ln>
        <a:effectLst/>
      </c:spPr>
    </c:plotArea>
    <c:legend>
      <c:legendPos val="b"/>
      <c:layout>
        <c:manualLayout>
          <c:xMode val="edge"/>
          <c:yMode val="edge"/>
          <c:x val="0.29240319144889498"/>
          <c:y val="0.6633794019218916"/>
          <c:w val="0.20746405340636767"/>
          <c:h val="7.394277346416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73350070371639E-2"/>
          <c:y val="6.5115800959934217E-2"/>
          <c:w val="0.9440107079006429"/>
          <c:h val="0.7850741413062019"/>
        </c:manualLayout>
      </c:layout>
      <c:lineChart>
        <c:grouping val="standard"/>
        <c:varyColors val="0"/>
        <c:ser>
          <c:idx val="0"/>
          <c:order val="0"/>
          <c:tx>
            <c:strRef>
              <c:f>'expectation hypothesis'!$P$1</c:f>
              <c:strCache>
                <c:ptCount val="1"/>
                <c:pt idx="0">
                  <c:v>10y2y</c:v>
                </c:pt>
              </c:strCache>
            </c:strRef>
          </c:tx>
          <c:spPr>
            <a:ln w="28575" cap="rnd">
              <a:solidFill>
                <a:schemeClr val="accent1"/>
              </a:solidFill>
              <a:round/>
            </a:ln>
            <a:effectLst/>
          </c:spPr>
          <c:marker>
            <c:symbol val="none"/>
          </c:marker>
          <c:cat>
            <c:numRef>
              <c:f>'expectation hypothesis'!$N$4:$N$176</c:f>
              <c:numCache>
                <c:formatCode>mmm\-yy</c:formatCode>
                <c:ptCount val="173"/>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numCache>
            </c:numRef>
          </c:cat>
          <c:val>
            <c:numRef>
              <c:f>'expectation hypothesis'!$P$4:$P$176</c:f>
              <c:numCache>
                <c:formatCode>#,##0.000</c:formatCode>
                <c:ptCount val="173"/>
                <c:pt idx="0">
                  <c:v>7.2000000000000064E-2</c:v>
                </c:pt>
                <c:pt idx="1">
                  <c:v>7.4999999999999734E-2</c:v>
                </c:pt>
                <c:pt idx="2">
                  <c:v>0.14299999999999979</c:v>
                </c:pt>
                <c:pt idx="3">
                  <c:v>0.22599999999999998</c:v>
                </c:pt>
                <c:pt idx="4">
                  <c:v>0.22899999999999965</c:v>
                </c:pt>
                <c:pt idx="5">
                  <c:v>0.14100000000000001</c:v>
                </c:pt>
                <c:pt idx="6">
                  <c:v>0.16100000000000003</c:v>
                </c:pt>
                <c:pt idx="7">
                  <c:v>0.18199999999999994</c:v>
                </c:pt>
                <c:pt idx="8">
                  <c:v>0.40300000000000002</c:v>
                </c:pt>
                <c:pt idx="9">
                  <c:v>0.56100000000000039</c:v>
                </c:pt>
                <c:pt idx="10">
                  <c:v>0.27099999999999991</c:v>
                </c:pt>
                <c:pt idx="11">
                  <c:v>0.31099999999999994</c:v>
                </c:pt>
                <c:pt idx="12">
                  <c:v>0.39500000000000002</c:v>
                </c:pt>
                <c:pt idx="13">
                  <c:v>0.3839999999999999</c:v>
                </c:pt>
                <c:pt idx="14">
                  <c:v>0.44299999999999962</c:v>
                </c:pt>
                <c:pt idx="15">
                  <c:v>0.81699999999999928</c:v>
                </c:pt>
                <c:pt idx="16">
                  <c:v>0.95599999999999952</c:v>
                </c:pt>
                <c:pt idx="17">
                  <c:v>0.94699999999999962</c:v>
                </c:pt>
                <c:pt idx="18">
                  <c:v>0.77600000000000025</c:v>
                </c:pt>
                <c:pt idx="19">
                  <c:v>0.52499999999999991</c:v>
                </c:pt>
                <c:pt idx="20">
                  <c:v>0.47900000000000009</c:v>
                </c:pt>
                <c:pt idx="21">
                  <c:v>0.32100000000000017</c:v>
                </c:pt>
                <c:pt idx="22">
                  <c:v>0.56800000000000006</c:v>
                </c:pt>
                <c:pt idx="23">
                  <c:v>1.7129999999999996</c:v>
                </c:pt>
                <c:pt idx="24">
                  <c:v>1.2869999999999999</c:v>
                </c:pt>
                <c:pt idx="25">
                  <c:v>1.5140000000000002</c:v>
                </c:pt>
                <c:pt idx="26">
                  <c:v>1.8050000000000002</c:v>
                </c:pt>
                <c:pt idx="27">
                  <c:v>1.8120000000000003</c:v>
                </c:pt>
                <c:pt idx="28">
                  <c:v>1.7410000000000001</c:v>
                </c:pt>
                <c:pt idx="29">
                  <c:v>1.6</c:v>
                </c:pt>
                <c:pt idx="30">
                  <c:v>1.621</c:v>
                </c:pt>
                <c:pt idx="31">
                  <c:v>1.7050000000000001</c:v>
                </c:pt>
                <c:pt idx="32">
                  <c:v>1.71</c:v>
                </c:pt>
                <c:pt idx="33">
                  <c:v>1.5649999999999995</c:v>
                </c:pt>
                <c:pt idx="34">
                  <c:v>1.4889999999999999</c:v>
                </c:pt>
                <c:pt idx="35">
                  <c:v>1.2389999999999999</c:v>
                </c:pt>
                <c:pt idx="36">
                  <c:v>1.1849999999999996</c:v>
                </c:pt>
                <c:pt idx="37">
                  <c:v>1.2389999999999999</c:v>
                </c:pt>
                <c:pt idx="38">
                  <c:v>1.1139999999999999</c:v>
                </c:pt>
                <c:pt idx="39">
                  <c:v>0.95699999999999985</c:v>
                </c:pt>
                <c:pt idx="40">
                  <c:v>0.85200000000000031</c:v>
                </c:pt>
                <c:pt idx="41">
                  <c:v>0.64400000000000013</c:v>
                </c:pt>
                <c:pt idx="42">
                  <c:v>0.56000000000000005</c:v>
                </c:pt>
                <c:pt idx="43">
                  <c:v>0.7280000000000002</c:v>
                </c:pt>
                <c:pt idx="44">
                  <c:v>0.78500000000000014</c:v>
                </c:pt>
                <c:pt idx="45">
                  <c:v>1.0620000000000003</c:v>
                </c:pt>
                <c:pt idx="46">
                  <c:v>1.0060000000000002</c:v>
                </c:pt>
                <c:pt idx="47">
                  <c:v>0.94399999999999995</c:v>
                </c:pt>
                <c:pt idx="48">
                  <c:v>0.92399999999999993</c:v>
                </c:pt>
                <c:pt idx="49">
                  <c:v>0.82799999999999985</c:v>
                </c:pt>
                <c:pt idx="50">
                  <c:v>0.76099999999999968</c:v>
                </c:pt>
                <c:pt idx="51">
                  <c:v>0.73699999999999966</c:v>
                </c:pt>
                <c:pt idx="52">
                  <c:v>0.71699999999999964</c:v>
                </c:pt>
                <c:pt idx="53">
                  <c:v>0.50900000000000034</c:v>
                </c:pt>
                <c:pt idx="54">
                  <c:v>0.60899999999999999</c:v>
                </c:pt>
                <c:pt idx="55">
                  <c:v>0.75499999999999989</c:v>
                </c:pt>
                <c:pt idx="56">
                  <c:v>0.90300000000000002</c:v>
                </c:pt>
                <c:pt idx="57">
                  <c:v>0.81599999999999984</c:v>
                </c:pt>
                <c:pt idx="58">
                  <c:v>0.68399999999999972</c:v>
                </c:pt>
                <c:pt idx="59">
                  <c:v>0.54599999999999982</c:v>
                </c:pt>
                <c:pt idx="60">
                  <c:v>0.60000000000000009</c:v>
                </c:pt>
                <c:pt idx="61">
                  <c:v>0.47500000000000009</c:v>
                </c:pt>
                <c:pt idx="62">
                  <c:v>0.46399999999999997</c:v>
                </c:pt>
                <c:pt idx="63">
                  <c:v>0.53200000000000003</c:v>
                </c:pt>
                <c:pt idx="64">
                  <c:v>0.40600000000000014</c:v>
                </c:pt>
                <c:pt idx="65">
                  <c:v>0.45699999999999985</c:v>
                </c:pt>
                <c:pt idx="66">
                  <c:v>0.49499999999999966</c:v>
                </c:pt>
                <c:pt idx="67">
                  <c:v>0.46700000000000008</c:v>
                </c:pt>
                <c:pt idx="68">
                  <c:v>0.43600000000000039</c:v>
                </c:pt>
                <c:pt idx="69">
                  <c:v>0.46700000000000008</c:v>
                </c:pt>
                <c:pt idx="70">
                  <c:v>0.47100000000000009</c:v>
                </c:pt>
                <c:pt idx="71">
                  <c:v>0.44600000000000017</c:v>
                </c:pt>
                <c:pt idx="72">
                  <c:v>0.46399999999999997</c:v>
                </c:pt>
                <c:pt idx="73">
                  <c:v>0.41800000000000015</c:v>
                </c:pt>
                <c:pt idx="74">
                  <c:v>0.39599999999999991</c:v>
                </c:pt>
                <c:pt idx="75">
                  <c:v>0.40899999999999981</c:v>
                </c:pt>
                <c:pt idx="76">
                  <c:v>0.82200000000000051</c:v>
                </c:pt>
                <c:pt idx="77">
                  <c:v>0.80000000000000027</c:v>
                </c:pt>
                <c:pt idx="78">
                  <c:v>0.53300000000000036</c:v>
                </c:pt>
                <c:pt idx="79">
                  <c:v>0.61199999999999966</c:v>
                </c:pt>
                <c:pt idx="80">
                  <c:v>1.0499999999999998</c:v>
                </c:pt>
                <c:pt idx="81">
                  <c:v>0.92100000000000026</c:v>
                </c:pt>
                <c:pt idx="82">
                  <c:v>1.1000000000000005</c:v>
                </c:pt>
                <c:pt idx="83">
                  <c:v>0.96900000000000031</c:v>
                </c:pt>
                <c:pt idx="84">
                  <c:v>0.871</c:v>
                </c:pt>
                <c:pt idx="85">
                  <c:v>0.86000000000000032</c:v>
                </c:pt>
                <c:pt idx="86">
                  <c:v>0.6890000000000005</c:v>
                </c:pt>
                <c:pt idx="87">
                  <c:v>0.69200000000000017</c:v>
                </c:pt>
                <c:pt idx="88">
                  <c:v>0.53000000000000025</c:v>
                </c:pt>
                <c:pt idx="89">
                  <c:v>0.59599999999999964</c:v>
                </c:pt>
                <c:pt idx="90">
                  <c:v>0.57599999999999962</c:v>
                </c:pt>
                <c:pt idx="91">
                  <c:v>0.42300000000000004</c:v>
                </c:pt>
                <c:pt idx="92">
                  <c:v>0.3580000000000001</c:v>
                </c:pt>
                <c:pt idx="93">
                  <c:v>0.59700000000000042</c:v>
                </c:pt>
                <c:pt idx="94">
                  <c:v>0.36699999999999999</c:v>
                </c:pt>
                <c:pt idx="95">
                  <c:v>0.49400000000000022</c:v>
                </c:pt>
                <c:pt idx="96">
                  <c:v>0.60499999999999998</c:v>
                </c:pt>
                <c:pt idx="97">
                  <c:v>0.59600000000000009</c:v>
                </c:pt>
                <c:pt idx="98">
                  <c:v>0.64200000000000035</c:v>
                </c:pt>
                <c:pt idx="99">
                  <c:v>0.86299999999999999</c:v>
                </c:pt>
                <c:pt idx="100">
                  <c:v>0.91599999999999993</c:v>
                </c:pt>
                <c:pt idx="101">
                  <c:v>1.0589999999999997</c:v>
                </c:pt>
                <c:pt idx="102">
                  <c:v>0.76200000000000001</c:v>
                </c:pt>
                <c:pt idx="103">
                  <c:v>1.1650000000000005</c:v>
                </c:pt>
                <c:pt idx="104">
                  <c:v>1.2389999999999999</c:v>
                </c:pt>
                <c:pt idx="105">
                  <c:v>1.302</c:v>
                </c:pt>
                <c:pt idx="106">
                  <c:v>0.7669999999999999</c:v>
                </c:pt>
                <c:pt idx="107">
                  <c:v>0.7200000000000002</c:v>
                </c:pt>
                <c:pt idx="108">
                  <c:v>0.73899999999999988</c:v>
                </c:pt>
                <c:pt idx="109">
                  <c:v>0.8019999999999996</c:v>
                </c:pt>
                <c:pt idx="110">
                  <c:v>0.9009999999999998</c:v>
                </c:pt>
                <c:pt idx="111">
                  <c:v>0.81500000000000039</c:v>
                </c:pt>
                <c:pt idx="112">
                  <c:v>0.94999999999999973</c:v>
                </c:pt>
                <c:pt idx="113">
                  <c:v>0.92300000000000004</c:v>
                </c:pt>
                <c:pt idx="114">
                  <c:v>0.88300000000000001</c:v>
                </c:pt>
                <c:pt idx="115">
                  <c:v>0.89399999999999968</c:v>
                </c:pt>
                <c:pt idx="116">
                  <c:v>0.64200000000000035</c:v>
                </c:pt>
                <c:pt idx="117">
                  <c:v>0.80599999999999961</c:v>
                </c:pt>
                <c:pt idx="118">
                  <c:v>0.94699999999999962</c:v>
                </c:pt>
                <c:pt idx="119">
                  <c:v>0.82299999999999995</c:v>
                </c:pt>
                <c:pt idx="120">
                  <c:v>0.73399999999999999</c:v>
                </c:pt>
                <c:pt idx="121">
                  <c:v>0.80100000000000016</c:v>
                </c:pt>
                <c:pt idx="122">
                  <c:v>0.629</c:v>
                </c:pt>
                <c:pt idx="123">
                  <c:v>0.66199999999999992</c:v>
                </c:pt>
                <c:pt idx="124">
                  <c:v>0.68299999999999983</c:v>
                </c:pt>
                <c:pt idx="125">
                  <c:v>0.61099999999999977</c:v>
                </c:pt>
                <c:pt idx="126">
                  <c:v>0.7200000000000002</c:v>
                </c:pt>
                <c:pt idx="127">
                  <c:v>0.67799999999999994</c:v>
                </c:pt>
                <c:pt idx="128">
                  <c:v>0.73799999999999999</c:v>
                </c:pt>
                <c:pt idx="129">
                  <c:v>0.77600000000000025</c:v>
                </c:pt>
                <c:pt idx="130">
                  <c:v>0.6419999999999999</c:v>
                </c:pt>
                <c:pt idx="131">
                  <c:v>0.7150000000000003</c:v>
                </c:pt>
                <c:pt idx="132">
                  <c:v>0.6080000000000001</c:v>
                </c:pt>
                <c:pt idx="133">
                  <c:v>0.58000000000000007</c:v>
                </c:pt>
                <c:pt idx="134">
                  <c:v>0.58199999999999985</c:v>
                </c:pt>
                <c:pt idx="135">
                  <c:v>0.65000000000000036</c:v>
                </c:pt>
                <c:pt idx="136">
                  <c:v>0.5900000000000003</c:v>
                </c:pt>
                <c:pt idx="137">
                  <c:v>0.60699999999999976</c:v>
                </c:pt>
                <c:pt idx="138">
                  <c:v>0.58999999999999986</c:v>
                </c:pt>
                <c:pt idx="139">
                  <c:v>0.56500000000000039</c:v>
                </c:pt>
                <c:pt idx="140">
                  <c:v>0.58799999999999963</c:v>
                </c:pt>
                <c:pt idx="141">
                  <c:v>0.55400000000000027</c:v>
                </c:pt>
                <c:pt idx="142">
                  <c:v>0.55100000000000016</c:v>
                </c:pt>
                <c:pt idx="143">
                  <c:v>0.36900000000000022</c:v>
                </c:pt>
                <c:pt idx="144">
                  <c:v>0.38100000000000023</c:v>
                </c:pt>
                <c:pt idx="145">
                  <c:v>0.39500000000000002</c:v>
                </c:pt>
                <c:pt idx="146">
                  <c:v>0.45500000000000007</c:v>
                </c:pt>
                <c:pt idx="147">
                  <c:v>0.37599999999999989</c:v>
                </c:pt>
                <c:pt idx="148">
                  <c:v>0.35000000000000009</c:v>
                </c:pt>
                <c:pt idx="149">
                  <c:v>0.20299999999999985</c:v>
                </c:pt>
                <c:pt idx="150">
                  <c:v>0.23899999999999988</c:v>
                </c:pt>
                <c:pt idx="151">
                  <c:v>0.34100000000000019</c:v>
                </c:pt>
                <c:pt idx="152">
                  <c:v>0.40100000000000025</c:v>
                </c:pt>
                <c:pt idx="153">
                  <c:v>0.30699999999999994</c:v>
                </c:pt>
                <c:pt idx="154">
                  <c:v>0.28699999999999992</c:v>
                </c:pt>
                <c:pt idx="155">
                  <c:v>0.21599999999999975</c:v>
                </c:pt>
                <c:pt idx="156">
                  <c:v>0.70600000000000041</c:v>
                </c:pt>
                <c:pt idx="157">
                  <c:v>0.4780000000000002</c:v>
                </c:pt>
                <c:pt idx="158">
                  <c:v>0.61799999999999988</c:v>
                </c:pt>
                <c:pt idx="159">
                  <c:v>0.68599999999999994</c:v>
                </c:pt>
                <c:pt idx="160">
                  <c:v>0.70099999999999985</c:v>
                </c:pt>
                <c:pt idx="161">
                  <c:v>0.83900000000000019</c:v>
                </c:pt>
                <c:pt idx="162">
                  <c:v>0.80800000000000005</c:v>
                </c:pt>
                <c:pt idx="163">
                  <c:v>0.9590000000000003</c:v>
                </c:pt>
                <c:pt idx="164">
                  <c:v>0.98100000000000009</c:v>
                </c:pt>
                <c:pt idx="165">
                  <c:v>0.82599999999999985</c:v>
                </c:pt>
                <c:pt idx="166">
                  <c:v>0.90600000000000014</c:v>
                </c:pt>
                <c:pt idx="167">
                  <c:v>1.2600000000000002</c:v>
                </c:pt>
                <c:pt idx="168">
                  <c:v>1.2530000000000001</c:v>
                </c:pt>
                <c:pt idx="169">
                  <c:v>1.0489999999999999</c:v>
                </c:pt>
                <c:pt idx="170">
                  <c:v>1.2010000000000001</c:v>
                </c:pt>
              </c:numCache>
            </c:numRef>
          </c:val>
          <c:smooth val="0"/>
          <c:extLst>
            <c:ext xmlns:c16="http://schemas.microsoft.com/office/drawing/2014/chart" uri="{C3380CC4-5D6E-409C-BE32-E72D297353CC}">
              <c16:uniqueId val="{00000000-AFE6-4B2A-B149-2DDEEB989670}"/>
            </c:ext>
          </c:extLst>
        </c:ser>
        <c:ser>
          <c:idx val="1"/>
          <c:order val="1"/>
          <c:tx>
            <c:strRef>
              <c:f>'expectation hypothesis'!$Q$1</c:f>
              <c:strCache>
                <c:ptCount val="1"/>
                <c:pt idx="0">
                  <c:v>10y1y</c:v>
                </c:pt>
              </c:strCache>
            </c:strRef>
          </c:tx>
          <c:spPr>
            <a:ln w="28575" cap="rnd">
              <a:solidFill>
                <a:schemeClr val="accent2"/>
              </a:solidFill>
              <a:prstDash val="sysDot"/>
              <a:round/>
            </a:ln>
            <a:effectLst/>
          </c:spPr>
          <c:marker>
            <c:symbol val="none"/>
          </c:marker>
          <c:cat>
            <c:numRef>
              <c:f>'expectation hypothesis'!$N$4:$N$176</c:f>
              <c:numCache>
                <c:formatCode>mmm\-yy</c:formatCode>
                <c:ptCount val="173"/>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numCache>
            </c:numRef>
          </c:cat>
          <c:val>
            <c:numRef>
              <c:f>'expectation hypothesis'!$Q$4:$Q$176</c:f>
              <c:numCache>
                <c:formatCode>#,##0.000</c:formatCode>
                <c:ptCount val="173"/>
                <c:pt idx="0">
                  <c:v>8.4000000000000075E-2</c:v>
                </c:pt>
                <c:pt idx="1">
                  <c:v>8.0999999999999961E-2</c:v>
                </c:pt>
                <c:pt idx="2">
                  <c:v>0.16299999999999981</c:v>
                </c:pt>
                <c:pt idx="3">
                  <c:v>0.23499999999999988</c:v>
                </c:pt>
                <c:pt idx="4">
                  <c:v>0.24099999999999966</c:v>
                </c:pt>
                <c:pt idx="5">
                  <c:v>0.1509999999999998</c:v>
                </c:pt>
                <c:pt idx="6">
                  <c:v>0.18100000000000005</c:v>
                </c:pt>
                <c:pt idx="7">
                  <c:v>0.19799999999999995</c:v>
                </c:pt>
                <c:pt idx="8">
                  <c:v>0.43900000000000006</c:v>
                </c:pt>
                <c:pt idx="9">
                  <c:v>0.60900000000000043</c:v>
                </c:pt>
                <c:pt idx="10">
                  <c:v>0.2799999999999998</c:v>
                </c:pt>
                <c:pt idx="11">
                  <c:v>0.32900000000000018</c:v>
                </c:pt>
                <c:pt idx="12">
                  <c:v>0.41699999999999982</c:v>
                </c:pt>
                <c:pt idx="13">
                  <c:v>0.41800000000000015</c:v>
                </c:pt>
                <c:pt idx="14">
                  <c:v>0.48499999999999988</c:v>
                </c:pt>
                <c:pt idx="15">
                  <c:v>0.92999999999999972</c:v>
                </c:pt>
                <c:pt idx="16">
                  <c:v>1.0629999999999997</c:v>
                </c:pt>
                <c:pt idx="17">
                  <c:v>1.0299999999999994</c:v>
                </c:pt>
                <c:pt idx="18">
                  <c:v>0.8530000000000002</c:v>
                </c:pt>
                <c:pt idx="19">
                  <c:v>0.60499999999999954</c:v>
                </c:pt>
                <c:pt idx="20">
                  <c:v>0.52800000000000002</c:v>
                </c:pt>
                <c:pt idx="21">
                  <c:v>0.33000000000000007</c:v>
                </c:pt>
                <c:pt idx="22">
                  <c:v>0.60999999999999988</c:v>
                </c:pt>
                <c:pt idx="23">
                  <c:v>1.9609999999999994</c:v>
                </c:pt>
                <c:pt idx="24">
                  <c:v>1.833</c:v>
                </c:pt>
                <c:pt idx="25">
                  <c:v>2.0100000000000002</c:v>
                </c:pt>
                <c:pt idx="26">
                  <c:v>2.2200000000000002</c:v>
                </c:pt>
                <c:pt idx="27">
                  <c:v>2.2280000000000002</c:v>
                </c:pt>
                <c:pt idx="28">
                  <c:v>2.2159999999999997</c:v>
                </c:pt>
                <c:pt idx="29">
                  <c:v>2.1190000000000002</c:v>
                </c:pt>
                <c:pt idx="30">
                  <c:v>2.105</c:v>
                </c:pt>
                <c:pt idx="31">
                  <c:v>2.1799999999999997</c:v>
                </c:pt>
                <c:pt idx="32">
                  <c:v>2.1459999999999999</c:v>
                </c:pt>
                <c:pt idx="33">
                  <c:v>2.1659999999999995</c:v>
                </c:pt>
                <c:pt idx="34">
                  <c:v>2.0270000000000001</c:v>
                </c:pt>
                <c:pt idx="35">
                  <c:v>1.6639999999999997</c:v>
                </c:pt>
                <c:pt idx="36">
                  <c:v>1.581</c:v>
                </c:pt>
                <c:pt idx="37">
                  <c:v>1.4869999999999997</c:v>
                </c:pt>
                <c:pt idx="38">
                  <c:v>1.3580000000000001</c:v>
                </c:pt>
                <c:pt idx="39">
                  <c:v>1.1669999999999998</c:v>
                </c:pt>
                <c:pt idx="40">
                  <c:v>1.0590000000000002</c:v>
                </c:pt>
                <c:pt idx="41">
                  <c:v>0.84600000000000009</c:v>
                </c:pt>
                <c:pt idx="42">
                  <c:v>0.72500000000000009</c:v>
                </c:pt>
                <c:pt idx="43">
                  <c:v>0.93000000000000016</c:v>
                </c:pt>
                <c:pt idx="44">
                  <c:v>0.95500000000000007</c:v>
                </c:pt>
                <c:pt idx="45">
                  <c:v>1.1840000000000002</c:v>
                </c:pt>
                <c:pt idx="46">
                  <c:v>1.2150000000000003</c:v>
                </c:pt>
                <c:pt idx="47">
                  <c:v>1.1759999999999997</c:v>
                </c:pt>
                <c:pt idx="48">
                  <c:v>1.1619999999999999</c:v>
                </c:pt>
                <c:pt idx="49">
                  <c:v>1.117</c:v>
                </c:pt>
                <c:pt idx="50">
                  <c:v>1.0149999999999997</c:v>
                </c:pt>
                <c:pt idx="51">
                  <c:v>0.97299999999999986</c:v>
                </c:pt>
                <c:pt idx="52">
                  <c:v>0.96799999999999997</c:v>
                </c:pt>
                <c:pt idx="53">
                  <c:v>0.70900000000000007</c:v>
                </c:pt>
                <c:pt idx="54">
                  <c:v>0.71099999999999985</c:v>
                </c:pt>
                <c:pt idx="55">
                  <c:v>0.84600000000000009</c:v>
                </c:pt>
                <c:pt idx="56">
                  <c:v>0.93100000000000005</c:v>
                </c:pt>
                <c:pt idx="57">
                  <c:v>0.8839999999999999</c:v>
                </c:pt>
                <c:pt idx="58">
                  <c:v>0.77499999999999991</c:v>
                </c:pt>
                <c:pt idx="59">
                  <c:v>0.62799999999999967</c:v>
                </c:pt>
                <c:pt idx="60">
                  <c:v>0.65899999999999981</c:v>
                </c:pt>
                <c:pt idx="61">
                  <c:v>0.54200000000000026</c:v>
                </c:pt>
                <c:pt idx="62">
                  <c:v>0.53200000000000003</c:v>
                </c:pt>
                <c:pt idx="63">
                  <c:v>0.55699999999999994</c:v>
                </c:pt>
                <c:pt idx="64">
                  <c:v>0.43599999999999994</c:v>
                </c:pt>
                <c:pt idx="65">
                  <c:v>0.49399999999999977</c:v>
                </c:pt>
                <c:pt idx="66">
                  <c:v>0.55599999999999961</c:v>
                </c:pt>
                <c:pt idx="67">
                  <c:v>0.49299999999999988</c:v>
                </c:pt>
                <c:pt idx="68">
                  <c:v>0.48600000000000021</c:v>
                </c:pt>
                <c:pt idx="69">
                  <c:v>0.49500000000000011</c:v>
                </c:pt>
                <c:pt idx="70">
                  <c:v>0.51399999999999979</c:v>
                </c:pt>
                <c:pt idx="71">
                  <c:v>0.47699999999999987</c:v>
                </c:pt>
                <c:pt idx="72">
                  <c:v>0.50299999999999967</c:v>
                </c:pt>
                <c:pt idx="73">
                  <c:v>0.42000000000000037</c:v>
                </c:pt>
                <c:pt idx="74">
                  <c:v>0.44399999999999995</c:v>
                </c:pt>
                <c:pt idx="75">
                  <c:v>0.53699999999999992</c:v>
                </c:pt>
                <c:pt idx="76">
                  <c:v>0.99600000000000044</c:v>
                </c:pt>
                <c:pt idx="77">
                  <c:v>0.94600000000000017</c:v>
                </c:pt>
                <c:pt idx="78">
                  <c:v>0.67600000000000016</c:v>
                </c:pt>
                <c:pt idx="79">
                  <c:v>0.65199999999999969</c:v>
                </c:pt>
                <c:pt idx="80">
                  <c:v>1.0949999999999998</c:v>
                </c:pt>
                <c:pt idx="81">
                  <c:v>1.1030000000000002</c:v>
                </c:pt>
                <c:pt idx="82">
                  <c:v>1.2210000000000005</c:v>
                </c:pt>
                <c:pt idx="83">
                  <c:v>1.0880000000000005</c:v>
                </c:pt>
                <c:pt idx="84">
                  <c:v>1.0430000000000001</c:v>
                </c:pt>
                <c:pt idx="85">
                  <c:v>1.0230000000000006</c:v>
                </c:pt>
                <c:pt idx="86">
                  <c:v>0.89600000000000035</c:v>
                </c:pt>
                <c:pt idx="87">
                  <c:v>0.87400000000000011</c:v>
                </c:pt>
                <c:pt idx="88">
                  <c:v>0.67500000000000027</c:v>
                </c:pt>
                <c:pt idx="89">
                  <c:v>0.67999999999999972</c:v>
                </c:pt>
                <c:pt idx="90">
                  <c:v>0.65700000000000003</c:v>
                </c:pt>
                <c:pt idx="91">
                  <c:v>0.49799999999999978</c:v>
                </c:pt>
                <c:pt idx="92">
                  <c:v>0.43200000000000038</c:v>
                </c:pt>
                <c:pt idx="93">
                  <c:v>0.66800000000000015</c:v>
                </c:pt>
                <c:pt idx="94">
                  <c:v>0.48599999999999977</c:v>
                </c:pt>
                <c:pt idx="95">
                  <c:v>0.59800000000000031</c:v>
                </c:pt>
                <c:pt idx="96">
                  <c:v>0.68900000000000006</c:v>
                </c:pt>
                <c:pt idx="97">
                  <c:v>0.66599999999999993</c:v>
                </c:pt>
                <c:pt idx="98">
                  <c:v>0.79300000000000015</c:v>
                </c:pt>
                <c:pt idx="99">
                  <c:v>0.9910000000000001</c:v>
                </c:pt>
                <c:pt idx="100">
                  <c:v>1.0009999999999999</c:v>
                </c:pt>
                <c:pt idx="101">
                  <c:v>1.3199999999999998</c:v>
                </c:pt>
                <c:pt idx="102">
                  <c:v>0.94899999999999984</c:v>
                </c:pt>
                <c:pt idx="103">
                  <c:v>1.3120000000000003</c:v>
                </c:pt>
                <c:pt idx="104">
                  <c:v>1.601</c:v>
                </c:pt>
                <c:pt idx="105">
                  <c:v>1.6</c:v>
                </c:pt>
                <c:pt idx="106">
                  <c:v>1.0760000000000001</c:v>
                </c:pt>
                <c:pt idx="107">
                  <c:v>1.0370000000000004</c:v>
                </c:pt>
                <c:pt idx="108">
                  <c:v>1.093</c:v>
                </c:pt>
                <c:pt idx="109">
                  <c:v>1.145</c:v>
                </c:pt>
                <c:pt idx="110">
                  <c:v>0.98199999999999976</c:v>
                </c:pt>
                <c:pt idx="111">
                  <c:v>0.9910000000000001</c:v>
                </c:pt>
                <c:pt idx="112">
                  <c:v>1.093</c:v>
                </c:pt>
                <c:pt idx="113">
                  <c:v>1.0790000000000002</c:v>
                </c:pt>
                <c:pt idx="114">
                  <c:v>1.036</c:v>
                </c:pt>
                <c:pt idx="115">
                  <c:v>1.0989999999999998</c:v>
                </c:pt>
                <c:pt idx="116">
                  <c:v>0.92000000000000037</c:v>
                </c:pt>
                <c:pt idx="117">
                  <c:v>0.96799999999999997</c:v>
                </c:pt>
                <c:pt idx="118">
                  <c:v>1.0979999999999999</c:v>
                </c:pt>
                <c:pt idx="119">
                  <c:v>0.95299999999999985</c:v>
                </c:pt>
                <c:pt idx="120">
                  <c:v>0.85499999999999998</c:v>
                </c:pt>
                <c:pt idx="121">
                  <c:v>0.86100000000000021</c:v>
                </c:pt>
                <c:pt idx="122">
                  <c:v>0.71999999999999975</c:v>
                </c:pt>
                <c:pt idx="123">
                  <c:v>0.75700000000000012</c:v>
                </c:pt>
                <c:pt idx="124">
                  <c:v>0.79199999999999982</c:v>
                </c:pt>
                <c:pt idx="125">
                  <c:v>0.73</c:v>
                </c:pt>
                <c:pt idx="126">
                  <c:v>0.91000000000000014</c:v>
                </c:pt>
                <c:pt idx="127">
                  <c:v>0.88200000000000012</c:v>
                </c:pt>
                <c:pt idx="128">
                  <c:v>1.2559999999999998</c:v>
                </c:pt>
                <c:pt idx="129">
                  <c:v>1.0250000000000004</c:v>
                </c:pt>
                <c:pt idx="130">
                  <c:v>0.74199999999999999</c:v>
                </c:pt>
                <c:pt idx="131">
                  <c:v>0.8270000000000004</c:v>
                </c:pt>
                <c:pt idx="132">
                  <c:v>0.76000000000000023</c:v>
                </c:pt>
                <c:pt idx="133">
                  <c:v>0.74500000000000011</c:v>
                </c:pt>
                <c:pt idx="134">
                  <c:v>0.78599999999999959</c:v>
                </c:pt>
                <c:pt idx="135">
                  <c:v>0.78700000000000037</c:v>
                </c:pt>
                <c:pt idx="136">
                  <c:v>0.68600000000000039</c:v>
                </c:pt>
                <c:pt idx="137">
                  <c:v>0.66799999999999971</c:v>
                </c:pt>
                <c:pt idx="138">
                  <c:v>0.71099999999999985</c:v>
                </c:pt>
                <c:pt idx="139">
                  <c:v>0.67000000000000037</c:v>
                </c:pt>
                <c:pt idx="140">
                  <c:v>0.69299999999999962</c:v>
                </c:pt>
                <c:pt idx="141">
                  <c:v>0.6339999999999999</c:v>
                </c:pt>
                <c:pt idx="142">
                  <c:v>0.64500000000000002</c:v>
                </c:pt>
                <c:pt idx="143">
                  <c:v>0.45999999999999996</c:v>
                </c:pt>
                <c:pt idx="144">
                  <c:v>0.41000000000000014</c:v>
                </c:pt>
                <c:pt idx="145">
                  <c:v>0.43300000000000027</c:v>
                </c:pt>
                <c:pt idx="146">
                  <c:v>0.56600000000000028</c:v>
                </c:pt>
                <c:pt idx="147">
                  <c:v>0.46099999999999985</c:v>
                </c:pt>
                <c:pt idx="148">
                  <c:v>0.43699999999999983</c:v>
                </c:pt>
                <c:pt idx="149">
                  <c:v>0.22199999999999998</c:v>
                </c:pt>
                <c:pt idx="150">
                  <c:v>0.254</c:v>
                </c:pt>
                <c:pt idx="151">
                  <c:v>0.37800000000000011</c:v>
                </c:pt>
                <c:pt idx="152">
                  <c:v>0.45900000000000007</c:v>
                </c:pt>
                <c:pt idx="153">
                  <c:v>0.35599999999999987</c:v>
                </c:pt>
                <c:pt idx="154">
                  <c:v>0.32200000000000006</c:v>
                </c:pt>
                <c:pt idx="155">
                  <c:v>0.23199999999999976</c:v>
                </c:pt>
                <c:pt idx="156">
                  <c:v>0.82600000000000007</c:v>
                </c:pt>
                <c:pt idx="157">
                  <c:v>0.52300000000000013</c:v>
                </c:pt>
                <c:pt idx="158">
                  <c:v>0.74699999999999989</c:v>
                </c:pt>
                <c:pt idx="159">
                  <c:v>0.82100000000000017</c:v>
                </c:pt>
                <c:pt idx="160">
                  <c:v>0.78899999999999992</c:v>
                </c:pt>
                <c:pt idx="161">
                  <c:v>0.91600000000000015</c:v>
                </c:pt>
                <c:pt idx="162">
                  <c:v>0.90600000000000014</c:v>
                </c:pt>
                <c:pt idx="163">
                  <c:v>1.0860000000000003</c:v>
                </c:pt>
                <c:pt idx="164">
                  <c:v>1.0770000000000002</c:v>
                </c:pt>
                <c:pt idx="165">
                  <c:v>0.91699999999999982</c:v>
                </c:pt>
                <c:pt idx="166">
                  <c:v>0.95500000000000007</c:v>
                </c:pt>
                <c:pt idx="167">
                  <c:v>1.3310000000000002</c:v>
                </c:pt>
                <c:pt idx="168">
                  <c:v>1.419</c:v>
                </c:pt>
                <c:pt idx="169">
                  <c:v>1.31</c:v>
                </c:pt>
                <c:pt idx="170">
                  <c:v>1.4450000000000001</c:v>
                </c:pt>
              </c:numCache>
            </c:numRef>
          </c:val>
          <c:smooth val="0"/>
          <c:extLst>
            <c:ext xmlns:c16="http://schemas.microsoft.com/office/drawing/2014/chart" uri="{C3380CC4-5D6E-409C-BE32-E72D297353CC}">
              <c16:uniqueId val="{00000001-AFE6-4B2A-B149-2DDEEB989670}"/>
            </c:ext>
          </c:extLst>
        </c:ser>
        <c:ser>
          <c:idx val="2"/>
          <c:order val="2"/>
          <c:tx>
            <c:strRef>
              <c:f>'expectation hypothesis'!$R$1</c:f>
              <c:strCache>
                <c:ptCount val="1"/>
                <c:pt idx="0">
                  <c:v>10Y3M</c:v>
                </c:pt>
              </c:strCache>
            </c:strRef>
          </c:tx>
          <c:spPr>
            <a:ln w="57150" cap="rnd">
              <a:solidFill>
                <a:schemeClr val="tx1"/>
              </a:solidFill>
              <a:round/>
            </a:ln>
            <a:effectLst/>
          </c:spPr>
          <c:marker>
            <c:symbol val="none"/>
          </c:marker>
          <c:cat>
            <c:numRef>
              <c:f>'expectation hypothesis'!$N$4:$N$176</c:f>
              <c:numCache>
                <c:formatCode>mmm\-yy</c:formatCode>
                <c:ptCount val="173"/>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numCache>
            </c:numRef>
          </c:cat>
          <c:val>
            <c:numRef>
              <c:f>'expectation hypothesis'!$R$4:$R$176</c:f>
              <c:numCache>
                <c:formatCode>#,##0.00000</c:formatCode>
                <c:ptCount val="173"/>
                <c:pt idx="0">
                  <c:v>4.6000000000000263E-2</c:v>
                </c:pt>
                <c:pt idx="1">
                  <c:v>0.125</c:v>
                </c:pt>
                <c:pt idx="2">
                  <c:v>0.21199999999999974</c:v>
                </c:pt>
                <c:pt idx="3">
                  <c:v>3.8999999999999702E-2</c:v>
                </c:pt>
                <c:pt idx="4">
                  <c:v>0.19599999999999973</c:v>
                </c:pt>
                <c:pt idx="5">
                  <c:v>0.17399999999999993</c:v>
                </c:pt>
                <c:pt idx="6">
                  <c:v>0.22700000000000031</c:v>
                </c:pt>
                <c:pt idx="7">
                  <c:v>0.2280000000000002</c:v>
                </c:pt>
                <c:pt idx="8">
                  <c:v>0.58499999999999996</c:v>
                </c:pt>
                <c:pt idx="9">
                  <c:v>0.73300000000000054</c:v>
                </c:pt>
                <c:pt idx="10">
                  <c:v>0.32699999999999996</c:v>
                </c:pt>
                <c:pt idx="11">
                  <c:v>0.3450000000000002</c:v>
                </c:pt>
                <c:pt idx="12">
                  <c:v>0.35999999999999988</c:v>
                </c:pt>
                <c:pt idx="13">
                  <c:v>0.39000000000000012</c:v>
                </c:pt>
                <c:pt idx="14">
                  <c:v>0.63300000000000001</c:v>
                </c:pt>
                <c:pt idx="15">
                  <c:v>1.3259999999999996</c:v>
                </c:pt>
                <c:pt idx="16">
                  <c:v>1.4609999999999999</c:v>
                </c:pt>
                <c:pt idx="17">
                  <c:v>1.3689999999999998</c:v>
                </c:pt>
                <c:pt idx="18">
                  <c:v>1.0210000000000004</c:v>
                </c:pt>
                <c:pt idx="19">
                  <c:v>0.74899999999999967</c:v>
                </c:pt>
                <c:pt idx="20">
                  <c:v>0.32400000000000029</c:v>
                </c:pt>
                <c:pt idx="21">
                  <c:v>0.20000000000000018</c:v>
                </c:pt>
                <c:pt idx="22">
                  <c:v>0.31999999999999984</c:v>
                </c:pt>
                <c:pt idx="23">
                  <c:v>1.6169999999999995</c:v>
                </c:pt>
                <c:pt idx="24">
                  <c:v>1.8879999999999999</c:v>
                </c:pt>
                <c:pt idx="25">
                  <c:v>2.0790000000000002</c:v>
                </c:pt>
                <c:pt idx="26">
                  <c:v>2.4700000000000002</c:v>
                </c:pt>
                <c:pt idx="27">
                  <c:v>2.4180000000000001</c:v>
                </c:pt>
                <c:pt idx="28">
                  <c:v>2.2919999999999998</c:v>
                </c:pt>
                <c:pt idx="29">
                  <c:v>2.2389999999999999</c:v>
                </c:pt>
                <c:pt idx="30">
                  <c:v>2.1949999999999998</c:v>
                </c:pt>
                <c:pt idx="31">
                  <c:v>2.3220000000000001</c:v>
                </c:pt>
                <c:pt idx="32">
                  <c:v>2.2269999999999999</c:v>
                </c:pt>
                <c:pt idx="33">
                  <c:v>2.3179999999999996</c:v>
                </c:pt>
                <c:pt idx="34">
                  <c:v>2.3330000000000002</c:v>
                </c:pt>
                <c:pt idx="35">
                  <c:v>2.0019999999999998</c:v>
                </c:pt>
                <c:pt idx="36">
                  <c:v>2.0229999999999997</c:v>
                </c:pt>
                <c:pt idx="37">
                  <c:v>1.5889999999999995</c:v>
                </c:pt>
                <c:pt idx="38">
                  <c:v>1.423</c:v>
                </c:pt>
                <c:pt idx="39">
                  <c:v>1.294</c:v>
                </c:pt>
                <c:pt idx="40">
                  <c:v>1.149</c:v>
                </c:pt>
                <c:pt idx="41">
                  <c:v>0.83899999999999997</c:v>
                </c:pt>
                <c:pt idx="42">
                  <c:v>0.7669999999999999</c:v>
                </c:pt>
                <c:pt idx="43">
                  <c:v>1.0060000000000002</c:v>
                </c:pt>
                <c:pt idx="44">
                  <c:v>0.95700000000000029</c:v>
                </c:pt>
                <c:pt idx="45">
                  <c:v>1.2070000000000003</c:v>
                </c:pt>
                <c:pt idx="46">
                  <c:v>1.2360000000000002</c:v>
                </c:pt>
                <c:pt idx="47">
                  <c:v>1.2279999999999998</c:v>
                </c:pt>
                <c:pt idx="48">
                  <c:v>1.2690000000000001</c:v>
                </c:pt>
                <c:pt idx="49">
                  <c:v>1.21</c:v>
                </c:pt>
                <c:pt idx="50">
                  <c:v>1.0309999999999997</c:v>
                </c:pt>
                <c:pt idx="51">
                  <c:v>1.0059999999999998</c:v>
                </c:pt>
                <c:pt idx="52">
                  <c:v>0.93699999999999983</c:v>
                </c:pt>
                <c:pt idx="53">
                  <c:v>0.64999999999999991</c:v>
                </c:pt>
                <c:pt idx="54">
                  <c:v>0.69799999999999995</c:v>
                </c:pt>
                <c:pt idx="55">
                  <c:v>0.7799999999999998</c:v>
                </c:pt>
                <c:pt idx="56">
                  <c:v>0.77300000000000013</c:v>
                </c:pt>
                <c:pt idx="57">
                  <c:v>0.70299999999999985</c:v>
                </c:pt>
                <c:pt idx="58">
                  <c:v>0.57850000000000001</c:v>
                </c:pt>
                <c:pt idx="59">
                  <c:v>0.49199999999999999</c:v>
                </c:pt>
                <c:pt idx="60">
                  <c:v>0.62199999999999989</c:v>
                </c:pt>
                <c:pt idx="61">
                  <c:v>0.51800000000000024</c:v>
                </c:pt>
                <c:pt idx="62">
                  <c:v>0.49399999999999977</c:v>
                </c:pt>
                <c:pt idx="63">
                  <c:v>0.47449999999999992</c:v>
                </c:pt>
                <c:pt idx="64">
                  <c:v>0.37800000000000011</c:v>
                </c:pt>
                <c:pt idx="65">
                  <c:v>0.44399999999999995</c:v>
                </c:pt>
                <c:pt idx="66">
                  <c:v>0.5089999999999999</c:v>
                </c:pt>
                <c:pt idx="67">
                  <c:v>0.41599999999999993</c:v>
                </c:pt>
                <c:pt idx="68">
                  <c:v>0.44400000000000039</c:v>
                </c:pt>
                <c:pt idx="69">
                  <c:v>0.4544999999999999</c:v>
                </c:pt>
                <c:pt idx="70">
                  <c:v>0.47299999999999986</c:v>
                </c:pt>
                <c:pt idx="71">
                  <c:v>0.42399999999999993</c:v>
                </c:pt>
                <c:pt idx="72">
                  <c:v>0.44099999999999984</c:v>
                </c:pt>
                <c:pt idx="73">
                  <c:v>0.37050000000000027</c:v>
                </c:pt>
                <c:pt idx="74">
                  <c:v>0.45399999999999974</c:v>
                </c:pt>
                <c:pt idx="75">
                  <c:v>0.64349999999999996</c:v>
                </c:pt>
                <c:pt idx="76">
                  <c:v>1.1305000000000005</c:v>
                </c:pt>
                <c:pt idx="77">
                  <c:v>1.0760000000000001</c:v>
                </c:pt>
                <c:pt idx="78">
                  <c:v>0.75250000000000039</c:v>
                </c:pt>
                <c:pt idx="79">
                  <c:v>0.63850000000000007</c:v>
                </c:pt>
                <c:pt idx="80">
                  <c:v>1.0979999999999994</c:v>
                </c:pt>
                <c:pt idx="81">
                  <c:v>1.1305000000000001</c:v>
                </c:pt>
                <c:pt idx="82">
                  <c:v>1.3055000000000003</c:v>
                </c:pt>
                <c:pt idx="83">
                  <c:v>1.1580000000000004</c:v>
                </c:pt>
                <c:pt idx="84">
                  <c:v>1.0975000000000001</c:v>
                </c:pt>
                <c:pt idx="85">
                  <c:v>1.0770000000000004</c:v>
                </c:pt>
                <c:pt idx="86">
                  <c:v>1.0710000000000002</c:v>
                </c:pt>
                <c:pt idx="87">
                  <c:v>1.0410000000000004</c:v>
                </c:pt>
                <c:pt idx="88">
                  <c:v>0.7370000000000001</c:v>
                </c:pt>
                <c:pt idx="89">
                  <c:v>0.73099999999999987</c:v>
                </c:pt>
                <c:pt idx="90">
                  <c:v>0.67049999999999965</c:v>
                </c:pt>
                <c:pt idx="91">
                  <c:v>0.52800000000000002</c:v>
                </c:pt>
                <c:pt idx="92">
                  <c:v>0.48600000000000021</c:v>
                </c:pt>
                <c:pt idx="93">
                  <c:v>0.77600000000000025</c:v>
                </c:pt>
                <c:pt idx="94">
                  <c:v>0.45500000000000007</c:v>
                </c:pt>
                <c:pt idx="95">
                  <c:v>0.61700000000000044</c:v>
                </c:pt>
                <c:pt idx="96">
                  <c:v>0.90399999999999991</c:v>
                </c:pt>
                <c:pt idx="97">
                  <c:v>0.89900000000000002</c:v>
                </c:pt>
                <c:pt idx="98">
                  <c:v>0.81099999999999994</c:v>
                </c:pt>
                <c:pt idx="99">
                  <c:v>1.2290000000000001</c:v>
                </c:pt>
                <c:pt idx="100">
                  <c:v>0.85000000000000009</c:v>
                </c:pt>
                <c:pt idx="101">
                  <c:v>1.1499999999999999</c:v>
                </c:pt>
                <c:pt idx="102">
                  <c:v>1.1309999999999998</c:v>
                </c:pt>
                <c:pt idx="108">
                  <c:v>1.411</c:v>
                </c:pt>
                <c:pt idx="111">
                  <c:v>0.83300000000000018</c:v>
                </c:pt>
                <c:pt idx="114">
                  <c:v>0.94200000000000017</c:v>
                </c:pt>
                <c:pt idx="117">
                  <c:v>1.1079999999999997</c:v>
                </c:pt>
                <c:pt idx="120">
                  <c:v>1.0390000000000001</c:v>
                </c:pt>
                <c:pt idx="123">
                  <c:v>0.875</c:v>
                </c:pt>
                <c:pt idx="126">
                  <c:v>1.0090000000000003</c:v>
                </c:pt>
                <c:pt idx="128">
                  <c:v>1.3809999999999998</c:v>
                </c:pt>
                <c:pt idx="131">
                  <c:v>0.82600000000000051</c:v>
                </c:pt>
                <c:pt idx="132">
                  <c:v>0.81600000000000028</c:v>
                </c:pt>
                <c:pt idx="134">
                  <c:v>0.92999999999999972</c:v>
                </c:pt>
                <c:pt idx="137">
                  <c:v>0.7889999999999997</c:v>
                </c:pt>
                <c:pt idx="138">
                  <c:v>0.8019999999999996</c:v>
                </c:pt>
                <c:pt idx="141">
                  <c:v>0.82699999999999996</c:v>
                </c:pt>
                <c:pt idx="144">
                  <c:v>0.51300000000000034</c:v>
                </c:pt>
                <c:pt idx="150">
                  <c:v>0.33199999999999985</c:v>
                </c:pt>
                <c:pt idx="158">
                  <c:v>0.7410000000000001</c:v>
                </c:pt>
                <c:pt idx="159">
                  <c:v>0.89100000000000001</c:v>
                </c:pt>
                <c:pt idx="168">
                  <c:v>1.5130000000000001</c:v>
                </c:pt>
              </c:numCache>
            </c:numRef>
          </c:val>
          <c:smooth val="0"/>
          <c:extLst>
            <c:ext xmlns:c16="http://schemas.microsoft.com/office/drawing/2014/chart" uri="{C3380CC4-5D6E-409C-BE32-E72D297353CC}">
              <c16:uniqueId val="{00000002-AFE6-4B2A-B149-2DDEEB989670}"/>
            </c:ext>
          </c:extLst>
        </c:ser>
        <c:dLbls>
          <c:showLegendKey val="0"/>
          <c:showVal val="0"/>
          <c:showCatName val="0"/>
          <c:showSerName val="0"/>
          <c:showPercent val="0"/>
          <c:showBubbleSize val="0"/>
        </c:dLbls>
        <c:smooth val="0"/>
        <c:axId val="527327311"/>
        <c:axId val="343604287"/>
      </c:lineChart>
      <c:dateAx>
        <c:axId val="5273273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3604287"/>
        <c:crosses val="autoZero"/>
        <c:auto val="1"/>
        <c:lblOffset val="100"/>
        <c:baseTimeUnit val="months"/>
      </c:dateAx>
      <c:valAx>
        <c:axId val="343604287"/>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327311"/>
        <c:crosses val="autoZero"/>
        <c:crossBetween val="between"/>
      </c:valAx>
      <c:spPr>
        <a:noFill/>
        <a:ln>
          <a:noFill/>
        </a:ln>
        <a:effectLst/>
      </c:spPr>
    </c:plotArea>
    <c:legend>
      <c:legendPos val="b"/>
      <c:layout>
        <c:manualLayout>
          <c:xMode val="edge"/>
          <c:yMode val="edge"/>
          <c:x val="0.47471125395789326"/>
          <c:y val="0.1308902946165405"/>
          <c:w val="0.41346661415486763"/>
          <c:h val="7.45811048326839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'expectation hypothesis'!$AA$1</c:f>
              <c:strCache>
                <c:ptCount val="1"/>
                <c:pt idx="0">
                  <c:v>CPI inflation (LHS)</c:v>
                </c:pt>
              </c:strCache>
            </c:strRef>
          </c:tx>
          <c:spPr>
            <a:ln w="28575" cap="rnd">
              <a:solidFill>
                <a:schemeClr val="accent1"/>
              </a:solidFill>
              <a:round/>
            </a:ln>
            <a:effectLst/>
          </c:spPr>
          <c:marker>
            <c:symbol val="none"/>
          </c:marker>
          <c:cat>
            <c:numRef>
              <c:f>'expectation hypothesis'!$Z$2:$Z$156</c:f>
              <c:numCache>
                <c:formatCode>mmm\-yy</c:formatCode>
                <c:ptCount val="155"/>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numCache>
            </c:numRef>
          </c:cat>
          <c:val>
            <c:numRef>
              <c:f>'expectation hypothesis'!$AA$2:$AA$156</c:f>
              <c:numCache>
                <c:formatCode>0.000</c:formatCode>
                <c:ptCount val="155"/>
                <c:pt idx="0">
                  <c:v>8.5146641438032198</c:v>
                </c:pt>
                <c:pt idx="1">
                  <c:v>8.4985835694050937</c:v>
                </c:pt>
                <c:pt idx="2">
                  <c:v>8.2075471698113134</c:v>
                </c:pt>
                <c:pt idx="3">
                  <c:v>7.6343072573044291</c:v>
                </c:pt>
                <c:pt idx="4">
                  <c:v>5.7116104868913942</c:v>
                </c:pt>
                <c:pt idx="5">
                  <c:v>4.3884220354808656</c:v>
                </c:pt>
                <c:pt idx="6">
                  <c:v>3.9069767441860526</c:v>
                </c:pt>
                <c:pt idx="7">
                  <c:v>3.707136237256714</c:v>
                </c:pt>
                <c:pt idx="8">
                  <c:v>3.5217794253938894</c:v>
                </c:pt>
                <c:pt idx="9">
                  <c:v>3.0499075785582308</c:v>
                </c:pt>
                <c:pt idx="10">
                  <c:v>2.3831347387717861</c:v>
                </c:pt>
                <c:pt idx="11">
                  <c:v>-1.4109347442680886</c:v>
                </c:pt>
                <c:pt idx="12">
                  <c:v>-2.4411508282475958</c:v>
                </c:pt>
                <c:pt idx="13">
                  <c:v>-2.4369016536118449</c:v>
                </c:pt>
                <c:pt idx="14">
                  <c:v>-2.0052310374890969</c:v>
                </c:pt>
                <c:pt idx="15">
                  <c:v>-1.6</c:v>
                </c:pt>
                <c:pt idx="16">
                  <c:v>-8.8573959255988655E-2</c:v>
                </c:pt>
                <c:pt idx="17">
                  <c:v>1.0733452593917781</c:v>
                </c:pt>
                <c:pt idx="18">
                  <c:v>1.3428827215756556</c:v>
                </c:pt>
                <c:pt idx="19">
                  <c:v>1.1617515638963294</c:v>
                </c:pt>
                <c:pt idx="20">
                  <c:v>1.3428827215756556</c:v>
                </c:pt>
                <c:pt idx="21">
                  <c:v>1.5246636771300448</c:v>
                </c:pt>
                <c:pt idx="22">
                  <c:v>1.6114592658907689</c:v>
                </c:pt>
                <c:pt idx="23">
                  <c:v>1.6994633273702986</c:v>
                </c:pt>
                <c:pt idx="24">
                  <c:v>1.8766756032171594</c:v>
                </c:pt>
                <c:pt idx="25">
                  <c:v>2.0517395182872544</c:v>
                </c:pt>
                <c:pt idx="26">
                  <c:v>1.7793594306049876</c:v>
                </c:pt>
                <c:pt idx="27">
                  <c:v>1.9555555555555548</c:v>
                </c:pt>
                <c:pt idx="28">
                  <c:v>1.9503546099290725</c:v>
                </c:pt>
                <c:pt idx="29">
                  <c:v>2.2123893805309658</c:v>
                </c:pt>
                <c:pt idx="30">
                  <c:v>2.4</c:v>
                </c:pt>
                <c:pt idx="31">
                  <c:v>2.9</c:v>
                </c:pt>
                <c:pt idx="32">
                  <c:v>3</c:v>
                </c:pt>
                <c:pt idx="33">
                  <c:v>3.2</c:v>
                </c:pt>
                <c:pt idx="34">
                  <c:v>3.3</c:v>
                </c:pt>
                <c:pt idx="35">
                  <c:v>3.5</c:v>
                </c:pt>
                <c:pt idx="36">
                  <c:v>3.4</c:v>
                </c:pt>
                <c:pt idx="37">
                  <c:v>3.3</c:v>
                </c:pt>
                <c:pt idx="38">
                  <c:v>3.4</c:v>
                </c:pt>
                <c:pt idx="39">
                  <c:v>3.4</c:v>
                </c:pt>
                <c:pt idx="40">
                  <c:v>3.3</c:v>
                </c:pt>
                <c:pt idx="41">
                  <c:v>3</c:v>
                </c:pt>
                <c:pt idx="42">
                  <c:v>2.7</c:v>
                </c:pt>
                <c:pt idx="43">
                  <c:v>2.2000000000000002</c:v>
                </c:pt>
                <c:pt idx="44">
                  <c:v>2.1</c:v>
                </c:pt>
                <c:pt idx="45">
                  <c:v>1.9</c:v>
                </c:pt>
                <c:pt idx="46">
                  <c:v>1.7</c:v>
                </c:pt>
                <c:pt idx="47">
                  <c:v>1.6</c:v>
                </c:pt>
                <c:pt idx="48">
                  <c:v>1.4</c:v>
                </c:pt>
                <c:pt idx="49">
                  <c:v>1.4</c:v>
                </c:pt>
                <c:pt idx="50">
                  <c:v>1.3</c:v>
                </c:pt>
                <c:pt idx="51">
                  <c:v>1.3</c:v>
                </c:pt>
                <c:pt idx="52">
                  <c:v>1.3</c:v>
                </c:pt>
                <c:pt idx="53">
                  <c:v>1.2</c:v>
                </c:pt>
                <c:pt idx="54">
                  <c:v>1.3</c:v>
                </c:pt>
                <c:pt idx="55">
                  <c:v>1.5</c:v>
                </c:pt>
                <c:pt idx="56">
                  <c:v>1.6</c:v>
                </c:pt>
                <c:pt idx="57">
                  <c:v>1.7</c:v>
                </c:pt>
                <c:pt idx="58">
                  <c:v>1.8</c:v>
                </c:pt>
                <c:pt idx="59">
                  <c:v>1.8</c:v>
                </c:pt>
                <c:pt idx="60">
                  <c:v>2</c:v>
                </c:pt>
                <c:pt idx="61">
                  <c:v>1.9</c:v>
                </c:pt>
                <c:pt idx="62">
                  <c:v>2.6</c:v>
                </c:pt>
                <c:pt idx="63">
                  <c:v>2.8</c:v>
                </c:pt>
                <c:pt idx="64">
                  <c:v>2.9</c:v>
                </c:pt>
                <c:pt idx="65">
                  <c:v>3.2</c:v>
                </c:pt>
                <c:pt idx="66">
                  <c:v>3.4</c:v>
                </c:pt>
                <c:pt idx="67">
                  <c:v>3.5</c:v>
                </c:pt>
                <c:pt idx="68">
                  <c:v>3.5</c:v>
                </c:pt>
                <c:pt idx="69">
                  <c:v>3.4</c:v>
                </c:pt>
                <c:pt idx="70">
                  <c:v>3.2</c:v>
                </c:pt>
                <c:pt idx="71">
                  <c:v>3.3</c:v>
                </c:pt>
                <c:pt idx="72">
                  <c:v>3.2</c:v>
                </c:pt>
                <c:pt idx="73">
                  <c:v>3.3</c:v>
                </c:pt>
                <c:pt idx="74">
                  <c:v>2.6</c:v>
                </c:pt>
                <c:pt idx="75">
                  <c:v>2.8</c:v>
                </c:pt>
                <c:pt idx="76">
                  <c:v>3</c:v>
                </c:pt>
                <c:pt idx="77">
                  <c:v>2.7</c:v>
                </c:pt>
                <c:pt idx="78">
                  <c:v>1</c:v>
                </c:pt>
                <c:pt idx="79">
                  <c:v>0.1</c:v>
                </c:pt>
                <c:pt idx="80">
                  <c:v>0.9</c:v>
                </c:pt>
                <c:pt idx="81">
                  <c:v>1.8</c:v>
                </c:pt>
                <c:pt idx="82">
                  <c:v>2.1</c:v>
                </c:pt>
                <c:pt idx="83">
                  <c:v>2.5</c:v>
                </c:pt>
                <c:pt idx="84">
                  <c:v>3.3</c:v>
                </c:pt>
                <c:pt idx="85">
                  <c:v>3.1</c:v>
                </c:pt>
                <c:pt idx="86">
                  <c:v>2.6</c:v>
                </c:pt>
                <c:pt idx="87">
                  <c:v>2.5</c:v>
                </c:pt>
                <c:pt idx="88">
                  <c:v>2.6</c:v>
                </c:pt>
                <c:pt idx="89">
                  <c:v>2.7</c:v>
                </c:pt>
                <c:pt idx="90">
                  <c:v>3.5</c:v>
                </c:pt>
                <c:pt idx="91">
                  <c:v>4.2</c:v>
                </c:pt>
                <c:pt idx="92">
                  <c:v>2.6</c:v>
                </c:pt>
                <c:pt idx="93">
                  <c:v>2.1</c:v>
                </c:pt>
                <c:pt idx="94">
                  <c:v>2</c:v>
                </c:pt>
                <c:pt idx="95">
                  <c:v>1.6</c:v>
                </c:pt>
                <c:pt idx="96">
                  <c:v>1.1000000000000001</c:v>
                </c:pt>
                <c:pt idx="97">
                  <c:v>1.5</c:v>
                </c:pt>
                <c:pt idx="98">
                  <c:v>1.5</c:v>
                </c:pt>
                <c:pt idx="99">
                  <c:v>1.4</c:v>
                </c:pt>
                <c:pt idx="100">
                  <c:v>1.7</c:v>
                </c:pt>
                <c:pt idx="101">
                  <c:v>1.8</c:v>
                </c:pt>
                <c:pt idx="102">
                  <c:v>3.1</c:v>
                </c:pt>
                <c:pt idx="103">
                  <c:v>4.5</c:v>
                </c:pt>
                <c:pt idx="104">
                  <c:v>4.9000000000000004</c:v>
                </c:pt>
                <c:pt idx="105">
                  <c:v>4.3</c:v>
                </c:pt>
                <c:pt idx="106">
                  <c:v>3.8</c:v>
                </c:pt>
                <c:pt idx="107">
                  <c:v>3.4</c:v>
                </c:pt>
                <c:pt idx="108">
                  <c:v>3.1</c:v>
                </c:pt>
                <c:pt idx="109">
                  <c:v>3.6</c:v>
                </c:pt>
                <c:pt idx="110">
                  <c:v>4.2</c:v>
                </c:pt>
                <c:pt idx="111">
                  <c:v>3.7</c:v>
                </c:pt>
                <c:pt idx="112">
                  <c:v>3.4</c:v>
                </c:pt>
                <c:pt idx="113">
                  <c:v>3.5</c:v>
                </c:pt>
                <c:pt idx="114">
                  <c:v>2.7</c:v>
                </c:pt>
                <c:pt idx="115">
                  <c:v>1.4</c:v>
                </c:pt>
                <c:pt idx="116">
                  <c:v>1.3</c:v>
                </c:pt>
                <c:pt idx="117">
                  <c:v>1.4</c:v>
                </c:pt>
                <c:pt idx="118">
                  <c:v>1.8</c:v>
                </c:pt>
                <c:pt idx="119">
                  <c:v>0.8</c:v>
                </c:pt>
                <c:pt idx="120">
                  <c:v>0.9</c:v>
                </c:pt>
                <c:pt idx="121">
                  <c:v>0.2</c:v>
                </c:pt>
                <c:pt idx="122">
                  <c:v>0.3</c:v>
                </c:pt>
                <c:pt idx="123">
                  <c:v>0.6</c:v>
                </c:pt>
                <c:pt idx="124">
                  <c:v>0.2</c:v>
                </c:pt>
                <c:pt idx="125">
                  <c:v>0.2</c:v>
                </c:pt>
                <c:pt idx="126">
                  <c:v>-0.7</c:v>
                </c:pt>
                <c:pt idx="127">
                  <c:v>-0.4</c:v>
                </c:pt>
                <c:pt idx="128">
                  <c:v>0.2</c:v>
                </c:pt>
                <c:pt idx="129">
                  <c:v>0.2</c:v>
                </c:pt>
                <c:pt idx="130">
                  <c:v>0.2</c:v>
                </c:pt>
                <c:pt idx="131">
                  <c:v>1.5</c:v>
                </c:pt>
                <c:pt idx="132">
                  <c:v>1.4</c:v>
                </c:pt>
                <c:pt idx="133">
                  <c:v>1.5</c:v>
                </c:pt>
                <c:pt idx="134">
                  <c:v>1.0788381742738564</c:v>
                </c:pt>
                <c:pt idx="135">
                  <c:v>1.0770505385252669</c:v>
                </c:pt>
                <c:pt idx="136">
                  <c:v>0.9090909090909044</c:v>
                </c:pt>
                <c:pt idx="137">
                  <c:v>0.99091659785301645</c:v>
                </c:pt>
                <c:pt idx="138">
                  <c:v>1.5767634854771833</c:v>
                </c:pt>
                <c:pt idx="139">
                  <c:v>1.3245033112582854</c:v>
                </c:pt>
                <c:pt idx="140">
                  <c:v>-0.1651527663088263</c:v>
                </c:pt>
                <c:pt idx="141">
                  <c:v>-2.8901734104046244</c:v>
                </c:pt>
                <c:pt idx="142">
                  <c:v>-2.8830313014827018</c:v>
                </c:pt>
                <c:pt idx="143">
                  <c:v>-1.894563426688642</c:v>
                </c:pt>
                <c:pt idx="144">
                  <c:v>-1.3168724279835344</c:v>
                </c:pt>
                <c:pt idx="145">
                  <c:v>-1.395730706075536</c:v>
                </c:pt>
                <c:pt idx="146">
                  <c:v>-1.395730706075536</c:v>
                </c:pt>
                <c:pt idx="147">
                  <c:v>-1.4754098360655714</c:v>
                </c:pt>
                <c:pt idx="148">
                  <c:v>-1.7199017199017155</c:v>
                </c:pt>
                <c:pt idx="149">
                  <c:v>-1.3900245298446468</c:v>
                </c:pt>
                <c:pt idx="150">
                  <c:v>-0.2</c:v>
                </c:pt>
                <c:pt idx="151">
                  <c:v>0.1</c:v>
                </c:pt>
                <c:pt idx="152">
                  <c:v>1.7</c:v>
                </c:pt>
                <c:pt idx="153">
                  <c:v>4.7</c:v>
                </c:pt>
                <c:pt idx="154">
                  <c:v>4.4000000000000004</c:v>
                </c:pt>
              </c:numCache>
            </c:numRef>
          </c:val>
          <c:smooth val="0"/>
          <c:extLst>
            <c:ext xmlns:c16="http://schemas.microsoft.com/office/drawing/2014/chart" uri="{C3380CC4-5D6E-409C-BE32-E72D297353CC}">
              <c16:uniqueId val="{00000000-A7C8-4350-8221-38D15266F886}"/>
            </c:ext>
          </c:extLst>
        </c:ser>
        <c:dLbls>
          <c:showLegendKey val="0"/>
          <c:showVal val="0"/>
          <c:showCatName val="0"/>
          <c:showSerName val="0"/>
          <c:showPercent val="0"/>
          <c:showBubbleSize val="0"/>
        </c:dLbls>
        <c:marker val="1"/>
        <c:smooth val="0"/>
        <c:axId val="522169887"/>
        <c:axId val="343615103"/>
      </c:lineChart>
      <c:lineChart>
        <c:grouping val="standard"/>
        <c:varyColors val="0"/>
        <c:ser>
          <c:idx val="1"/>
          <c:order val="1"/>
          <c:tx>
            <c:strRef>
              <c:f>'expectation hypothesis'!$AB$1</c:f>
              <c:strCache>
                <c:ptCount val="1"/>
                <c:pt idx="0">
                  <c:v>10y2y (RHS)</c:v>
                </c:pt>
              </c:strCache>
            </c:strRef>
          </c:tx>
          <c:spPr>
            <a:ln w="28575" cap="rnd">
              <a:solidFill>
                <a:srgbClr val="C00000"/>
              </a:solidFill>
              <a:round/>
            </a:ln>
            <a:effectLst/>
          </c:spPr>
          <c:marker>
            <c:symbol val="none"/>
          </c:marker>
          <c:cat>
            <c:numRef>
              <c:f>'expectation hypothesis'!$Z$2:$Z$156</c:f>
              <c:numCache>
                <c:formatCode>mmm\-yy</c:formatCode>
                <c:ptCount val="155"/>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numCache>
            </c:numRef>
          </c:cat>
          <c:val>
            <c:numRef>
              <c:f>'expectation hypothesis'!$AB$2:$AB$156</c:f>
              <c:numCache>
                <c:formatCode>0.000</c:formatCode>
                <c:ptCount val="155"/>
                <c:pt idx="0">
                  <c:v>0.95599999999999952</c:v>
                </c:pt>
                <c:pt idx="1">
                  <c:v>0.94699999999999962</c:v>
                </c:pt>
                <c:pt idx="2">
                  <c:v>0.77600000000000025</c:v>
                </c:pt>
                <c:pt idx="3">
                  <c:v>0.52499999999999991</c:v>
                </c:pt>
                <c:pt idx="4">
                  <c:v>0.47900000000000009</c:v>
                </c:pt>
                <c:pt idx="5">
                  <c:v>0.32100000000000017</c:v>
                </c:pt>
                <c:pt idx="6">
                  <c:v>0.56800000000000006</c:v>
                </c:pt>
                <c:pt idx="7">
                  <c:v>1.7129999999999996</c:v>
                </c:pt>
                <c:pt idx="8">
                  <c:v>1.2869999999999999</c:v>
                </c:pt>
                <c:pt idx="9">
                  <c:v>1.5140000000000002</c:v>
                </c:pt>
                <c:pt idx="10">
                  <c:v>1.8050000000000002</c:v>
                </c:pt>
                <c:pt idx="11">
                  <c:v>1.8120000000000003</c:v>
                </c:pt>
                <c:pt idx="12">
                  <c:v>1.7410000000000001</c:v>
                </c:pt>
                <c:pt idx="13">
                  <c:v>1.6</c:v>
                </c:pt>
                <c:pt idx="14">
                  <c:v>1.621</c:v>
                </c:pt>
                <c:pt idx="15">
                  <c:v>1.7050000000000001</c:v>
                </c:pt>
                <c:pt idx="16">
                  <c:v>1.71</c:v>
                </c:pt>
                <c:pt idx="17">
                  <c:v>1.5649999999999995</c:v>
                </c:pt>
                <c:pt idx="18">
                  <c:v>1.4889999999999999</c:v>
                </c:pt>
                <c:pt idx="19">
                  <c:v>1.2389999999999999</c:v>
                </c:pt>
                <c:pt idx="20">
                  <c:v>1.1849999999999996</c:v>
                </c:pt>
                <c:pt idx="21">
                  <c:v>1.2389999999999999</c:v>
                </c:pt>
                <c:pt idx="22">
                  <c:v>1.1139999999999999</c:v>
                </c:pt>
                <c:pt idx="23">
                  <c:v>0.95699999999999985</c:v>
                </c:pt>
                <c:pt idx="24">
                  <c:v>0.85200000000000031</c:v>
                </c:pt>
                <c:pt idx="25">
                  <c:v>0.64400000000000013</c:v>
                </c:pt>
                <c:pt idx="26">
                  <c:v>0.56000000000000005</c:v>
                </c:pt>
                <c:pt idx="27">
                  <c:v>0.7280000000000002</c:v>
                </c:pt>
                <c:pt idx="28">
                  <c:v>0.78500000000000014</c:v>
                </c:pt>
                <c:pt idx="29">
                  <c:v>1.0620000000000003</c:v>
                </c:pt>
                <c:pt idx="30">
                  <c:v>1.0060000000000002</c:v>
                </c:pt>
                <c:pt idx="31">
                  <c:v>0.94399999999999995</c:v>
                </c:pt>
                <c:pt idx="32">
                  <c:v>0.92399999999999993</c:v>
                </c:pt>
                <c:pt idx="33">
                  <c:v>0.82799999999999985</c:v>
                </c:pt>
                <c:pt idx="34">
                  <c:v>0.76099999999999968</c:v>
                </c:pt>
                <c:pt idx="35">
                  <c:v>0.73699999999999966</c:v>
                </c:pt>
                <c:pt idx="36">
                  <c:v>0.71699999999999964</c:v>
                </c:pt>
                <c:pt idx="37">
                  <c:v>0.50900000000000034</c:v>
                </c:pt>
                <c:pt idx="38">
                  <c:v>0.60899999999999999</c:v>
                </c:pt>
                <c:pt idx="39">
                  <c:v>0.75499999999999989</c:v>
                </c:pt>
                <c:pt idx="40">
                  <c:v>0.90300000000000002</c:v>
                </c:pt>
                <c:pt idx="41">
                  <c:v>0.81599999999999984</c:v>
                </c:pt>
                <c:pt idx="42">
                  <c:v>0.68399999999999972</c:v>
                </c:pt>
                <c:pt idx="43">
                  <c:v>0.54599999999999982</c:v>
                </c:pt>
                <c:pt idx="44">
                  <c:v>0.60000000000000009</c:v>
                </c:pt>
                <c:pt idx="45">
                  <c:v>0.47500000000000009</c:v>
                </c:pt>
                <c:pt idx="46">
                  <c:v>0.46399999999999997</c:v>
                </c:pt>
                <c:pt idx="47">
                  <c:v>0.53200000000000003</c:v>
                </c:pt>
                <c:pt idx="48">
                  <c:v>0.40600000000000014</c:v>
                </c:pt>
                <c:pt idx="49">
                  <c:v>0.45699999999999985</c:v>
                </c:pt>
                <c:pt idx="50">
                  <c:v>0.49499999999999966</c:v>
                </c:pt>
                <c:pt idx="51">
                  <c:v>0.46700000000000008</c:v>
                </c:pt>
                <c:pt idx="52">
                  <c:v>0.43600000000000039</c:v>
                </c:pt>
                <c:pt idx="53">
                  <c:v>0.46700000000000008</c:v>
                </c:pt>
                <c:pt idx="54">
                  <c:v>0.47100000000000009</c:v>
                </c:pt>
                <c:pt idx="55">
                  <c:v>0.44600000000000017</c:v>
                </c:pt>
                <c:pt idx="56">
                  <c:v>0.46399999999999997</c:v>
                </c:pt>
                <c:pt idx="57">
                  <c:v>0.41800000000000015</c:v>
                </c:pt>
                <c:pt idx="58">
                  <c:v>0.39599999999999991</c:v>
                </c:pt>
                <c:pt idx="59">
                  <c:v>0.40899999999999981</c:v>
                </c:pt>
                <c:pt idx="60">
                  <c:v>0.82200000000000051</c:v>
                </c:pt>
                <c:pt idx="61">
                  <c:v>0.80000000000000027</c:v>
                </c:pt>
                <c:pt idx="62">
                  <c:v>0.53300000000000036</c:v>
                </c:pt>
                <c:pt idx="63">
                  <c:v>0.61199999999999966</c:v>
                </c:pt>
                <c:pt idx="64">
                  <c:v>1.0499999999999998</c:v>
                </c:pt>
                <c:pt idx="65">
                  <c:v>0.92100000000000026</c:v>
                </c:pt>
                <c:pt idx="66">
                  <c:v>1.1000000000000005</c:v>
                </c:pt>
                <c:pt idx="67">
                  <c:v>0.96900000000000031</c:v>
                </c:pt>
                <c:pt idx="68">
                  <c:v>0.871</c:v>
                </c:pt>
                <c:pt idx="69">
                  <c:v>0.86000000000000032</c:v>
                </c:pt>
                <c:pt idx="70">
                  <c:v>0.6890000000000005</c:v>
                </c:pt>
                <c:pt idx="71">
                  <c:v>0.69200000000000017</c:v>
                </c:pt>
                <c:pt idx="72">
                  <c:v>0.53000000000000025</c:v>
                </c:pt>
                <c:pt idx="73">
                  <c:v>0.59599999999999964</c:v>
                </c:pt>
                <c:pt idx="74">
                  <c:v>0.57599999999999962</c:v>
                </c:pt>
                <c:pt idx="75">
                  <c:v>0.42300000000000004</c:v>
                </c:pt>
                <c:pt idx="76">
                  <c:v>0.3580000000000001</c:v>
                </c:pt>
                <c:pt idx="77">
                  <c:v>0.59700000000000042</c:v>
                </c:pt>
                <c:pt idx="78">
                  <c:v>0.36699999999999999</c:v>
                </c:pt>
                <c:pt idx="79">
                  <c:v>0.49400000000000022</c:v>
                </c:pt>
                <c:pt idx="80">
                  <c:v>0.60499999999999998</c:v>
                </c:pt>
                <c:pt idx="81">
                  <c:v>0.59600000000000009</c:v>
                </c:pt>
                <c:pt idx="82">
                  <c:v>0.64200000000000035</c:v>
                </c:pt>
                <c:pt idx="83">
                  <c:v>0.86299999999999999</c:v>
                </c:pt>
                <c:pt idx="84">
                  <c:v>0.91599999999999993</c:v>
                </c:pt>
                <c:pt idx="85">
                  <c:v>1.0589999999999997</c:v>
                </c:pt>
                <c:pt idx="86">
                  <c:v>0.76200000000000001</c:v>
                </c:pt>
                <c:pt idx="87">
                  <c:v>1.1650000000000005</c:v>
                </c:pt>
                <c:pt idx="88">
                  <c:v>1.2389999999999999</c:v>
                </c:pt>
                <c:pt idx="89">
                  <c:v>1.302</c:v>
                </c:pt>
                <c:pt idx="90">
                  <c:v>0.7669999999999999</c:v>
                </c:pt>
                <c:pt idx="91">
                  <c:v>0.7200000000000002</c:v>
                </c:pt>
                <c:pt idx="92">
                  <c:v>0.73899999999999988</c:v>
                </c:pt>
                <c:pt idx="93">
                  <c:v>0.8019999999999996</c:v>
                </c:pt>
                <c:pt idx="94">
                  <c:v>0.9009999999999998</c:v>
                </c:pt>
                <c:pt idx="95">
                  <c:v>0.81500000000000039</c:v>
                </c:pt>
                <c:pt idx="96">
                  <c:v>0.94999999999999973</c:v>
                </c:pt>
                <c:pt idx="97">
                  <c:v>0.92300000000000004</c:v>
                </c:pt>
                <c:pt idx="98">
                  <c:v>0.88300000000000001</c:v>
                </c:pt>
                <c:pt idx="99">
                  <c:v>0.89399999999999968</c:v>
                </c:pt>
                <c:pt idx="100">
                  <c:v>0.64200000000000035</c:v>
                </c:pt>
                <c:pt idx="101">
                  <c:v>0.80599999999999961</c:v>
                </c:pt>
                <c:pt idx="102">
                  <c:v>0.94699999999999962</c:v>
                </c:pt>
                <c:pt idx="103">
                  <c:v>0.82299999999999995</c:v>
                </c:pt>
                <c:pt idx="104">
                  <c:v>0.73399999999999999</c:v>
                </c:pt>
                <c:pt idx="105">
                  <c:v>0.80100000000000016</c:v>
                </c:pt>
                <c:pt idx="106">
                  <c:v>0.629</c:v>
                </c:pt>
                <c:pt idx="107">
                  <c:v>0.66199999999999992</c:v>
                </c:pt>
                <c:pt idx="108">
                  <c:v>0.68299999999999983</c:v>
                </c:pt>
                <c:pt idx="109">
                  <c:v>0.61099999999999977</c:v>
                </c:pt>
                <c:pt idx="110">
                  <c:v>0.7200000000000002</c:v>
                </c:pt>
                <c:pt idx="111">
                  <c:v>0.67799999999999994</c:v>
                </c:pt>
                <c:pt idx="112">
                  <c:v>0.73799999999999999</c:v>
                </c:pt>
                <c:pt idx="113">
                  <c:v>0.77600000000000025</c:v>
                </c:pt>
                <c:pt idx="114">
                  <c:v>0.6419999999999999</c:v>
                </c:pt>
                <c:pt idx="115">
                  <c:v>0.7150000000000003</c:v>
                </c:pt>
                <c:pt idx="116">
                  <c:v>0.6080000000000001</c:v>
                </c:pt>
                <c:pt idx="117">
                  <c:v>0.58000000000000007</c:v>
                </c:pt>
                <c:pt idx="118">
                  <c:v>0.58199999999999985</c:v>
                </c:pt>
                <c:pt idx="119">
                  <c:v>0.65000000000000036</c:v>
                </c:pt>
                <c:pt idx="120">
                  <c:v>0.5900000000000003</c:v>
                </c:pt>
                <c:pt idx="121">
                  <c:v>0.60699999999999976</c:v>
                </c:pt>
                <c:pt idx="122">
                  <c:v>0.58999999999999986</c:v>
                </c:pt>
                <c:pt idx="123">
                  <c:v>0.56500000000000039</c:v>
                </c:pt>
                <c:pt idx="124">
                  <c:v>0.58799999999999963</c:v>
                </c:pt>
                <c:pt idx="125">
                  <c:v>0.55400000000000027</c:v>
                </c:pt>
                <c:pt idx="126">
                  <c:v>0.55100000000000016</c:v>
                </c:pt>
                <c:pt idx="127">
                  <c:v>0.36900000000000022</c:v>
                </c:pt>
                <c:pt idx="128">
                  <c:v>0.38100000000000023</c:v>
                </c:pt>
                <c:pt idx="129">
                  <c:v>0.39500000000000002</c:v>
                </c:pt>
                <c:pt idx="130">
                  <c:v>0.45500000000000007</c:v>
                </c:pt>
                <c:pt idx="131">
                  <c:v>0.37599999999999989</c:v>
                </c:pt>
                <c:pt idx="132">
                  <c:v>0.35000000000000009</c:v>
                </c:pt>
                <c:pt idx="133">
                  <c:v>0.20299999999999985</c:v>
                </c:pt>
                <c:pt idx="134">
                  <c:v>0.23899999999999988</c:v>
                </c:pt>
                <c:pt idx="135">
                  <c:v>0.34100000000000019</c:v>
                </c:pt>
                <c:pt idx="136">
                  <c:v>0.40100000000000025</c:v>
                </c:pt>
                <c:pt idx="137">
                  <c:v>0.30699999999999994</c:v>
                </c:pt>
                <c:pt idx="138">
                  <c:v>0.28699999999999992</c:v>
                </c:pt>
                <c:pt idx="139">
                  <c:v>0.21599999999999975</c:v>
                </c:pt>
                <c:pt idx="140">
                  <c:v>0.70600000000000041</c:v>
                </c:pt>
                <c:pt idx="141">
                  <c:v>0.4780000000000002</c:v>
                </c:pt>
                <c:pt idx="142">
                  <c:v>0.61799999999999988</c:v>
                </c:pt>
                <c:pt idx="143">
                  <c:v>0.68599999999999994</c:v>
                </c:pt>
                <c:pt idx="144">
                  <c:v>0.70099999999999985</c:v>
                </c:pt>
                <c:pt idx="145">
                  <c:v>0.83900000000000019</c:v>
                </c:pt>
                <c:pt idx="146">
                  <c:v>0.80800000000000005</c:v>
                </c:pt>
                <c:pt idx="147">
                  <c:v>0.9590000000000003</c:v>
                </c:pt>
                <c:pt idx="148">
                  <c:v>0.98100000000000009</c:v>
                </c:pt>
                <c:pt idx="149">
                  <c:v>0.82599999999999985</c:v>
                </c:pt>
                <c:pt idx="150">
                  <c:v>0.90600000000000014</c:v>
                </c:pt>
                <c:pt idx="151">
                  <c:v>1.2600000000000002</c:v>
                </c:pt>
                <c:pt idx="152">
                  <c:v>1.2530000000000001</c:v>
                </c:pt>
                <c:pt idx="153">
                  <c:v>1.0489999999999999</c:v>
                </c:pt>
                <c:pt idx="154">
                  <c:v>1.2010000000000001</c:v>
                </c:pt>
              </c:numCache>
            </c:numRef>
          </c:val>
          <c:smooth val="0"/>
          <c:extLst>
            <c:ext xmlns:c16="http://schemas.microsoft.com/office/drawing/2014/chart" uri="{C3380CC4-5D6E-409C-BE32-E72D297353CC}">
              <c16:uniqueId val="{00000001-A7C8-4350-8221-38D15266F886}"/>
            </c:ext>
          </c:extLst>
        </c:ser>
        <c:dLbls>
          <c:showLegendKey val="0"/>
          <c:showVal val="0"/>
          <c:showCatName val="0"/>
          <c:showSerName val="0"/>
          <c:showPercent val="0"/>
          <c:showBubbleSize val="0"/>
        </c:dLbls>
        <c:marker val="1"/>
        <c:smooth val="0"/>
        <c:axId val="522169087"/>
        <c:axId val="343615935"/>
      </c:lineChart>
      <c:dateAx>
        <c:axId val="52216988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3615103"/>
        <c:crosses val="autoZero"/>
        <c:auto val="1"/>
        <c:lblOffset val="100"/>
        <c:baseTimeUnit val="months"/>
      </c:dateAx>
      <c:valAx>
        <c:axId val="343615103"/>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2169887"/>
        <c:crosses val="autoZero"/>
        <c:crossBetween val="between"/>
      </c:valAx>
      <c:valAx>
        <c:axId val="343615935"/>
        <c:scaling>
          <c:orientation val="minMax"/>
        </c:scaling>
        <c:delete val="0"/>
        <c:axPos val="r"/>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2169087"/>
        <c:crosses val="max"/>
        <c:crossBetween val="between"/>
      </c:valAx>
      <c:dateAx>
        <c:axId val="522169087"/>
        <c:scaling>
          <c:orientation val="minMax"/>
        </c:scaling>
        <c:delete val="1"/>
        <c:axPos val="b"/>
        <c:numFmt formatCode="mmm\-yy" sourceLinked="1"/>
        <c:majorTickMark val="out"/>
        <c:minorTickMark val="none"/>
        <c:tickLblPos val="nextTo"/>
        <c:crossAx val="343615935"/>
        <c:crosses val="autoZero"/>
        <c:auto val="1"/>
        <c:lblOffset val="100"/>
        <c:baseTimeUnit val="months"/>
      </c:dateAx>
      <c:spPr>
        <a:noFill/>
        <a:ln>
          <a:noFill/>
        </a:ln>
        <a:effectLst/>
      </c:spPr>
    </c:plotArea>
    <c:legend>
      <c:legendPos val="b"/>
      <c:layout>
        <c:manualLayout>
          <c:xMode val="edge"/>
          <c:yMode val="edge"/>
          <c:x val="0.3969596599338126"/>
          <c:y val="9.5585311920149532E-2"/>
          <c:w val="0.417148571789972"/>
          <c:h val="6.37171334670302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71956005841542E-2"/>
          <c:y val="3.7546668412810145E-2"/>
          <c:w val="0.83454556863818907"/>
          <c:h val="0.91681525256328411"/>
        </c:manualLayout>
      </c:layout>
      <c:lineChart>
        <c:grouping val="standard"/>
        <c:varyColors val="0"/>
        <c:ser>
          <c:idx val="1"/>
          <c:order val="1"/>
          <c:tx>
            <c:strRef>
              <c:f>'expectation hypothesis'!$AC$1</c:f>
              <c:strCache>
                <c:ptCount val="1"/>
                <c:pt idx="0">
                  <c:v>YoY KLCI changes (LHS)</c:v>
                </c:pt>
              </c:strCache>
            </c:strRef>
          </c:tx>
          <c:spPr>
            <a:ln w="28575" cap="rnd">
              <a:solidFill>
                <a:schemeClr val="tx1"/>
              </a:solidFill>
              <a:round/>
            </a:ln>
            <a:effectLst/>
          </c:spPr>
          <c:marker>
            <c:symbol val="none"/>
          </c:marker>
          <c:cat>
            <c:numRef>
              <c:f>'expectation hypothesis'!$Z$2:$Z$156</c:f>
              <c:numCache>
                <c:formatCode>mmm\-yy</c:formatCode>
                <c:ptCount val="155"/>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numCache>
            </c:numRef>
          </c:cat>
          <c:val>
            <c:numRef>
              <c:f>'expectation hypothesis'!$AC$2:$AC$156</c:f>
              <c:numCache>
                <c:formatCode>0.000</c:formatCode>
                <c:ptCount val="155"/>
                <c:pt idx="0">
                  <c:v>-16.643485231945121</c:v>
                </c:pt>
                <c:pt idx="1">
                  <c:v>-14.634198860111258</c:v>
                </c:pt>
                <c:pt idx="2">
                  <c:v>-27.139692924913916</c:v>
                </c:pt>
                <c:pt idx="3">
                  <c:v>-49.280901305620084</c:v>
                </c:pt>
                <c:pt idx="4">
                  <c:v>-47.802148444825043</c:v>
                </c:pt>
                <c:pt idx="5">
                  <c:v>-49.966347255640819</c:v>
                </c:pt>
                <c:pt idx="6">
                  <c:v>-45.442844356012912</c:v>
                </c:pt>
                <c:pt idx="7">
                  <c:v>-42.135239577326459</c:v>
                </c:pt>
                <c:pt idx="8">
                  <c:v>-35.749290053640962</c:v>
                </c:pt>
                <c:pt idx="9">
                  <c:v>-25.605383727578879</c:v>
                </c:pt>
                <c:pt idx="10">
                  <c:v>-20.064370386306685</c:v>
                </c:pt>
                <c:pt idx="11">
                  <c:v>-9.8522899727862878</c:v>
                </c:pt>
                <c:pt idx="12">
                  <c:v>1.0102780978502146</c:v>
                </c:pt>
                <c:pt idx="13">
                  <c:v>6.4882055943722428</c:v>
                </c:pt>
                <c:pt idx="14">
                  <c:v>16.554571808297425</c:v>
                </c:pt>
                <c:pt idx="15">
                  <c:v>36.434683258782563</c:v>
                </c:pt>
                <c:pt idx="16">
                  <c:v>37.411384284307658</c:v>
                </c:pt>
                <c:pt idx="17">
                  <c:v>37.273687449202697</c:v>
                </c:pt>
                <c:pt idx="18">
                  <c:v>35.323412806830312</c:v>
                </c:pt>
                <c:pt idx="19">
                  <c:v>35.541217565740091</c:v>
                </c:pt>
                <c:pt idx="20">
                  <c:v>41.439878153071504</c:v>
                </c:pt>
                <c:pt idx="21">
                  <c:v>30.672264968365681</c:v>
                </c:pt>
                <c:pt idx="22">
                  <c:v>20.760165252334328</c:v>
                </c:pt>
                <c:pt idx="23">
                  <c:v>20.054724817102887</c:v>
                </c:pt>
                <c:pt idx="24">
                  <c:v>14.697790404171318</c:v>
                </c:pt>
                <c:pt idx="25">
                  <c:v>19.176217918856064</c:v>
                </c:pt>
                <c:pt idx="26">
                  <c:v>19.677743751108956</c:v>
                </c:pt>
                <c:pt idx="27">
                  <c:v>19.151850866282061</c:v>
                </c:pt>
                <c:pt idx="28">
                  <c:v>16.516452024164163</c:v>
                </c:pt>
                <c:pt idx="29">
                  <c:v>17.678948782188364</c:v>
                </c:pt>
                <c:pt idx="30">
                  <c:v>18.822602841918545</c:v>
                </c:pt>
                <c:pt idx="31">
                  <c:v>15.9983809258331</c:v>
                </c:pt>
                <c:pt idx="32">
                  <c:v>15.704458763130003</c:v>
                </c:pt>
                <c:pt idx="33">
                  <c:v>13.107829786122505</c:v>
                </c:pt>
                <c:pt idx="34">
                  <c:v>19.28225657812046</c:v>
                </c:pt>
                <c:pt idx="35">
                  <c:v>18.37449254997443</c:v>
                </c:pt>
                <c:pt idx="36">
                  <c:v>12.932595249779943</c:v>
                </c:pt>
                <c:pt idx="37">
                  <c:v>1.7270166077318017</c:v>
                </c:pt>
                <c:pt idx="38">
                  <c:v>-5.359396273989514</c:v>
                </c:pt>
                <c:pt idx="39">
                  <c:v>-0.91875677549646539</c:v>
                </c:pt>
                <c:pt idx="40">
                  <c:v>-0.88796896347123067</c:v>
                </c:pt>
                <c:pt idx="41">
                  <c:v>0.7751773447739474</c:v>
                </c:pt>
                <c:pt idx="42">
                  <c:v>8.8779874502797895E-2</c:v>
                </c:pt>
                <c:pt idx="43">
                  <c:v>5.1237970141350786</c:v>
                </c:pt>
                <c:pt idx="44">
                  <c:v>3.2599195366819878</c:v>
                </c:pt>
                <c:pt idx="45">
                  <c:v>2.2966271713136699</c:v>
                </c:pt>
                <c:pt idx="46">
                  <c:v>1.4259741588452002</c:v>
                </c:pt>
                <c:pt idx="47">
                  <c:v>1.2636171935975327</c:v>
                </c:pt>
                <c:pt idx="48">
                  <c:v>5.2074234330364177</c:v>
                </c:pt>
                <c:pt idx="49">
                  <c:v>12.873590550353864</c:v>
                </c:pt>
                <c:pt idx="50">
                  <c:v>16.542071540036041</c:v>
                </c:pt>
                <c:pt idx="51">
                  <c:v>11.461648961148185</c:v>
                </c:pt>
                <c:pt idx="52">
                  <c:v>9.005962132597034</c:v>
                </c:pt>
                <c:pt idx="53">
                  <c:v>9.8362288272104692</c:v>
                </c:pt>
                <c:pt idx="54">
                  <c:v>6.7517157454986432</c:v>
                </c:pt>
                <c:pt idx="55">
                  <c:v>4.2397410117742673</c:v>
                </c:pt>
                <c:pt idx="56">
                  <c:v>4.6091953736246083</c:v>
                </c:pt>
                <c:pt idx="57">
                  <c:v>8.949299861344695</c:v>
                </c:pt>
                <c:pt idx="58">
                  <c:v>11.268996370483908</c:v>
                </c:pt>
                <c:pt idx="59">
                  <c:v>10.350531116595363</c:v>
                </c:pt>
                <c:pt idx="60">
                  <c:v>8.289754965857643</c:v>
                </c:pt>
                <c:pt idx="61">
                  <c:v>4.8306656586000862</c:v>
                </c:pt>
                <c:pt idx="62">
                  <c:v>7.7542001664799187</c:v>
                </c:pt>
                <c:pt idx="63">
                  <c:v>7.6924735516302079</c:v>
                </c:pt>
                <c:pt idx="64">
                  <c:v>11.807890558336442</c:v>
                </c:pt>
                <c:pt idx="65">
                  <c:v>10.020440551258591</c:v>
                </c:pt>
                <c:pt idx="66">
                  <c:v>10.294723461902855</c:v>
                </c:pt>
                <c:pt idx="67">
                  <c:v>11.415401517513768</c:v>
                </c:pt>
                <c:pt idx="68">
                  <c:v>10.095932255337736</c:v>
                </c:pt>
                <c:pt idx="69">
                  <c:v>8.5793857374938831</c:v>
                </c:pt>
                <c:pt idx="70">
                  <c:v>5.7205514466678764</c:v>
                </c:pt>
                <c:pt idx="71">
                  <c:v>5.9734679006700375</c:v>
                </c:pt>
                <c:pt idx="72">
                  <c:v>5.4206761139269588</c:v>
                </c:pt>
                <c:pt idx="73">
                  <c:v>7.7134465029037536</c:v>
                </c:pt>
                <c:pt idx="74">
                  <c:v>4.2989471167706128</c:v>
                </c:pt>
                <c:pt idx="75">
                  <c:v>2.6380557674030136</c:v>
                </c:pt>
                <c:pt idx="76">
                  <c:v>0.44969128596408225</c:v>
                </c:pt>
                <c:pt idx="77">
                  <c:v>-5.8287655353738366</c:v>
                </c:pt>
                <c:pt idx="78">
                  <c:v>-1.2702072159759048</c:v>
                </c:pt>
                <c:pt idx="79">
                  <c:v>-0.79029745156740105</c:v>
                </c:pt>
                <c:pt idx="80">
                  <c:v>-1.001641530966868</c:v>
                </c:pt>
                <c:pt idx="81">
                  <c:v>-2.8865435340725831</c:v>
                </c:pt>
                <c:pt idx="82">
                  <c:v>-6.9546645977592192</c:v>
                </c:pt>
                <c:pt idx="83">
                  <c:v>-9.8185702993876411</c:v>
                </c:pt>
                <c:pt idx="84">
                  <c:v>-8.2517231386822765</c:v>
                </c:pt>
                <c:pt idx="85">
                  <c:v>-14.592145449062333</c:v>
                </c:pt>
                <c:pt idx="86">
                  <c:v>-13.012113406783676</c:v>
                </c:pt>
                <c:pt idx="87">
                  <c:v>-10.771409635896934</c:v>
                </c:pt>
                <c:pt idx="88">
                  <c:v>-8.5209188686749648</c:v>
                </c:pt>
                <c:pt idx="89">
                  <c:v>-3.9811150024416264</c:v>
                </c:pt>
                <c:pt idx="90">
                  <c:v>-6.5815586383404678</c:v>
                </c:pt>
                <c:pt idx="91">
                  <c:v>-9.5851175331650218</c:v>
                </c:pt>
                <c:pt idx="92">
                  <c:v>-6.3825782191526237</c:v>
                </c:pt>
                <c:pt idx="93">
                  <c:v>-8.3434455598503376</c:v>
                </c:pt>
                <c:pt idx="94">
                  <c:v>-7.2074628856033662</c:v>
                </c:pt>
                <c:pt idx="95">
                  <c:v>-3.1281562235697002</c:v>
                </c:pt>
                <c:pt idx="96">
                  <c:v>-4.139911162597798</c:v>
                </c:pt>
                <c:pt idx="97">
                  <c:v>3.9703768437216347</c:v>
                </c:pt>
                <c:pt idx="98">
                  <c:v>1.9251630897109351</c:v>
                </c:pt>
                <c:pt idx="99">
                  <c:v>0.4044137476348908</c:v>
                </c:pt>
                <c:pt idx="100">
                  <c:v>-3.2233412088243263</c:v>
                </c:pt>
                <c:pt idx="101">
                  <c:v>-3.0462070314328571</c:v>
                </c:pt>
                <c:pt idx="102">
                  <c:v>0.22399645221922171</c:v>
                </c:pt>
                <c:pt idx="103">
                  <c:v>2.330687367734452</c:v>
                </c:pt>
                <c:pt idx="104">
                  <c:v>1.3020512666715334</c:v>
                </c:pt>
                <c:pt idx="105">
                  <c:v>5.5431856310169891</c:v>
                </c:pt>
                <c:pt idx="106">
                  <c:v>8.2520475662571258</c:v>
                </c:pt>
                <c:pt idx="107">
                  <c:v>6.4151902228450908</c:v>
                </c:pt>
                <c:pt idx="108">
                  <c:v>6.2581758113021912</c:v>
                </c:pt>
                <c:pt idx="109">
                  <c:v>5.5124901288099437</c:v>
                </c:pt>
                <c:pt idx="110">
                  <c:v>6.0479737178349424</c:v>
                </c:pt>
                <c:pt idx="111">
                  <c:v>4.4130913154359241</c:v>
                </c:pt>
                <c:pt idx="112">
                  <c:v>5.9196538360978046</c:v>
                </c:pt>
                <c:pt idx="113">
                  <c:v>9.0262306544235393</c:v>
                </c:pt>
                <c:pt idx="114">
                  <c:v>11.143342692624181</c:v>
                </c:pt>
                <c:pt idx="115">
                  <c:v>9.1574573484915156</c:v>
                </c:pt>
                <c:pt idx="116">
                  <c:v>6.849813869483512</c:v>
                </c:pt>
                <c:pt idx="117">
                  <c:v>5.6253371965962806</c:v>
                </c:pt>
                <c:pt idx="118">
                  <c:v>-1.4402115190222275</c:v>
                </c:pt>
                <c:pt idx="119">
                  <c:v>-4.1781156015362697</c:v>
                </c:pt>
                <c:pt idx="120">
                  <c:v>1.3667304509706213</c:v>
                </c:pt>
                <c:pt idx="121">
                  <c:v>2.5886404902884408</c:v>
                </c:pt>
                <c:pt idx="122">
                  <c:v>2.1174563146024283</c:v>
                </c:pt>
                <c:pt idx="123">
                  <c:v>-2.2360130813854795</c:v>
                </c:pt>
                <c:pt idx="124">
                  <c:v>-2.2368873527372379</c:v>
                </c:pt>
                <c:pt idx="125">
                  <c:v>-6.0941205113013375</c:v>
                </c:pt>
                <c:pt idx="126">
                  <c:v>-10.428600464114446</c:v>
                </c:pt>
                <c:pt idx="127">
                  <c:v>-8.3366383933970667</c:v>
                </c:pt>
                <c:pt idx="128">
                  <c:v>-12.552776424480783</c:v>
                </c:pt>
                <c:pt idx="129">
                  <c:v>-13.004466293581718</c:v>
                </c:pt>
                <c:pt idx="130">
                  <c:v>-5.3005583671280831</c:v>
                </c:pt>
                <c:pt idx="131">
                  <c:v>-1.151744640241148</c:v>
                </c:pt>
                <c:pt idx="132">
                  <c:v>-8.7434868384330677</c:v>
                </c:pt>
                <c:pt idx="133">
                  <c:v>-12.108718150158637</c:v>
                </c:pt>
                <c:pt idx="134">
                  <c:v>-12.40773762002183</c:v>
                </c:pt>
                <c:pt idx="135">
                  <c:v>-6.7326047160571001</c:v>
                </c:pt>
                <c:pt idx="136">
                  <c:v>-7.2909872311851309</c:v>
                </c:pt>
                <c:pt idx="137">
                  <c:v>-6.2117827565020711</c:v>
                </c:pt>
                <c:pt idx="138">
                  <c:v>-9.4932473498553271</c:v>
                </c:pt>
                <c:pt idx="139">
                  <c:v>-14.134072073826687</c:v>
                </c:pt>
                <c:pt idx="140">
                  <c:v>-19.614357598307475</c:v>
                </c:pt>
                <c:pt idx="141">
                  <c:v>-15.407761379379803</c:v>
                </c:pt>
                <c:pt idx="142">
                  <c:v>-11.376494319080077</c:v>
                </c:pt>
                <c:pt idx="143">
                  <c:v>-10.798669706017527</c:v>
                </c:pt>
                <c:pt idx="144">
                  <c:v>-1.921865353700003</c:v>
                </c:pt>
                <c:pt idx="145">
                  <c:v>-5.543038345159168</c:v>
                </c:pt>
                <c:pt idx="146">
                  <c:v>-5.1223183877075584</c:v>
                </c:pt>
                <c:pt idx="147">
                  <c:v>-8.5595818230142839</c:v>
                </c:pt>
                <c:pt idx="148">
                  <c:v>6.2090929998070976E-2</c:v>
                </c:pt>
                <c:pt idx="149">
                  <c:v>2.3913054061122985</c:v>
                </c:pt>
                <c:pt idx="150">
                  <c:v>2.2819686814624873</c:v>
                </c:pt>
                <c:pt idx="151">
                  <c:v>6.2175498975293841</c:v>
                </c:pt>
                <c:pt idx="152">
                  <c:v>15.254515826743287</c:v>
                </c:pt>
                <c:pt idx="153">
                  <c:v>12.902035234519449</c:v>
                </c:pt>
                <c:pt idx="154">
                  <c:v>7.2198317385790745</c:v>
                </c:pt>
              </c:numCache>
            </c:numRef>
          </c:val>
          <c:smooth val="0"/>
          <c:extLst>
            <c:ext xmlns:c16="http://schemas.microsoft.com/office/drawing/2014/chart" uri="{C3380CC4-5D6E-409C-BE32-E72D297353CC}">
              <c16:uniqueId val="{00000000-ADEA-40D4-83FC-AD4A3CE9987F}"/>
            </c:ext>
          </c:extLst>
        </c:ser>
        <c:dLbls>
          <c:showLegendKey val="0"/>
          <c:showVal val="0"/>
          <c:showCatName val="0"/>
          <c:showSerName val="0"/>
          <c:showPercent val="0"/>
          <c:showBubbleSize val="0"/>
        </c:dLbls>
        <c:marker val="1"/>
        <c:smooth val="0"/>
        <c:axId val="335721231"/>
        <c:axId val="185400063"/>
      </c:lineChart>
      <c:lineChart>
        <c:grouping val="standard"/>
        <c:varyColors val="0"/>
        <c:ser>
          <c:idx val="0"/>
          <c:order val="0"/>
          <c:tx>
            <c:strRef>
              <c:f>'expectation hypothesis'!$AB$1</c:f>
              <c:strCache>
                <c:ptCount val="1"/>
                <c:pt idx="0">
                  <c:v>10y2y (RHS)</c:v>
                </c:pt>
              </c:strCache>
            </c:strRef>
          </c:tx>
          <c:spPr>
            <a:ln w="28575" cap="rnd">
              <a:solidFill>
                <a:srgbClr val="C00000"/>
              </a:solidFill>
              <a:round/>
            </a:ln>
            <a:effectLst/>
          </c:spPr>
          <c:marker>
            <c:symbol val="none"/>
          </c:marker>
          <c:cat>
            <c:numRef>
              <c:f>'expectation hypothesis'!$Z$2:$Z$156</c:f>
              <c:numCache>
                <c:formatCode>mmm\-yy</c:formatCode>
                <c:ptCount val="155"/>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numCache>
            </c:numRef>
          </c:cat>
          <c:val>
            <c:numRef>
              <c:f>'expectation hypothesis'!$AB$2:$AB$156</c:f>
              <c:numCache>
                <c:formatCode>0.000</c:formatCode>
                <c:ptCount val="155"/>
                <c:pt idx="0">
                  <c:v>0.95599999999999952</c:v>
                </c:pt>
                <c:pt idx="1">
                  <c:v>0.94699999999999962</c:v>
                </c:pt>
                <c:pt idx="2">
                  <c:v>0.77600000000000025</c:v>
                </c:pt>
                <c:pt idx="3">
                  <c:v>0.52499999999999991</c:v>
                </c:pt>
                <c:pt idx="4">
                  <c:v>0.47900000000000009</c:v>
                </c:pt>
                <c:pt idx="5">
                  <c:v>0.32100000000000017</c:v>
                </c:pt>
                <c:pt idx="6">
                  <c:v>0.56800000000000006</c:v>
                </c:pt>
                <c:pt idx="7">
                  <c:v>1.7129999999999996</c:v>
                </c:pt>
                <c:pt idx="8">
                  <c:v>1.2869999999999999</c:v>
                </c:pt>
                <c:pt idx="9">
                  <c:v>1.5140000000000002</c:v>
                </c:pt>
                <c:pt idx="10">
                  <c:v>1.8050000000000002</c:v>
                </c:pt>
                <c:pt idx="11">
                  <c:v>1.8120000000000003</c:v>
                </c:pt>
                <c:pt idx="12">
                  <c:v>1.7410000000000001</c:v>
                </c:pt>
                <c:pt idx="13">
                  <c:v>1.6</c:v>
                </c:pt>
                <c:pt idx="14">
                  <c:v>1.621</c:v>
                </c:pt>
                <c:pt idx="15">
                  <c:v>1.7050000000000001</c:v>
                </c:pt>
                <c:pt idx="16">
                  <c:v>1.71</c:v>
                </c:pt>
                <c:pt idx="17">
                  <c:v>1.5649999999999995</c:v>
                </c:pt>
                <c:pt idx="18">
                  <c:v>1.4889999999999999</c:v>
                </c:pt>
                <c:pt idx="19">
                  <c:v>1.2389999999999999</c:v>
                </c:pt>
                <c:pt idx="20">
                  <c:v>1.1849999999999996</c:v>
                </c:pt>
                <c:pt idx="21">
                  <c:v>1.2389999999999999</c:v>
                </c:pt>
                <c:pt idx="22">
                  <c:v>1.1139999999999999</c:v>
                </c:pt>
                <c:pt idx="23">
                  <c:v>0.95699999999999985</c:v>
                </c:pt>
                <c:pt idx="24">
                  <c:v>0.85200000000000031</c:v>
                </c:pt>
                <c:pt idx="25">
                  <c:v>0.64400000000000013</c:v>
                </c:pt>
                <c:pt idx="26">
                  <c:v>0.56000000000000005</c:v>
                </c:pt>
                <c:pt idx="27">
                  <c:v>0.7280000000000002</c:v>
                </c:pt>
                <c:pt idx="28">
                  <c:v>0.78500000000000014</c:v>
                </c:pt>
                <c:pt idx="29">
                  <c:v>1.0620000000000003</c:v>
                </c:pt>
                <c:pt idx="30">
                  <c:v>1.0060000000000002</c:v>
                </c:pt>
                <c:pt idx="31">
                  <c:v>0.94399999999999995</c:v>
                </c:pt>
                <c:pt idx="32">
                  <c:v>0.92399999999999993</c:v>
                </c:pt>
                <c:pt idx="33">
                  <c:v>0.82799999999999985</c:v>
                </c:pt>
                <c:pt idx="34">
                  <c:v>0.76099999999999968</c:v>
                </c:pt>
                <c:pt idx="35">
                  <c:v>0.73699999999999966</c:v>
                </c:pt>
                <c:pt idx="36">
                  <c:v>0.71699999999999964</c:v>
                </c:pt>
                <c:pt idx="37">
                  <c:v>0.50900000000000034</c:v>
                </c:pt>
                <c:pt idx="38">
                  <c:v>0.60899999999999999</c:v>
                </c:pt>
                <c:pt idx="39">
                  <c:v>0.75499999999999989</c:v>
                </c:pt>
                <c:pt idx="40">
                  <c:v>0.90300000000000002</c:v>
                </c:pt>
                <c:pt idx="41">
                  <c:v>0.81599999999999984</c:v>
                </c:pt>
                <c:pt idx="42">
                  <c:v>0.68399999999999972</c:v>
                </c:pt>
                <c:pt idx="43">
                  <c:v>0.54599999999999982</c:v>
                </c:pt>
                <c:pt idx="44">
                  <c:v>0.60000000000000009</c:v>
                </c:pt>
                <c:pt idx="45">
                  <c:v>0.47500000000000009</c:v>
                </c:pt>
                <c:pt idx="46">
                  <c:v>0.46399999999999997</c:v>
                </c:pt>
                <c:pt idx="47">
                  <c:v>0.53200000000000003</c:v>
                </c:pt>
                <c:pt idx="48">
                  <c:v>0.40600000000000014</c:v>
                </c:pt>
                <c:pt idx="49">
                  <c:v>0.45699999999999985</c:v>
                </c:pt>
                <c:pt idx="50">
                  <c:v>0.49499999999999966</c:v>
                </c:pt>
                <c:pt idx="51">
                  <c:v>0.46700000000000008</c:v>
                </c:pt>
                <c:pt idx="52">
                  <c:v>0.43600000000000039</c:v>
                </c:pt>
                <c:pt idx="53">
                  <c:v>0.46700000000000008</c:v>
                </c:pt>
                <c:pt idx="54">
                  <c:v>0.47100000000000009</c:v>
                </c:pt>
                <c:pt idx="55">
                  <c:v>0.44600000000000017</c:v>
                </c:pt>
                <c:pt idx="56">
                  <c:v>0.46399999999999997</c:v>
                </c:pt>
                <c:pt idx="57">
                  <c:v>0.41800000000000015</c:v>
                </c:pt>
                <c:pt idx="58">
                  <c:v>0.39599999999999991</c:v>
                </c:pt>
                <c:pt idx="59">
                  <c:v>0.40899999999999981</c:v>
                </c:pt>
                <c:pt idx="60">
                  <c:v>0.82200000000000051</c:v>
                </c:pt>
                <c:pt idx="61">
                  <c:v>0.80000000000000027</c:v>
                </c:pt>
                <c:pt idx="62">
                  <c:v>0.53300000000000036</c:v>
                </c:pt>
                <c:pt idx="63">
                  <c:v>0.61199999999999966</c:v>
                </c:pt>
                <c:pt idx="64">
                  <c:v>1.0499999999999998</c:v>
                </c:pt>
                <c:pt idx="65">
                  <c:v>0.92100000000000026</c:v>
                </c:pt>
                <c:pt idx="66">
                  <c:v>1.1000000000000005</c:v>
                </c:pt>
                <c:pt idx="67">
                  <c:v>0.96900000000000031</c:v>
                </c:pt>
                <c:pt idx="68">
                  <c:v>0.871</c:v>
                </c:pt>
                <c:pt idx="69">
                  <c:v>0.86000000000000032</c:v>
                </c:pt>
                <c:pt idx="70">
                  <c:v>0.6890000000000005</c:v>
                </c:pt>
                <c:pt idx="71">
                  <c:v>0.69200000000000017</c:v>
                </c:pt>
                <c:pt idx="72">
                  <c:v>0.53000000000000025</c:v>
                </c:pt>
                <c:pt idx="73">
                  <c:v>0.59599999999999964</c:v>
                </c:pt>
                <c:pt idx="74">
                  <c:v>0.57599999999999962</c:v>
                </c:pt>
                <c:pt idx="75">
                  <c:v>0.42300000000000004</c:v>
                </c:pt>
                <c:pt idx="76">
                  <c:v>0.3580000000000001</c:v>
                </c:pt>
                <c:pt idx="77">
                  <c:v>0.59700000000000042</c:v>
                </c:pt>
                <c:pt idx="78">
                  <c:v>0.36699999999999999</c:v>
                </c:pt>
                <c:pt idx="79">
                  <c:v>0.49400000000000022</c:v>
                </c:pt>
                <c:pt idx="80">
                  <c:v>0.60499999999999998</c:v>
                </c:pt>
                <c:pt idx="81">
                  <c:v>0.59600000000000009</c:v>
                </c:pt>
                <c:pt idx="82">
                  <c:v>0.64200000000000035</c:v>
                </c:pt>
                <c:pt idx="83">
                  <c:v>0.86299999999999999</c:v>
                </c:pt>
                <c:pt idx="84">
                  <c:v>0.91599999999999993</c:v>
                </c:pt>
                <c:pt idx="85">
                  <c:v>1.0589999999999997</c:v>
                </c:pt>
                <c:pt idx="86">
                  <c:v>0.76200000000000001</c:v>
                </c:pt>
                <c:pt idx="87">
                  <c:v>1.1650000000000005</c:v>
                </c:pt>
                <c:pt idx="88">
                  <c:v>1.2389999999999999</c:v>
                </c:pt>
                <c:pt idx="89">
                  <c:v>1.302</c:v>
                </c:pt>
                <c:pt idx="90">
                  <c:v>0.7669999999999999</c:v>
                </c:pt>
                <c:pt idx="91">
                  <c:v>0.7200000000000002</c:v>
                </c:pt>
                <c:pt idx="92">
                  <c:v>0.73899999999999988</c:v>
                </c:pt>
                <c:pt idx="93">
                  <c:v>0.8019999999999996</c:v>
                </c:pt>
                <c:pt idx="94">
                  <c:v>0.9009999999999998</c:v>
                </c:pt>
                <c:pt idx="95">
                  <c:v>0.81500000000000039</c:v>
                </c:pt>
                <c:pt idx="96">
                  <c:v>0.94999999999999973</c:v>
                </c:pt>
                <c:pt idx="97">
                  <c:v>0.92300000000000004</c:v>
                </c:pt>
                <c:pt idx="98">
                  <c:v>0.88300000000000001</c:v>
                </c:pt>
                <c:pt idx="99">
                  <c:v>0.89399999999999968</c:v>
                </c:pt>
                <c:pt idx="100">
                  <c:v>0.64200000000000035</c:v>
                </c:pt>
                <c:pt idx="101">
                  <c:v>0.80599999999999961</c:v>
                </c:pt>
                <c:pt idx="102">
                  <c:v>0.94699999999999962</c:v>
                </c:pt>
                <c:pt idx="103">
                  <c:v>0.82299999999999995</c:v>
                </c:pt>
                <c:pt idx="104">
                  <c:v>0.73399999999999999</c:v>
                </c:pt>
                <c:pt idx="105">
                  <c:v>0.80100000000000016</c:v>
                </c:pt>
                <c:pt idx="106">
                  <c:v>0.629</c:v>
                </c:pt>
                <c:pt idx="107">
                  <c:v>0.66199999999999992</c:v>
                </c:pt>
                <c:pt idx="108">
                  <c:v>0.68299999999999983</c:v>
                </c:pt>
                <c:pt idx="109">
                  <c:v>0.61099999999999977</c:v>
                </c:pt>
                <c:pt idx="110">
                  <c:v>0.7200000000000002</c:v>
                </c:pt>
                <c:pt idx="111">
                  <c:v>0.67799999999999994</c:v>
                </c:pt>
                <c:pt idx="112">
                  <c:v>0.73799999999999999</c:v>
                </c:pt>
                <c:pt idx="113">
                  <c:v>0.77600000000000025</c:v>
                </c:pt>
                <c:pt idx="114">
                  <c:v>0.6419999999999999</c:v>
                </c:pt>
                <c:pt idx="115">
                  <c:v>0.7150000000000003</c:v>
                </c:pt>
                <c:pt idx="116">
                  <c:v>0.6080000000000001</c:v>
                </c:pt>
                <c:pt idx="117">
                  <c:v>0.58000000000000007</c:v>
                </c:pt>
                <c:pt idx="118">
                  <c:v>0.58199999999999985</c:v>
                </c:pt>
                <c:pt idx="119">
                  <c:v>0.65000000000000036</c:v>
                </c:pt>
                <c:pt idx="120">
                  <c:v>0.5900000000000003</c:v>
                </c:pt>
                <c:pt idx="121">
                  <c:v>0.60699999999999976</c:v>
                </c:pt>
                <c:pt idx="122">
                  <c:v>0.58999999999999986</c:v>
                </c:pt>
                <c:pt idx="123">
                  <c:v>0.56500000000000039</c:v>
                </c:pt>
                <c:pt idx="124">
                  <c:v>0.58799999999999963</c:v>
                </c:pt>
                <c:pt idx="125">
                  <c:v>0.55400000000000027</c:v>
                </c:pt>
                <c:pt idx="126">
                  <c:v>0.55100000000000016</c:v>
                </c:pt>
                <c:pt idx="127">
                  <c:v>0.36900000000000022</c:v>
                </c:pt>
                <c:pt idx="128">
                  <c:v>0.38100000000000023</c:v>
                </c:pt>
                <c:pt idx="129">
                  <c:v>0.39500000000000002</c:v>
                </c:pt>
                <c:pt idx="130">
                  <c:v>0.45500000000000007</c:v>
                </c:pt>
                <c:pt idx="131">
                  <c:v>0.37599999999999989</c:v>
                </c:pt>
                <c:pt idx="132">
                  <c:v>0.35000000000000009</c:v>
                </c:pt>
                <c:pt idx="133">
                  <c:v>0.20299999999999985</c:v>
                </c:pt>
                <c:pt idx="134">
                  <c:v>0.23899999999999988</c:v>
                </c:pt>
                <c:pt idx="135">
                  <c:v>0.34100000000000019</c:v>
                </c:pt>
                <c:pt idx="136">
                  <c:v>0.40100000000000025</c:v>
                </c:pt>
                <c:pt idx="137">
                  <c:v>0.30699999999999994</c:v>
                </c:pt>
                <c:pt idx="138">
                  <c:v>0.28699999999999992</c:v>
                </c:pt>
                <c:pt idx="139">
                  <c:v>0.21599999999999975</c:v>
                </c:pt>
                <c:pt idx="140">
                  <c:v>0.70600000000000041</c:v>
                </c:pt>
                <c:pt idx="141">
                  <c:v>0.4780000000000002</c:v>
                </c:pt>
                <c:pt idx="142">
                  <c:v>0.61799999999999988</c:v>
                </c:pt>
                <c:pt idx="143">
                  <c:v>0.68599999999999994</c:v>
                </c:pt>
                <c:pt idx="144">
                  <c:v>0.70099999999999985</c:v>
                </c:pt>
                <c:pt idx="145">
                  <c:v>0.83900000000000019</c:v>
                </c:pt>
                <c:pt idx="146">
                  <c:v>0.80800000000000005</c:v>
                </c:pt>
                <c:pt idx="147">
                  <c:v>0.9590000000000003</c:v>
                </c:pt>
                <c:pt idx="148">
                  <c:v>0.98100000000000009</c:v>
                </c:pt>
                <c:pt idx="149">
                  <c:v>0.82599999999999985</c:v>
                </c:pt>
                <c:pt idx="150">
                  <c:v>0.90600000000000014</c:v>
                </c:pt>
                <c:pt idx="151">
                  <c:v>1.2600000000000002</c:v>
                </c:pt>
                <c:pt idx="152">
                  <c:v>1.2530000000000001</c:v>
                </c:pt>
                <c:pt idx="153">
                  <c:v>1.0489999999999999</c:v>
                </c:pt>
                <c:pt idx="154">
                  <c:v>1.2010000000000001</c:v>
                </c:pt>
              </c:numCache>
            </c:numRef>
          </c:val>
          <c:smooth val="0"/>
          <c:extLst>
            <c:ext xmlns:c16="http://schemas.microsoft.com/office/drawing/2014/chart" uri="{C3380CC4-5D6E-409C-BE32-E72D297353CC}">
              <c16:uniqueId val="{00000001-ADEA-40D4-83FC-AD4A3CE9987F}"/>
            </c:ext>
          </c:extLst>
        </c:ser>
        <c:dLbls>
          <c:showLegendKey val="0"/>
          <c:showVal val="0"/>
          <c:showCatName val="0"/>
          <c:showSerName val="0"/>
          <c:showPercent val="0"/>
          <c:showBubbleSize val="0"/>
        </c:dLbls>
        <c:marker val="1"/>
        <c:smooth val="0"/>
        <c:axId val="444835695"/>
        <c:axId val="515937487"/>
      </c:lineChart>
      <c:dateAx>
        <c:axId val="3357212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5400063"/>
        <c:crosses val="autoZero"/>
        <c:auto val="1"/>
        <c:lblOffset val="100"/>
        <c:baseTimeUnit val="months"/>
      </c:dateAx>
      <c:valAx>
        <c:axId val="185400063"/>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5721231"/>
        <c:crosses val="autoZero"/>
        <c:crossBetween val="between"/>
      </c:valAx>
      <c:valAx>
        <c:axId val="515937487"/>
        <c:scaling>
          <c:orientation val="minMax"/>
        </c:scaling>
        <c:delete val="0"/>
        <c:axPos val="r"/>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4835695"/>
        <c:crosses val="max"/>
        <c:crossBetween val="between"/>
      </c:valAx>
      <c:dateAx>
        <c:axId val="444835695"/>
        <c:scaling>
          <c:orientation val="minMax"/>
        </c:scaling>
        <c:delete val="1"/>
        <c:axPos val="b"/>
        <c:numFmt formatCode="mmm\-yy" sourceLinked="1"/>
        <c:majorTickMark val="out"/>
        <c:minorTickMark val="none"/>
        <c:tickLblPos val="nextTo"/>
        <c:crossAx val="515937487"/>
        <c:crosses val="autoZero"/>
        <c:auto val="1"/>
        <c:lblOffset val="100"/>
        <c:baseTimeUnit val="months"/>
      </c:dateAx>
      <c:spPr>
        <a:noFill/>
        <a:ln>
          <a:noFill/>
        </a:ln>
        <a:effectLst/>
      </c:spPr>
    </c:plotArea>
    <c:legend>
      <c:legendPos val="b"/>
      <c:layout>
        <c:manualLayout>
          <c:xMode val="edge"/>
          <c:yMode val="edge"/>
          <c:x val="0.43111924972617749"/>
          <c:y val="9.5797796585198117E-2"/>
          <c:w val="0.43769977637824026"/>
          <c:h val="6.90968713004857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0601399283291E-2"/>
          <c:y val="3.8626718342307707E-2"/>
          <c:w val="0.86830149327309314"/>
          <c:h val="0.82360365741385277"/>
        </c:manualLayout>
      </c:layout>
      <c:lineChart>
        <c:grouping val="standard"/>
        <c:varyColors val="0"/>
        <c:ser>
          <c:idx val="0"/>
          <c:order val="0"/>
          <c:tx>
            <c:strRef>
              <c:f>'expectation hypothesis'!$P$1</c:f>
              <c:strCache>
                <c:ptCount val="1"/>
                <c:pt idx="0">
                  <c:v>10y2y</c:v>
                </c:pt>
              </c:strCache>
            </c:strRef>
          </c:tx>
          <c:spPr>
            <a:ln w="28575" cap="rnd">
              <a:solidFill>
                <a:srgbClr val="C00000"/>
              </a:solidFill>
              <a:round/>
            </a:ln>
            <a:effectLst/>
          </c:spPr>
          <c:marker>
            <c:symbol val="none"/>
          </c:marker>
          <c:cat>
            <c:numRef>
              <c:f>'expectation hypothesis'!$N$2:$N$174</c:f>
              <c:numCache>
                <c:formatCode>mmm\-yy</c:formatCode>
                <c:ptCount val="1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numCache>
            </c:numRef>
          </c:cat>
          <c:val>
            <c:numRef>
              <c:f>'expectation hypothesis'!$P$2:$P$174</c:f>
              <c:numCache>
                <c:formatCode>#,##0.000</c:formatCode>
                <c:ptCount val="173"/>
                <c:pt idx="0">
                  <c:v>0.20699999999999985</c:v>
                </c:pt>
                <c:pt idx="1">
                  <c:v>0.18799999999999972</c:v>
                </c:pt>
                <c:pt idx="2">
                  <c:v>7.2000000000000064E-2</c:v>
                </c:pt>
                <c:pt idx="3">
                  <c:v>7.4999999999999734E-2</c:v>
                </c:pt>
                <c:pt idx="4">
                  <c:v>0.14299999999999979</c:v>
                </c:pt>
                <c:pt idx="5">
                  <c:v>0.22599999999999998</c:v>
                </c:pt>
                <c:pt idx="6">
                  <c:v>0.22899999999999965</c:v>
                </c:pt>
                <c:pt idx="7">
                  <c:v>0.14100000000000001</c:v>
                </c:pt>
                <c:pt idx="8">
                  <c:v>0.16100000000000003</c:v>
                </c:pt>
                <c:pt idx="9">
                  <c:v>0.18199999999999994</c:v>
                </c:pt>
                <c:pt idx="10">
                  <c:v>0.40300000000000002</c:v>
                </c:pt>
                <c:pt idx="11">
                  <c:v>0.56100000000000039</c:v>
                </c:pt>
                <c:pt idx="12">
                  <c:v>0.27099999999999991</c:v>
                </c:pt>
                <c:pt idx="13">
                  <c:v>0.31099999999999994</c:v>
                </c:pt>
                <c:pt idx="14">
                  <c:v>0.39500000000000002</c:v>
                </c:pt>
                <c:pt idx="15">
                  <c:v>0.3839999999999999</c:v>
                </c:pt>
                <c:pt idx="16">
                  <c:v>0.44299999999999962</c:v>
                </c:pt>
                <c:pt idx="17">
                  <c:v>0.81699999999999928</c:v>
                </c:pt>
                <c:pt idx="18">
                  <c:v>0.95599999999999952</c:v>
                </c:pt>
                <c:pt idx="19">
                  <c:v>0.94699999999999962</c:v>
                </c:pt>
                <c:pt idx="20">
                  <c:v>0.77600000000000025</c:v>
                </c:pt>
                <c:pt idx="21">
                  <c:v>0.52499999999999991</c:v>
                </c:pt>
                <c:pt idx="22">
                  <c:v>0.47900000000000009</c:v>
                </c:pt>
                <c:pt idx="23">
                  <c:v>0.32100000000000017</c:v>
                </c:pt>
                <c:pt idx="24">
                  <c:v>0.56800000000000006</c:v>
                </c:pt>
                <c:pt idx="25">
                  <c:v>1.7129999999999996</c:v>
                </c:pt>
                <c:pt idx="26">
                  <c:v>1.2869999999999999</c:v>
                </c:pt>
                <c:pt idx="27">
                  <c:v>1.5140000000000002</c:v>
                </c:pt>
                <c:pt idx="28">
                  <c:v>1.8050000000000002</c:v>
                </c:pt>
                <c:pt idx="29">
                  <c:v>1.8120000000000003</c:v>
                </c:pt>
                <c:pt idx="30">
                  <c:v>1.7410000000000001</c:v>
                </c:pt>
                <c:pt idx="31">
                  <c:v>1.6</c:v>
                </c:pt>
                <c:pt idx="32">
                  <c:v>1.621</c:v>
                </c:pt>
                <c:pt idx="33">
                  <c:v>1.7050000000000001</c:v>
                </c:pt>
                <c:pt idx="34">
                  <c:v>1.71</c:v>
                </c:pt>
                <c:pt idx="35">
                  <c:v>1.5649999999999995</c:v>
                </c:pt>
                <c:pt idx="36">
                  <c:v>1.4889999999999999</c:v>
                </c:pt>
                <c:pt idx="37">
                  <c:v>1.2389999999999999</c:v>
                </c:pt>
                <c:pt idx="38">
                  <c:v>1.1849999999999996</c:v>
                </c:pt>
                <c:pt idx="39">
                  <c:v>1.2389999999999999</c:v>
                </c:pt>
                <c:pt idx="40">
                  <c:v>1.1139999999999999</c:v>
                </c:pt>
                <c:pt idx="41">
                  <c:v>0.95699999999999985</c:v>
                </c:pt>
                <c:pt idx="42">
                  <c:v>0.85200000000000031</c:v>
                </c:pt>
                <c:pt idx="43">
                  <c:v>0.64400000000000013</c:v>
                </c:pt>
                <c:pt idx="44">
                  <c:v>0.56000000000000005</c:v>
                </c:pt>
                <c:pt idx="45">
                  <c:v>0.7280000000000002</c:v>
                </c:pt>
                <c:pt idx="46">
                  <c:v>0.78500000000000014</c:v>
                </c:pt>
                <c:pt idx="47">
                  <c:v>1.0620000000000003</c:v>
                </c:pt>
                <c:pt idx="48">
                  <c:v>1.0060000000000002</c:v>
                </c:pt>
                <c:pt idx="49">
                  <c:v>0.94399999999999995</c:v>
                </c:pt>
                <c:pt idx="50">
                  <c:v>0.92399999999999993</c:v>
                </c:pt>
                <c:pt idx="51">
                  <c:v>0.82799999999999985</c:v>
                </c:pt>
                <c:pt idx="52">
                  <c:v>0.76099999999999968</c:v>
                </c:pt>
                <c:pt idx="53">
                  <c:v>0.73699999999999966</c:v>
                </c:pt>
                <c:pt idx="54">
                  <c:v>0.71699999999999964</c:v>
                </c:pt>
                <c:pt idx="55">
                  <c:v>0.50900000000000034</c:v>
                </c:pt>
                <c:pt idx="56">
                  <c:v>0.60899999999999999</c:v>
                </c:pt>
                <c:pt idx="57">
                  <c:v>0.75499999999999989</c:v>
                </c:pt>
                <c:pt idx="58">
                  <c:v>0.90300000000000002</c:v>
                </c:pt>
                <c:pt idx="59">
                  <c:v>0.81599999999999984</c:v>
                </c:pt>
                <c:pt idx="60">
                  <c:v>0.68399999999999972</c:v>
                </c:pt>
                <c:pt idx="61">
                  <c:v>0.54599999999999982</c:v>
                </c:pt>
                <c:pt idx="62">
                  <c:v>0.60000000000000009</c:v>
                </c:pt>
                <c:pt idx="63">
                  <c:v>0.47500000000000009</c:v>
                </c:pt>
                <c:pt idx="64">
                  <c:v>0.46399999999999997</c:v>
                </c:pt>
                <c:pt idx="65">
                  <c:v>0.53200000000000003</c:v>
                </c:pt>
                <c:pt idx="66">
                  <c:v>0.40600000000000014</c:v>
                </c:pt>
                <c:pt idx="67">
                  <c:v>0.45699999999999985</c:v>
                </c:pt>
                <c:pt idx="68">
                  <c:v>0.49499999999999966</c:v>
                </c:pt>
                <c:pt idx="69">
                  <c:v>0.46700000000000008</c:v>
                </c:pt>
                <c:pt idx="70">
                  <c:v>0.43600000000000039</c:v>
                </c:pt>
                <c:pt idx="71">
                  <c:v>0.46700000000000008</c:v>
                </c:pt>
                <c:pt idx="72">
                  <c:v>0.47100000000000009</c:v>
                </c:pt>
                <c:pt idx="73">
                  <c:v>0.44600000000000017</c:v>
                </c:pt>
                <c:pt idx="74">
                  <c:v>0.46399999999999997</c:v>
                </c:pt>
                <c:pt idx="75">
                  <c:v>0.41800000000000015</c:v>
                </c:pt>
                <c:pt idx="76">
                  <c:v>0.39599999999999991</c:v>
                </c:pt>
                <c:pt idx="77">
                  <c:v>0.40899999999999981</c:v>
                </c:pt>
                <c:pt idx="78">
                  <c:v>0.82200000000000051</c:v>
                </c:pt>
                <c:pt idx="79">
                  <c:v>0.80000000000000027</c:v>
                </c:pt>
                <c:pt idx="80">
                  <c:v>0.53300000000000036</c:v>
                </c:pt>
                <c:pt idx="81">
                  <c:v>0.61199999999999966</c:v>
                </c:pt>
                <c:pt idx="82">
                  <c:v>1.0499999999999998</c:v>
                </c:pt>
                <c:pt idx="83">
                  <c:v>0.92100000000000026</c:v>
                </c:pt>
                <c:pt idx="84">
                  <c:v>1.1000000000000005</c:v>
                </c:pt>
                <c:pt idx="85">
                  <c:v>0.96900000000000031</c:v>
                </c:pt>
                <c:pt idx="86">
                  <c:v>0.871</c:v>
                </c:pt>
                <c:pt idx="87">
                  <c:v>0.86000000000000032</c:v>
                </c:pt>
                <c:pt idx="88">
                  <c:v>0.6890000000000005</c:v>
                </c:pt>
                <c:pt idx="89">
                  <c:v>0.69200000000000017</c:v>
                </c:pt>
                <c:pt idx="90">
                  <c:v>0.53000000000000025</c:v>
                </c:pt>
                <c:pt idx="91">
                  <c:v>0.59599999999999964</c:v>
                </c:pt>
                <c:pt idx="92">
                  <c:v>0.57599999999999962</c:v>
                </c:pt>
                <c:pt idx="93">
                  <c:v>0.42300000000000004</c:v>
                </c:pt>
                <c:pt idx="94">
                  <c:v>0.3580000000000001</c:v>
                </c:pt>
                <c:pt idx="95">
                  <c:v>0.59700000000000042</c:v>
                </c:pt>
                <c:pt idx="96">
                  <c:v>0.36699999999999999</c:v>
                </c:pt>
                <c:pt idx="97">
                  <c:v>0.49400000000000022</c:v>
                </c:pt>
                <c:pt idx="98">
                  <c:v>0.60499999999999998</c:v>
                </c:pt>
                <c:pt idx="99">
                  <c:v>0.59600000000000009</c:v>
                </c:pt>
                <c:pt idx="100">
                  <c:v>0.64200000000000035</c:v>
                </c:pt>
                <c:pt idx="101">
                  <c:v>0.86299999999999999</c:v>
                </c:pt>
                <c:pt idx="102">
                  <c:v>0.91599999999999993</c:v>
                </c:pt>
                <c:pt idx="103">
                  <c:v>1.0589999999999997</c:v>
                </c:pt>
                <c:pt idx="104">
                  <c:v>0.76200000000000001</c:v>
                </c:pt>
                <c:pt idx="105">
                  <c:v>1.1650000000000005</c:v>
                </c:pt>
                <c:pt idx="106">
                  <c:v>1.2389999999999999</c:v>
                </c:pt>
                <c:pt idx="107">
                  <c:v>1.302</c:v>
                </c:pt>
                <c:pt idx="108">
                  <c:v>0.7669999999999999</c:v>
                </c:pt>
                <c:pt idx="109">
                  <c:v>0.7200000000000002</c:v>
                </c:pt>
                <c:pt idx="110">
                  <c:v>0.73899999999999988</c:v>
                </c:pt>
                <c:pt idx="111">
                  <c:v>0.8019999999999996</c:v>
                </c:pt>
                <c:pt idx="112">
                  <c:v>0.9009999999999998</c:v>
                </c:pt>
                <c:pt idx="113">
                  <c:v>0.81500000000000039</c:v>
                </c:pt>
                <c:pt idx="114">
                  <c:v>0.94999999999999973</c:v>
                </c:pt>
                <c:pt idx="115">
                  <c:v>0.92300000000000004</c:v>
                </c:pt>
                <c:pt idx="116">
                  <c:v>0.88300000000000001</c:v>
                </c:pt>
                <c:pt idx="117">
                  <c:v>0.89399999999999968</c:v>
                </c:pt>
                <c:pt idx="118">
                  <c:v>0.64200000000000035</c:v>
                </c:pt>
                <c:pt idx="119">
                  <c:v>0.80599999999999961</c:v>
                </c:pt>
                <c:pt idx="120">
                  <c:v>0.94699999999999962</c:v>
                </c:pt>
                <c:pt idx="121">
                  <c:v>0.82299999999999995</c:v>
                </c:pt>
                <c:pt idx="122">
                  <c:v>0.73399999999999999</c:v>
                </c:pt>
                <c:pt idx="123">
                  <c:v>0.80100000000000016</c:v>
                </c:pt>
                <c:pt idx="124">
                  <c:v>0.629</c:v>
                </c:pt>
                <c:pt idx="125">
                  <c:v>0.66199999999999992</c:v>
                </c:pt>
                <c:pt idx="126">
                  <c:v>0.68299999999999983</c:v>
                </c:pt>
                <c:pt idx="127">
                  <c:v>0.61099999999999977</c:v>
                </c:pt>
                <c:pt idx="128">
                  <c:v>0.7200000000000002</c:v>
                </c:pt>
                <c:pt idx="129">
                  <c:v>0.67799999999999994</c:v>
                </c:pt>
                <c:pt idx="130">
                  <c:v>0.73799999999999999</c:v>
                </c:pt>
                <c:pt idx="131">
                  <c:v>0.77600000000000025</c:v>
                </c:pt>
                <c:pt idx="132">
                  <c:v>0.6419999999999999</c:v>
                </c:pt>
                <c:pt idx="133">
                  <c:v>0.7150000000000003</c:v>
                </c:pt>
                <c:pt idx="134">
                  <c:v>0.6080000000000001</c:v>
                </c:pt>
                <c:pt idx="135">
                  <c:v>0.58000000000000007</c:v>
                </c:pt>
                <c:pt idx="136">
                  <c:v>0.58199999999999985</c:v>
                </c:pt>
                <c:pt idx="137">
                  <c:v>0.65000000000000036</c:v>
                </c:pt>
                <c:pt idx="138">
                  <c:v>0.5900000000000003</c:v>
                </c:pt>
                <c:pt idx="139">
                  <c:v>0.60699999999999976</c:v>
                </c:pt>
                <c:pt idx="140">
                  <c:v>0.58999999999999986</c:v>
                </c:pt>
                <c:pt idx="141">
                  <c:v>0.56500000000000039</c:v>
                </c:pt>
                <c:pt idx="142">
                  <c:v>0.58799999999999963</c:v>
                </c:pt>
                <c:pt idx="143">
                  <c:v>0.55400000000000027</c:v>
                </c:pt>
                <c:pt idx="144">
                  <c:v>0.55100000000000016</c:v>
                </c:pt>
                <c:pt idx="145">
                  <c:v>0.36900000000000022</c:v>
                </c:pt>
                <c:pt idx="146">
                  <c:v>0.38100000000000023</c:v>
                </c:pt>
                <c:pt idx="147">
                  <c:v>0.39500000000000002</c:v>
                </c:pt>
                <c:pt idx="148">
                  <c:v>0.45500000000000007</c:v>
                </c:pt>
                <c:pt idx="149">
                  <c:v>0.37599999999999989</c:v>
                </c:pt>
                <c:pt idx="150">
                  <c:v>0.35000000000000009</c:v>
                </c:pt>
                <c:pt idx="151">
                  <c:v>0.20299999999999985</c:v>
                </c:pt>
                <c:pt idx="152">
                  <c:v>0.23899999999999988</c:v>
                </c:pt>
                <c:pt idx="153">
                  <c:v>0.34100000000000019</c:v>
                </c:pt>
                <c:pt idx="154">
                  <c:v>0.40100000000000025</c:v>
                </c:pt>
                <c:pt idx="155">
                  <c:v>0.30699999999999994</c:v>
                </c:pt>
                <c:pt idx="156">
                  <c:v>0.28699999999999992</c:v>
                </c:pt>
                <c:pt idx="157">
                  <c:v>0.21599999999999975</c:v>
                </c:pt>
                <c:pt idx="158">
                  <c:v>0.70600000000000041</c:v>
                </c:pt>
                <c:pt idx="159">
                  <c:v>0.4780000000000002</c:v>
                </c:pt>
                <c:pt idx="160">
                  <c:v>0.61799999999999988</c:v>
                </c:pt>
                <c:pt idx="161">
                  <c:v>0.68599999999999994</c:v>
                </c:pt>
                <c:pt idx="162">
                  <c:v>0.70099999999999985</c:v>
                </c:pt>
                <c:pt idx="163">
                  <c:v>0.83900000000000019</c:v>
                </c:pt>
                <c:pt idx="164">
                  <c:v>0.80800000000000005</c:v>
                </c:pt>
                <c:pt idx="165">
                  <c:v>0.9590000000000003</c:v>
                </c:pt>
                <c:pt idx="166">
                  <c:v>0.98100000000000009</c:v>
                </c:pt>
                <c:pt idx="167">
                  <c:v>0.82599999999999985</c:v>
                </c:pt>
                <c:pt idx="168">
                  <c:v>0.90600000000000014</c:v>
                </c:pt>
                <c:pt idx="169">
                  <c:v>1.2600000000000002</c:v>
                </c:pt>
                <c:pt idx="170">
                  <c:v>1.2530000000000001</c:v>
                </c:pt>
                <c:pt idx="171">
                  <c:v>1.0489999999999999</c:v>
                </c:pt>
                <c:pt idx="172">
                  <c:v>1.2010000000000001</c:v>
                </c:pt>
              </c:numCache>
            </c:numRef>
          </c:val>
          <c:smooth val="0"/>
          <c:extLst>
            <c:ext xmlns:c16="http://schemas.microsoft.com/office/drawing/2014/chart" uri="{C3380CC4-5D6E-409C-BE32-E72D297353CC}">
              <c16:uniqueId val="{00000000-4027-4DA8-ADEB-B303E5CA7012}"/>
            </c:ext>
          </c:extLst>
        </c:ser>
        <c:dLbls>
          <c:showLegendKey val="0"/>
          <c:showVal val="0"/>
          <c:showCatName val="0"/>
          <c:showSerName val="0"/>
          <c:showPercent val="0"/>
          <c:showBubbleSize val="0"/>
        </c:dLbls>
        <c:marker val="1"/>
        <c:smooth val="0"/>
        <c:axId val="332150063"/>
        <c:axId val="328321439"/>
      </c:lineChart>
      <c:lineChart>
        <c:grouping val="standard"/>
        <c:varyColors val="0"/>
        <c:ser>
          <c:idx val="1"/>
          <c:order val="1"/>
          <c:tx>
            <c:strRef>
              <c:f>'expectation hypothesis'!$S$1</c:f>
              <c:strCache>
                <c:ptCount val="1"/>
                <c:pt idx="0">
                  <c:v>OPR</c:v>
                </c:pt>
              </c:strCache>
            </c:strRef>
          </c:tx>
          <c:spPr>
            <a:ln w="28575" cap="rnd">
              <a:solidFill>
                <a:schemeClr val="accent6">
                  <a:lumMod val="50000"/>
                </a:schemeClr>
              </a:solidFill>
              <a:round/>
            </a:ln>
            <a:effectLst/>
          </c:spPr>
          <c:marker>
            <c:symbol val="none"/>
          </c:marker>
          <c:cat>
            <c:numRef>
              <c:f>'expectation hypothesis'!$N$2:$N$174</c:f>
              <c:numCache>
                <c:formatCode>mmm\-yy</c:formatCode>
                <c:ptCount val="1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numCache>
            </c:numRef>
          </c:cat>
          <c:val>
            <c:numRef>
              <c:f>'expectation hypothesis'!$S$2:$S$173</c:f>
              <c:numCache>
                <c:formatCode>0.00</c:formatCode>
                <c:ptCount val="172"/>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3.25</c:v>
                </c:pt>
                <c:pt idx="23">
                  <c:v>3.25</c:v>
                </c:pt>
                <c:pt idx="24">
                  <c:v>2.5</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2.25</c:v>
                </c:pt>
                <c:pt idx="39">
                  <c:v>2.25</c:v>
                </c:pt>
                <c:pt idx="40">
                  <c:v>2.5</c:v>
                </c:pt>
                <c:pt idx="41">
                  <c:v>2.5</c:v>
                </c:pt>
                <c:pt idx="42">
                  <c:v>2.75</c:v>
                </c:pt>
                <c:pt idx="43">
                  <c:v>2.75</c:v>
                </c:pt>
                <c:pt idx="44">
                  <c:v>2.75</c:v>
                </c:pt>
                <c:pt idx="45">
                  <c:v>2.75</c:v>
                </c:pt>
                <c:pt idx="46">
                  <c:v>2.75</c:v>
                </c:pt>
                <c:pt idx="47">
                  <c:v>2.75</c:v>
                </c:pt>
                <c:pt idx="48">
                  <c:v>2.75</c:v>
                </c:pt>
                <c:pt idx="49">
                  <c:v>2.75</c:v>
                </c:pt>
                <c:pt idx="50">
                  <c:v>2.75</c:v>
                </c:pt>
                <c:pt idx="51">
                  <c:v>2.75</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3.25</c:v>
                </c:pt>
                <c:pt idx="91">
                  <c:v>3.25</c:v>
                </c:pt>
                <c:pt idx="92">
                  <c:v>3.25</c:v>
                </c:pt>
                <c:pt idx="93">
                  <c:v>3.25</c:v>
                </c:pt>
                <c:pt idx="94">
                  <c:v>3.25</c:v>
                </c:pt>
                <c:pt idx="95">
                  <c:v>3.25</c:v>
                </c:pt>
                <c:pt idx="96">
                  <c:v>3.25</c:v>
                </c:pt>
                <c:pt idx="97">
                  <c:v>3.25</c:v>
                </c:pt>
                <c:pt idx="98">
                  <c:v>3.25</c:v>
                </c:pt>
                <c:pt idx="99">
                  <c:v>3.25</c:v>
                </c:pt>
                <c:pt idx="100">
                  <c:v>3.25</c:v>
                </c:pt>
                <c:pt idx="101">
                  <c:v>3.25</c:v>
                </c:pt>
                <c:pt idx="102">
                  <c:v>3.25</c:v>
                </c:pt>
                <c:pt idx="103">
                  <c:v>3.25</c:v>
                </c:pt>
                <c:pt idx="104">
                  <c:v>3.25</c:v>
                </c:pt>
                <c:pt idx="105">
                  <c:v>3.25</c:v>
                </c:pt>
                <c:pt idx="106">
                  <c:v>3.25</c:v>
                </c:pt>
                <c:pt idx="107">
                  <c:v>3.25</c:v>
                </c:pt>
                <c:pt idx="108">
                  <c:v>3.25</c:v>
                </c:pt>
                <c:pt idx="109">
                  <c:v>3.25</c:v>
                </c:pt>
                <c:pt idx="110">
                  <c:v>3.25</c:v>
                </c:pt>
                <c:pt idx="111">
                  <c:v>3.25</c:v>
                </c:pt>
                <c:pt idx="112">
                  <c:v>3.25</c:v>
                </c:pt>
                <c:pt idx="113">
                  <c:v>3.25</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3.25</c:v>
                </c:pt>
                <c:pt idx="133">
                  <c:v>3.25</c:v>
                </c:pt>
                <c:pt idx="134">
                  <c:v>3.25</c:v>
                </c:pt>
                <c:pt idx="135">
                  <c:v>3.25</c:v>
                </c:pt>
                <c:pt idx="136">
                  <c:v>3.25</c:v>
                </c:pt>
                <c:pt idx="137">
                  <c:v>3.25</c:v>
                </c:pt>
                <c:pt idx="138">
                  <c:v>3.25</c:v>
                </c:pt>
                <c:pt idx="139">
                  <c:v>3.25</c:v>
                </c:pt>
                <c:pt idx="140">
                  <c:v>3.25</c:v>
                </c:pt>
                <c:pt idx="141">
                  <c:v>3.25</c:v>
                </c:pt>
                <c:pt idx="142">
                  <c:v>3.25</c:v>
                </c:pt>
                <c:pt idx="143">
                  <c:v>3.25</c:v>
                </c:pt>
                <c:pt idx="144">
                  <c:v>3.25</c:v>
                </c:pt>
                <c:pt idx="145">
                  <c:v>3.25</c:v>
                </c:pt>
                <c:pt idx="146">
                  <c:v>3.25</c:v>
                </c:pt>
                <c:pt idx="147">
                  <c:v>3.25</c:v>
                </c:pt>
                <c:pt idx="148">
                  <c:v>3</c:v>
                </c:pt>
                <c:pt idx="149">
                  <c:v>3</c:v>
                </c:pt>
                <c:pt idx="150">
                  <c:v>3</c:v>
                </c:pt>
                <c:pt idx="151">
                  <c:v>3</c:v>
                </c:pt>
                <c:pt idx="152">
                  <c:v>3</c:v>
                </c:pt>
                <c:pt idx="153">
                  <c:v>3</c:v>
                </c:pt>
                <c:pt idx="154">
                  <c:v>3</c:v>
                </c:pt>
                <c:pt idx="155">
                  <c:v>3</c:v>
                </c:pt>
                <c:pt idx="156">
                  <c:v>2.75</c:v>
                </c:pt>
                <c:pt idx="157">
                  <c:v>2.75</c:v>
                </c:pt>
                <c:pt idx="158">
                  <c:v>2.5</c:v>
                </c:pt>
                <c:pt idx="159">
                  <c:v>2.5</c:v>
                </c:pt>
                <c:pt idx="160">
                  <c:v>2</c:v>
                </c:pt>
                <c:pt idx="161">
                  <c:v>2</c:v>
                </c:pt>
                <c:pt idx="162">
                  <c:v>1.75</c:v>
                </c:pt>
                <c:pt idx="163">
                  <c:v>1.75</c:v>
                </c:pt>
                <c:pt idx="164">
                  <c:v>1.75</c:v>
                </c:pt>
                <c:pt idx="165">
                  <c:v>1.75</c:v>
                </c:pt>
                <c:pt idx="166">
                  <c:v>1.75</c:v>
                </c:pt>
                <c:pt idx="167">
                  <c:v>1.75</c:v>
                </c:pt>
                <c:pt idx="168">
                  <c:v>1.75</c:v>
                </c:pt>
                <c:pt idx="169">
                  <c:v>1.75</c:v>
                </c:pt>
                <c:pt idx="170">
                  <c:v>1.75</c:v>
                </c:pt>
                <c:pt idx="171">
                  <c:v>1.75</c:v>
                </c:pt>
              </c:numCache>
            </c:numRef>
          </c:val>
          <c:smooth val="0"/>
          <c:extLst>
            <c:ext xmlns:c16="http://schemas.microsoft.com/office/drawing/2014/chart" uri="{C3380CC4-5D6E-409C-BE32-E72D297353CC}">
              <c16:uniqueId val="{00000001-4027-4DA8-ADEB-B303E5CA7012}"/>
            </c:ext>
          </c:extLst>
        </c:ser>
        <c:dLbls>
          <c:showLegendKey val="0"/>
          <c:showVal val="0"/>
          <c:showCatName val="0"/>
          <c:showSerName val="0"/>
          <c:showPercent val="0"/>
          <c:showBubbleSize val="0"/>
        </c:dLbls>
        <c:marker val="1"/>
        <c:smooth val="0"/>
        <c:axId val="135199599"/>
        <c:axId val="589662431"/>
      </c:lineChart>
      <c:dateAx>
        <c:axId val="3321500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8321439"/>
        <c:crosses val="autoZero"/>
        <c:auto val="1"/>
        <c:lblOffset val="100"/>
        <c:baseTimeUnit val="months"/>
      </c:dateAx>
      <c:valAx>
        <c:axId val="328321439"/>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150063"/>
        <c:crosses val="autoZero"/>
        <c:crossBetween val="between"/>
      </c:valAx>
      <c:valAx>
        <c:axId val="589662431"/>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199599"/>
        <c:crosses val="max"/>
        <c:crossBetween val="between"/>
      </c:valAx>
      <c:dateAx>
        <c:axId val="135199599"/>
        <c:scaling>
          <c:orientation val="minMax"/>
        </c:scaling>
        <c:delete val="1"/>
        <c:axPos val="b"/>
        <c:numFmt formatCode="mmm\-yy" sourceLinked="1"/>
        <c:majorTickMark val="out"/>
        <c:minorTickMark val="none"/>
        <c:tickLblPos val="nextTo"/>
        <c:crossAx val="589662431"/>
        <c:crosses val="autoZero"/>
        <c:auto val="1"/>
        <c:lblOffset val="100"/>
        <c:baseTimeUnit val="months"/>
      </c:dateAx>
      <c:spPr>
        <a:noFill/>
        <a:ln>
          <a:noFill/>
        </a:ln>
        <a:effectLst/>
      </c:spPr>
    </c:plotArea>
    <c:legend>
      <c:legendPos val="b"/>
      <c:layout>
        <c:manualLayout>
          <c:xMode val="edge"/>
          <c:yMode val="edge"/>
          <c:x val="0.36626064156841076"/>
          <c:y val="3.9319444382070412E-2"/>
          <c:w val="0.28674245440682145"/>
          <c:h val="9.08995783016198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a:t>Average real</a:t>
            </a:r>
            <a:r>
              <a:rPr lang="en-MY" sz="1600" b="1" baseline="0"/>
              <a:t> GDP growth rate by decade</a:t>
            </a:r>
            <a:endParaRPr lang="en-MY"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36991909775646E-2"/>
          <c:y val="7.8519439837847815E-2"/>
          <c:w val="0.92568819073621544"/>
          <c:h val="0.8084499128736603"/>
        </c:manualLayout>
      </c:layout>
      <c:barChart>
        <c:barDir val="col"/>
        <c:grouping val="clustered"/>
        <c:varyColors val="0"/>
        <c:ser>
          <c:idx val="0"/>
          <c:order val="0"/>
          <c:tx>
            <c:strRef>
              <c:f>Sheet2!$AD$1</c:f>
              <c:strCache>
                <c:ptCount val="1"/>
                <c:pt idx="0">
                  <c:v>RGDP growth</c:v>
                </c:pt>
              </c:strCache>
            </c:strRef>
          </c:tx>
          <c:spPr>
            <a:solidFill>
              <a:schemeClr val="accent1"/>
            </a:solidFill>
            <a:ln>
              <a:noFill/>
            </a:ln>
            <a:effectLst/>
          </c:spPr>
          <c:invertIfNegative val="0"/>
          <c:cat>
            <c:strRef>
              <c:f>Sheet2!$AC$2:$AC$6</c:f>
              <c:strCache>
                <c:ptCount val="5"/>
                <c:pt idx="0">
                  <c:v>1970s</c:v>
                </c:pt>
                <c:pt idx="1">
                  <c:v>1980s</c:v>
                </c:pt>
                <c:pt idx="2">
                  <c:v>1990s</c:v>
                </c:pt>
                <c:pt idx="3">
                  <c:v>2000s</c:v>
                </c:pt>
                <c:pt idx="4">
                  <c:v>2010s</c:v>
                </c:pt>
              </c:strCache>
            </c:strRef>
          </c:cat>
          <c:val>
            <c:numRef>
              <c:f>Sheet2!$AD$2:$AD$6</c:f>
              <c:numCache>
                <c:formatCode>0.0</c:formatCode>
                <c:ptCount val="5"/>
                <c:pt idx="0">
                  <c:v>8.3852180802668794</c:v>
                </c:pt>
                <c:pt idx="1">
                  <c:v>5.7993732016640251</c:v>
                </c:pt>
                <c:pt idx="2">
                  <c:v>7.2648113928972453</c:v>
                </c:pt>
                <c:pt idx="3">
                  <c:v>4.8207056517713225</c:v>
                </c:pt>
                <c:pt idx="4">
                  <c:v>5.3105586566874816</c:v>
                </c:pt>
              </c:numCache>
            </c:numRef>
          </c:val>
          <c:extLst>
            <c:ext xmlns:c16="http://schemas.microsoft.com/office/drawing/2014/chart" uri="{C3380CC4-5D6E-409C-BE32-E72D297353CC}">
              <c16:uniqueId val="{00000000-A006-46E3-9395-C58ADF0E787B}"/>
            </c:ext>
          </c:extLst>
        </c:ser>
        <c:ser>
          <c:idx val="1"/>
          <c:order val="1"/>
          <c:tx>
            <c:strRef>
              <c:f>Sheet2!$AE$1</c:f>
              <c:strCache>
                <c:ptCount val="1"/>
                <c:pt idx="0">
                  <c:v>Per capita RGDP growth</c:v>
                </c:pt>
              </c:strCache>
            </c:strRef>
          </c:tx>
          <c:spPr>
            <a:solidFill>
              <a:schemeClr val="accent2"/>
            </a:solidFill>
            <a:ln>
              <a:noFill/>
            </a:ln>
            <a:effectLst/>
          </c:spPr>
          <c:invertIfNegative val="0"/>
          <c:cat>
            <c:strRef>
              <c:f>Sheet2!$AC$2:$AC$6</c:f>
              <c:strCache>
                <c:ptCount val="5"/>
                <c:pt idx="0">
                  <c:v>1970s</c:v>
                </c:pt>
                <c:pt idx="1">
                  <c:v>1980s</c:v>
                </c:pt>
                <c:pt idx="2">
                  <c:v>1990s</c:v>
                </c:pt>
                <c:pt idx="3">
                  <c:v>2000s</c:v>
                </c:pt>
                <c:pt idx="4">
                  <c:v>2010s</c:v>
                </c:pt>
              </c:strCache>
            </c:strRef>
          </c:cat>
          <c:val>
            <c:numRef>
              <c:f>Sheet2!$AE$2:$AE$6</c:f>
              <c:numCache>
                <c:formatCode>0.0</c:formatCode>
                <c:ptCount val="5"/>
                <c:pt idx="0">
                  <c:v>5.8039864152367393</c:v>
                </c:pt>
                <c:pt idx="1">
                  <c:v>3.0101606013887916</c:v>
                </c:pt>
                <c:pt idx="2">
                  <c:v>4.5109634088494026</c:v>
                </c:pt>
                <c:pt idx="3">
                  <c:v>2.7066365767780085</c:v>
                </c:pt>
                <c:pt idx="4">
                  <c:v>3.7756584803096644</c:v>
                </c:pt>
              </c:numCache>
            </c:numRef>
          </c:val>
          <c:extLst>
            <c:ext xmlns:c16="http://schemas.microsoft.com/office/drawing/2014/chart" uri="{C3380CC4-5D6E-409C-BE32-E72D297353CC}">
              <c16:uniqueId val="{00000001-A006-46E3-9395-C58ADF0E787B}"/>
            </c:ext>
          </c:extLst>
        </c:ser>
        <c:dLbls>
          <c:showLegendKey val="0"/>
          <c:showVal val="0"/>
          <c:showCatName val="0"/>
          <c:showSerName val="0"/>
          <c:showPercent val="0"/>
          <c:showBubbleSize val="0"/>
        </c:dLbls>
        <c:gapWidth val="219"/>
        <c:overlap val="-27"/>
        <c:axId val="1249725344"/>
        <c:axId val="1251867504"/>
      </c:barChart>
      <c:catAx>
        <c:axId val="124972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1867504"/>
        <c:crosses val="autoZero"/>
        <c:auto val="1"/>
        <c:lblAlgn val="ctr"/>
        <c:lblOffset val="100"/>
        <c:noMultiLvlLbl val="0"/>
      </c:catAx>
      <c:valAx>
        <c:axId val="1251867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972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'internal balance'!$H$7</c:f>
              <c:strCache>
                <c:ptCount val="1"/>
                <c:pt idx="0">
                  <c:v>deficit/GDP</c:v>
                </c:pt>
              </c:strCache>
            </c:strRef>
          </c:tx>
          <c:spPr>
            <a:solidFill>
              <a:schemeClr val="accent2">
                <a:lumMod val="40000"/>
                <a:lumOff val="60000"/>
              </a:schemeClr>
            </a:solidFill>
            <a:ln>
              <a:noFill/>
            </a:ln>
            <a:effectLst/>
          </c:spPr>
          <c:invertIfNegative val="0"/>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balance'!$H$8:$H$45</c:f>
              <c:numCache>
                <c:formatCode>0.00</c:formatCode>
                <c:ptCount val="38"/>
                <c:pt idx="0">
                  <c:v>-16.647230786434289</c:v>
                </c:pt>
                <c:pt idx="1">
                  <c:v>-9.8418602010107321</c:v>
                </c:pt>
                <c:pt idx="2">
                  <c:v>-6.0025141420490256</c:v>
                </c:pt>
                <c:pt idx="3">
                  <c:v>-5.6886536723893117</c:v>
                </c:pt>
                <c:pt idx="4">
                  <c:v>-10.484118780903428</c:v>
                </c:pt>
                <c:pt idx="5">
                  <c:v>-7.5883332305605231</c:v>
                </c:pt>
                <c:pt idx="6">
                  <c:v>-3.5617624769946952</c:v>
                </c:pt>
                <c:pt idx="7">
                  <c:v>-3.2404283827316527</c:v>
                </c:pt>
                <c:pt idx="8">
                  <c:v>-2.8862706896986086</c:v>
                </c:pt>
                <c:pt idx="9">
                  <c:v>-1.9537609899055681</c:v>
                </c:pt>
                <c:pt idx="10">
                  <c:v>-0.82491604836675902</c:v>
                </c:pt>
                <c:pt idx="11">
                  <c:v>0.2055820760305237</c:v>
                </c:pt>
                <c:pt idx="12">
                  <c:v>2.2551813405231735</c:v>
                </c:pt>
                <c:pt idx="13">
                  <c:v>0.83650600297564204</c:v>
                </c:pt>
                <c:pt idx="14">
                  <c:v>0.71532167799095103</c:v>
                </c:pt>
                <c:pt idx="15">
                  <c:v>2.3513547082098687</c:v>
                </c:pt>
                <c:pt idx="16">
                  <c:v>-1.7659747990241594</c:v>
                </c:pt>
                <c:pt idx="17">
                  <c:v>-3.1539678950938272</c:v>
                </c:pt>
                <c:pt idx="18">
                  <c:v>-5.531690427355703</c:v>
                </c:pt>
                <c:pt idx="19">
                  <c:v>-5.224928313938153</c:v>
                </c:pt>
                <c:pt idx="20">
                  <c:v>-5.2850503505883148</c:v>
                </c:pt>
                <c:pt idx="21">
                  <c:v>-4.997504590836475</c:v>
                </c:pt>
                <c:pt idx="22">
                  <c:v>-4.0964206156338596</c:v>
                </c:pt>
                <c:pt idx="23">
                  <c:v>-3.4445838499718531</c:v>
                </c:pt>
                <c:pt idx="24">
                  <c:v>-3.2019462653154229</c:v>
                </c:pt>
                <c:pt idx="25">
                  <c:v>-3.1049702285117378</c:v>
                </c:pt>
                <c:pt idx="26">
                  <c:v>-4.622923596238194</c:v>
                </c:pt>
                <c:pt idx="27">
                  <c:v>-6.6526962630653834</c:v>
                </c:pt>
                <c:pt idx="28">
                  <c:v>-5.268259774978878</c:v>
                </c:pt>
                <c:pt idx="29">
                  <c:v>-4.6624649979763815</c:v>
                </c:pt>
                <c:pt idx="30">
                  <c:v>-4.3192477338527997</c:v>
                </c:pt>
                <c:pt idx="31">
                  <c:v>-3.7878525366291846</c:v>
                </c:pt>
                <c:pt idx="32">
                  <c:v>-3.381462578732028</c:v>
                </c:pt>
                <c:pt idx="33">
                  <c:v>-3.1602130438144314</c:v>
                </c:pt>
                <c:pt idx="34">
                  <c:v>-3.072744775137672</c:v>
                </c:pt>
                <c:pt idx="35">
                  <c:v>-2.9381755291657776</c:v>
                </c:pt>
                <c:pt idx="36">
                  <c:v>-3.6882215142273314</c:v>
                </c:pt>
                <c:pt idx="37">
                  <c:v>-3.4089258469985237</c:v>
                </c:pt>
              </c:numCache>
            </c:numRef>
          </c:val>
          <c:extLst>
            <c:ext xmlns:c16="http://schemas.microsoft.com/office/drawing/2014/chart" uri="{C3380CC4-5D6E-409C-BE32-E72D297353CC}">
              <c16:uniqueId val="{00000000-4DF0-41C5-A765-65C7785D988B}"/>
            </c:ext>
          </c:extLst>
        </c:ser>
        <c:dLbls>
          <c:showLegendKey val="0"/>
          <c:showVal val="0"/>
          <c:showCatName val="0"/>
          <c:showSerName val="0"/>
          <c:showPercent val="0"/>
          <c:showBubbleSize val="0"/>
        </c:dLbls>
        <c:gapWidth val="150"/>
        <c:axId val="1261910688"/>
        <c:axId val="1454312064"/>
      </c:barChart>
      <c:catAx>
        <c:axId val="12619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1400" b="1" i="0" u="none" strike="noStrike" kern="1200" baseline="0">
                <a:solidFill>
                  <a:schemeClr val="tx1">
                    <a:lumMod val="65000"/>
                    <a:lumOff val="35000"/>
                  </a:schemeClr>
                </a:solidFill>
                <a:latin typeface="+mn-lt"/>
                <a:ea typeface="+mn-ea"/>
                <a:cs typeface="+mn-cs"/>
              </a:defRPr>
            </a:pPr>
            <a:endParaRPr lang="en-US"/>
          </a:p>
        </c:txPr>
        <c:crossAx val="1454312064"/>
        <c:crosses val="autoZero"/>
        <c:auto val="1"/>
        <c:lblAlgn val="ctr"/>
        <c:lblOffset val="100"/>
        <c:noMultiLvlLbl val="0"/>
      </c:catAx>
      <c:valAx>
        <c:axId val="1454312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19106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10-Year</a:t>
            </a:r>
            <a:r>
              <a:rPr lang="en-US" baseline="0" dirty="0"/>
              <a:t> Treasury Bond Rate</a:t>
            </a:r>
            <a:endParaRPr lang="en-US" dirty="0"/>
          </a:p>
        </c:rich>
      </c:tx>
      <c:layout>
        <c:manualLayout>
          <c:xMode val="edge"/>
          <c:yMode val="edge"/>
          <c:x val="0.46429470556237429"/>
          <c:y val="2.05544523047691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4915982270177"/>
          <c:y val="8.5951778139953347E-2"/>
          <c:w val="0.81534691608728738"/>
          <c:h val="0.82775728626561562"/>
        </c:manualLayout>
      </c:layout>
      <c:lineChart>
        <c:grouping val="standard"/>
        <c:varyColors val="0"/>
        <c:ser>
          <c:idx val="0"/>
          <c:order val="0"/>
          <c:tx>
            <c:strRef>
              <c:f>'r&lt;g'!$C$2</c:f>
              <c:strCache>
                <c:ptCount val="1"/>
                <c:pt idx="0">
                  <c:v>10YTB</c:v>
                </c:pt>
              </c:strCache>
            </c:strRef>
          </c:tx>
          <c:spPr>
            <a:ln w="57150" cap="rnd">
              <a:solidFill>
                <a:schemeClr val="accent1"/>
              </a:solidFill>
              <a:round/>
            </a:ln>
            <a:effectLst/>
          </c:spPr>
          <c:marker>
            <c:symbol val="none"/>
          </c:marker>
          <c:cat>
            <c:numRef>
              <c:f>'r&lt;g'!$A$3:$A$30</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'r&lt;g'!$C$3:$C$30</c:f>
              <c:numCache>
                <c:formatCode>#,##0.0000\ \ \ \ \ \ \ </c:formatCode>
                <c:ptCount val="28"/>
                <c:pt idx="0">
                  <c:v>5.75</c:v>
                </c:pt>
                <c:pt idx="1">
                  <c:v>6.25</c:v>
                </c:pt>
                <c:pt idx="2">
                  <c:v>6.9</c:v>
                </c:pt>
                <c:pt idx="3">
                  <c:v>6.78</c:v>
                </c:pt>
                <c:pt idx="4">
                  <c:v>7.8369999999999997</c:v>
                </c:pt>
                <c:pt idx="5">
                  <c:v>6.7</c:v>
                </c:pt>
                <c:pt idx="6">
                  <c:v>6.327</c:v>
                </c:pt>
                <c:pt idx="7">
                  <c:v>5.694</c:v>
                </c:pt>
                <c:pt idx="8">
                  <c:v>3.81</c:v>
                </c:pt>
                <c:pt idx="9">
                  <c:v>4.0579999999999998</c:v>
                </c:pt>
                <c:pt idx="10">
                  <c:v>4.8499999999999996</c:v>
                </c:pt>
                <c:pt idx="11">
                  <c:v>4.74</c:v>
                </c:pt>
                <c:pt idx="12">
                  <c:v>4.2380000000000004</c:v>
                </c:pt>
                <c:pt idx="13">
                  <c:v>3.778</c:v>
                </c:pt>
                <c:pt idx="14">
                  <c:v>4.1420000000000003</c:v>
                </c:pt>
                <c:pt idx="15">
                  <c:v>3.218</c:v>
                </c:pt>
                <c:pt idx="16">
                  <c:v>4.2859999999999996</c:v>
                </c:pt>
                <c:pt idx="17">
                  <c:v>4.0380000000000003</c:v>
                </c:pt>
                <c:pt idx="18">
                  <c:v>3.6989999999999998</c:v>
                </c:pt>
                <c:pt idx="19">
                  <c:v>3.5030000000000001</c:v>
                </c:pt>
                <c:pt idx="20">
                  <c:v>4.1280000000000001</c:v>
                </c:pt>
                <c:pt idx="21">
                  <c:v>4.1470000000000002</c:v>
                </c:pt>
                <c:pt idx="22">
                  <c:v>4.1859999999999999</c:v>
                </c:pt>
                <c:pt idx="23">
                  <c:v>4.2279999999999998</c:v>
                </c:pt>
                <c:pt idx="24">
                  <c:v>3.9140000000000001</c:v>
                </c:pt>
                <c:pt idx="25">
                  <c:v>4.08</c:v>
                </c:pt>
                <c:pt idx="26">
                  <c:v>3.3130000000000002</c:v>
                </c:pt>
                <c:pt idx="27">
                  <c:v>2.6509999999999998</c:v>
                </c:pt>
              </c:numCache>
            </c:numRef>
          </c:val>
          <c:smooth val="0"/>
          <c:extLst>
            <c:ext xmlns:c16="http://schemas.microsoft.com/office/drawing/2014/chart" uri="{C3380CC4-5D6E-409C-BE32-E72D297353CC}">
              <c16:uniqueId val="{00000000-415F-4EE8-A465-1AC9BC2622C0}"/>
            </c:ext>
          </c:extLst>
        </c:ser>
        <c:dLbls>
          <c:showLegendKey val="0"/>
          <c:showVal val="0"/>
          <c:showCatName val="0"/>
          <c:showSerName val="0"/>
          <c:showPercent val="0"/>
          <c:showBubbleSize val="0"/>
        </c:dLbls>
        <c:smooth val="0"/>
        <c:axId val="1498375695"/>
        <c:axId val="1498376943"/>
      </c:lineChart>
      <c:catAx>
        <c:axId val="149837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8376943"/>
        <c:crosses val="autoZero"/>
        <c:auto val="1"/>
        <c:lblAlgn val="ctr"/>
        <c:lblOffset val="100"/>
        <c:noMultiLvlLbl val="0"/>
      </c:catAx>
      <c:valAx>
        <c:axId val="1498376943"/>
        <c:scaling>
          <c:orientation val="minMax"/>
        </c:scaling>
        <c:delete val="0"/>
        <c:axPos val="l"/>
        <c:majorGridlines>
          <c:spPr>
            <a:ln w="9525" cap="flat" cmpd="sng" algn="ctr">
              <a:solidFill>
                <a:schemeClr val="tx1">
                  <a:lumMod val="15000"/>
                  <a:lumOff val="85000"/>
                </a:schemeClr>
              </a:solidFill>
              <a:round/>
            </a:ln>
            <a:effectLst/>
          </c:spPr>
        </c:majorGridlines>
        <c:numFmt formatCode="#,##0.0000\ \ \ \ \ \ \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98375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91239681996273E-2"/>
          <c:y val="3.9532897697214055E-2"/>
          <c:w val="0.94152373616341434"/>
          <c:h val="0.85593718529794749"/>
        </c:manualLayout>
      </c:layout>
      <c:lineChart>
        <c:grouping val="standard"/>
        <c:varyColors val="0"/>
        <c:ser>
          <c:idx val="0"/>
          <c:order val="0"/>
          <c:tx>
            <c:strRef>
              <c:f>'r&lt;g'!$E$45</c:f>
              <c:strCache>
                <c:ptCount val="1"/>
                <c:pt idx="0">
                  <c:v>debt ratio (baseline)</c:v>
                </c:pt>
              </c:strCache>
            </c:strRef>
          </c:tx>
          <c:spPr>
            <a:ln w="57150" cap="rnd">
              <a:solidFill>
                <a:srgbClr val="C00000"/>
              </a:solidFill>
              <a:round/>
            </a:ln>
            <a:effectLst/>
          </c:spPr>
          <c:marker>
            <c:symbol val="none"/>
          </c:marker>
          <c:cat>
            <c:strRef>
              <c:f>'r&lt;g'!$A$46:$A$57</c:f>
              <c:strCache>
                <c:ptCount val="12"/>
                <c:pt idx="0">
                  <c:v>0</c:v>
                </c:pt>
                <c:pt idx="1">
                  <c:v>1</c:v>
                </c:pt>
                <c:pt idx="2">
                  <c:v>2</c:v>
                </c:pt>
                <c:pt idx="3">
                  <c:v>3</c:v>
                </c:pt>
                <c:pt idx="4">
                  <c:v>4</c:v>
                </c:pt>
                <c:pt idx="5">
                  <c:v>5</c:v>
                </c:pt>
                <c:pt idx="6">
                  <c:v>6</c:v>
                </c:pt>
                <c:pt idx="7">
                  <c:v>7</c:v>
                </c:pt>
                <c:pt idx="8">
                  <c:v>8</c:v>
                </c:pt>
                <c:pt idx="9">
                  <c:v>9</c:v>
                </c:pt>
                <c:pt idx="10">
                  <c:v>10</c:v>
                </c:pt>
                <c:pt idx="11">
                  <c:v>11</c:v>
                </c:pt>
              </c:strCache>
            </c:strRef>
          </c:cat>
          <c:val>
            <c:numRef>
              <c:f>'r&lt;g'!$E$46:$E$57</c:f>
              <c:numCache>
                <c:formatCode>General</c:formatCode>
                <c:ptCount val="12"/>
                <c:pt idx="0">
                  <c:v>0.5</c:v>
                </c:pt>
                <c:pt idx="1">
                  <c:v>0.5357142857142857</c:v>
                </c:pt>
                <c:pt idx="2">
                  <c:v>0.57040816326530619</c:v>
                </c:pt>
                <c:pt idx="3">
                  <c:v>0.60411078717201172</c:v>
                </c:pt>
                <c:pt idx="4">
                  <c:v>0.63685047896709712</c:v>
                </c:pt>
                <c:pt idx="5">
                  <c:v>0.66865475099660865</c:v>
                </c:pt>
                <c:pt idx="6">
                  <c:v>0.69955032953956275</c:v>
                </c:pt>
                <c:pt idx="7">
                  <c:v>0.7295631772670037</c:v>
                </c:pt>
                <c:pt idx="8">
                  <c:v>0.75871851505937493</c:v>
                </c:pt>
                <c:pt idx="9">
                  <c:v>0.78704084320053569</c:v>
                </c:pt>
                <c:pt idx="10">
                  <c:v>0.81455396196623475</c:v>
                </c:pt>
                <c:pt idx="11">
                  <c:v>0.84128099162434222</c:v>
                </c:pt>
              </c:numCache>
            </c:numRef>
          </c:val>
          <c:smooth val="0"/>
          <c:extLst>
            <c:ext xmlns:c16="http://schemas.microsoft.com/office/drawing/2014/chart" uri="{C3380CC4-5D6E-409C-BE32-E72D297353CC}">
              <c16:uniqueId val="{00000000-D4F8-4623-A76F-0AA45C5599F5}"/>
            </c:ext>
          </c:extLst>
        </c:ser>
        <c:ser>
          <c:idx val="1"/>
          <c:order val="1"/>
          <c:tx>
            <c:strRef>
              <c:f>'r&lt;g'!$K$45</c:f>
              <c:strCache>
                <c:ptCount val="1"/>
                <c:pt idx="0">
                  <c:v>debt ratio (deficit cut by 0.1% each year)</c:v>
                </c:pt>
              </c:strCache>
            </c:strRef>
          </c:tx>
          <c:spPr>
            <a:ln w="28575" cap="rnd">
              <a:solidFill>
                <a:schemeClr val="accent2"/>
              </a:solidFill>
              <a:round/>
            </a:ln>
            <a:effectLst/>
          </c:spPr>
          <c:marker>
            <c:symbol val="none"/>
          </c:marker>
          <c:cat>
            <c:strRef>
              <c:f>'r&lt;g'!$A$46:$A$57</c:f>
              <c:strCache>
                <c:ptCount val="12"/>
                <c:pt idx="0">
                  <c:v>0</c:v>
                </c:pt>
                <c:pt idx="1">
                  <c:v>1</c:v>
                </c:pt>
                <c:pt idx="2">
                  <c:v>2</c:v>
                </c:pt>
                <c:pt idx="3">
                  <c:v>3</c:v>
                </c:pt>
                <c:pt idx="4">
                  <c:v>4</c:v>
                </c:pt>
                <c:pt idx="5">
                  <c:v>5</c:v>
                </c:pt>
                <c:pt idx="6">
                  <c:v>6</c:v>
                </c:pt>
                <c:pt idx="7">
                  <c:v>7</c:v>
                </c:pt>
                <c:pt idx="8">
                  <c:v>8</c:v>
                </c:pt>
                <c:pt idx="9">
                  <c:v>9</c:v>
                </c:pt>
                <c:pt idx="10">
                  <c:v>10</c:v>
                </c:pt>
                <c:pt idx="11">
                  <c:v>11</c:v>
                </c:pt>
              </c:strCache>
            </c:strRef>
          </c:cat>
          <c:val>
            <c:numRef>
              <c:f>'r&lt;g'!$K$46:$K$57</c:f>
              <c:numCache>
                <c:formatCode>General</c:formatCode>
                <c:ptCount val="12"/>
                <c:pt idx="0">
                  <c:v>0.5</c:v>
                </c:pt>
                <c:pt idx="1">
                  <c:v>0.5357142857142857</c:v>
                </c:pt>
                <c:pt idx="2">
                  <c:v>0.56940816326530619</c:v>
                </c:pt>
                <c:pt idx="3">
                  <c:v>0.60113935860058321</c:v>
                </c:pt>
                <c:pt idx="4">
                  <c:v>0.63096394835485214</c:v>
                </c:pt>
                <c:pt idx="5">
                  <c:v>0.65893640697328482</c:v>
                </c:pt>
                <c:pt idx="6">
                  <c:v>0.68510965248833378</c:v>
                </c:pt>
                <c:pt idx="7">
                  <c:v>0.70953509098866707</c:v>
                </c:pt>
                <c:pt idx="8">
                  <c:v>0.73226265981756222</c:v>
                </c:pt>
                <c:pt idx="9">
                  <c:v>0.75334086953706036</c:v>
                </c:pt>
                <c:pt idx="10">
                  <c:v>0.77281684469314449</c:v>
                </c:pt>
                <c:pt idx="11">
                  <c:v>0.79073636341619746</c:v>
                </c:pt>
              </c:numCache>
            </c:numRef>
          </c:val>
          <c:smooth val="0"/>
          <c:extLst>
            <c:ext xmlns:c16="http://schemas.microsoft.com/office/drawing/2014/chart" uri="{C3380CC4-5D6E-409C-BE32-E72D297353CC}">
              <c16:uniqueId val="{00000001-D4F8-4623-A76F-0AA45C5599F5}"/>
            </c:ext>
          </c:extLst>
        </c:ser>
        <c:ser>
          <c:idx val="2"/>
          <c:order val="2"/>
          <c:tx>
            <c:strRef>
              <c:f>'r&lt;g'!$Q$45</c:f>
              <c:strCache>
                <c:ptCount val="1"/>
                <c:pt idx="0">
                  <c:v>debt ratio (g=6%, no deficit cut)</c:v>
                </c:pt>
              </c:strCache>
            </c:strRef>
          </c:tx>
          <c:spPr>
            <a:ln w="57150" cap="rnd">
              <a:solidFill>
                <a:schemeClr val="accent3"/>
              </a:solidFill>
              <a:prstDash val="sysDash"/>
              <a:round/>
            </a:ln>
            <a:effectLst/>
          </c:spPr>
          <c:marker>
            <c:symbol val="none"/>
          </c:marker>
          <c:cat>
            <c:strRef>
              <c:f>'r&lt;g'!$A$46:$A$57</c:f>
              <c:strCache>
                <c:ptCount val="12"/>
                <c:pt idx="0">
                  <c:v>0</c:v>
                </c:pt>
                <c:pt idx="1">
                  <c:v>1</c:v>
                </c:pt>
                <c:pt idx="2">
                  <c:v>2</c:v>
                </c:pt>
                <c:pt idx="3">
                  <c:v>3</c:v>
                </c:pt>
                <c:pt idx="4">
                  <c:v>4</c:v>
                </c:pt>
                <c:pt idx="5">
                  <c:v>5</c:v>
                </c:pt>
                <c:pt idx="6">
                  <c:v>6</c:v>
                </c:pt>
                <c:pt idx="7">
                  <c:v>7</c:v>
                </c:pt>
                <c:pt idx="8">
                  <c:v>8</c:v>
                </c:pt>
                <c:pt idx="9">
                  <c:v>9</c:v>
                </c:pt>
                <c:pt idx="10">
                  <c:v>10</c:v>
                </c:pt>
                <c:pt idx="11">
                  <c:v>11</c:v>
                </c:pt>
              </c:strCache>
            </c:strRef>
          </c:cat>
          <c:val>
            <c:numRef>
              <c:f>'r&lt;g'!$Q$46:$Q$57</c:f>
              <c:numCache>
                <c:formatCode>General</c:formatCode>
                <c:ptCount val="12"/>
                <c:pt idx="0">
                  <c:v>0.5</c:v>
                </c:pt>
                <c:pt idx="1">
                  <c:v>0.5357142857142857</c:v>
                </c:pt>
                <c:pt idx="2">
                  <c:v>0.56595687331536382</c:v>
                </c:pt>
                <c:pt idx="3">
                  <c:v>0.59505823119564671</c:v>
                </c:pt>
                <c:pt idx="4">
                  <c:v>0.62306142462761682</c:v>
                </c:pt>
                <c:pt idx="5">
                  <c:v>0.65000789377913526</c:v>
                </c:pt>
                <c:pt idx="6">
                  <c:v>0.67593751503814359</c:v>
                </c:pt>
                <c:pt idx="7">
                  <c:v>0.70088866002322725</c:v>
                </c:pt>
                <c:pt idx="8">
                  <c:v>0.72489825236736416</c:v>
                </c:pt>
                <c:pt idx="9">
                  <c:v>0.74800182235889212</c:v>
                </c:pt>
                <c:pt idx="10">
                  <c:v>0.77023355952055117</c:v>
                </c:pt>
                <c:pt idx="11">
                  <c:v>0.79162636320441182</c:v>
                </c:pt>
              </c:numCache>
            </c:numRef>
          </c:val>
          <c:smooth val="0"/>
          <c:extLst>
            <c:ext xmlns:c16="http://schemas.microsoft.com/office/drawing/2014/chart" uri="{C3380CC4-5D6E-409C-BE32-E72D297353CC}">
              <c16:uniqueId val="{00000002-D4F8-4623-A76F-0AA45C5599F5}"/>
            </c:ext>
          </c:extLst>
        </c:ser>
        <c:ser>
          <c:idx val="3"/>
          <c:order val="3"/>
          <c:tx>
            <c:strRef>
              <c:f>'r&lt;g'!$W$45</c:f>
              <c:strCache>
                <c:ptCount val="1"/>
                <c:pt idx="0">
                  <c:v>debt ratio (g=6%, deficit cut by 0.1%)</c:v>
                </c:pt>
              </c:strCache>
            </c:strRef>
          </c:tx>
          <c:spPr>
            <a:ln w="57150" cap="rnd">
              <a:solidFill>
                <a:schemeClr val="accent6">
                  <a:lumMod val="50000"/>
                </a:schemeClr>
              </a:solidFill>
              <a:round/>
            </a:ln>
            <a:effectLst/>
          </c:spPr>
          <c:marker>
            <c:symbol val="none"/>
          </c:marker>
          <c:cat>
            <c:strRef>
              <c:f>'r&lt;g'!$A$46:$A$57</c:f>
              <c:strCache>
                <c:ptCount val="12"/>
                <c:pt idx="0">
                  <c:v>0</c:v>
                </c:pt>
                <c:pt idx="1">
                  <c:v>1</c:v>
                </c:pt>
                <c:pt idx="2">
                  <c:v>2</c:v>
                </c:pt>
                <c:pt idx="3">
                  <c:v>3</c:v>
                </c:pt>
                <c:pt idx="4">
                  <c:v>4</c:v>
                </c:pt>
                <c:pt idx="5">
                  <c:v>5</c:v>
                </c:pt>
                <c:pt idx="6">
                  <c:v>6</c:v>
                </c:pt>
                <c:pt idx="7">
                  <c:v>7</c:v>
                </c:pt>
                <c:pt idx="8">
                  <c:v>8</c:v>
                </c:pt>
                <c:pt idx="9">
                  <c:v>9</c:v>
                </c:pt>
                <c:pt idx="10">
                  <c:v>10</c:v>
                </c:pt>
                <c:pt idx="11">
                  <c:v>11</c:v>
                </c:pt>
              </c:strCache>
            </c:strRef>
          </c:cat>
          <c:val>
            <c:numRef>
              <c:f>'r&lt;g'!$W$46:$W$57</c:f>
              <c:numCache>
                <c:formatCode>General</c:formatCode>
                <c:ptCount val="12"/>
                <c:pt idx="0">
                  <c:v>0.5</c:v>
                </c:pt>
                <c:pt idx="1">
                  <c:v>0.5357142857142857</c:v>
                </c:pt>
                <c:pt idx="2">
                  <c:v>0.56495687331536382</c:v>
                </c:pt>
                <c:pt idx="3">
                  <c:v>0.59208680262421798</c:v>
                </c:pt>
                <c:pt idx="4">
                  <c:v>0.61718379659527178</c:v>
                </c:pt>
                <c:pt idx="5">
                  <c:v>0.64032456976957419</c:v>
                </c:pt>
                <c:pt idx="6">
                  <c:v>0.6615829417998329</c:v>
                </c:pt>
                <c:pt idx="7">
                  <c:v>0.68102994669148342</c:v>
                </c:pt>
                <c:pt idx="8">
                  <c:v>0.69873393792145444</c:v>
                </c:pt>
                <c:pt idx="9">
                  <c:v>0.71476068959018657</c:v>
                </c:pt>
                <c:pt idx="10">
                  <c:v>0.72917349375659468</c:v>
                </c:pt>
                <c:pt idx="11">
                  <c:v>0.74203325410001153</c:v>
                </c:pt>
              </c:numCache>
            </c:numRef>
          </c:val>
          <c:smooth val="0"/>
          <c:extLst>
            <c:ext xmlns:c16="http://schemas.microsoft.com/office/drawing/2014/chart" uri="{C3380CC4-5D6E-409C-BE32-E72D297353CC}">
              <c16:uniqueId val="{00000003-D4F8-4623-A76F-0AA45C5599F5}"/>
            </c:ext>
          </c:extLst>
        </c:ser>
        <c:dLbls>
          <c:showLegendKey val="0"/>
          <c:showVal val="0"/>
          <c:showCatName val="0"/>
          <c:showSerName val="0"/>
          <c:showPercent val="0"/>
          <c:showBubbleSize val="0"/>
        </c:dLbls>
        <c:smooth val="0"/>
        <c:axId val="1280842543"/>
        <c:axId val="1280845039"/>
      </c:lineChart>
      <c:catAx>
        <c:axId val="128084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0845039"/>
        <c:crosses val="autoZero"/>
        <c:auto val="1"/>
        <c:lblAlgn val="ctr"/>
        <c:lblOffset val="100"/>
        <c:noMultiLvlLbl val="0"/>
      </c:catAx>
      <c:valAx>
        <c:axId val="1280845039"/>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80842543"/>
        <c:crosses val="autoZero"/>
        <c:crossBetween val="between"/>
        <c:majorUnit val="0.1"/>
      </c:valAx>
      <c:spPr>
        <a:noFill/>
        <a:ln>
          <a:noFill/>
        </a:ln>
        <a:effectLst/>
      </c:spPr>
    </c:plotArea>
    <c:legend>
      <c:legendPos val="b"/>
      <c:layout>
        <c:manualLayout>
          <c:xMode val="edge"/>
          <c:yMode val="edge"/>
          <c:x val="6.2186370725398454E-2"/>
          <c:y val="7.5154814450175939E-2"/>
          <c:w val="0.43722146144775381"/>
          <c:h val="0.2302082715707215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'r&lt;g'!$B$2</c:f>
              <c:strCache>
                <c:ptCount val="1"/>
                <c:pt idx="0">
                  <c:v>RGDP growth</c:v>
                </c:pt>
              </c:strCache>
            </c:strRef>
          </c:tx>
          <c:spPr>
            <a:ln w="38100" cap="rnd">
              <a:solidFill>
                <a:schemeClr val="accent1"/>
              </a:solidFill>
              <a:round/>
            </a:ln>
            <a:effectLst/>
          </c:spPr>
          <c:marker>
            <c:symbol val="none"/>
          </c:marker>
          <c:trendline>
            <c:spPr>
              <a:ln w="57150" cap="rnd">
                <a:solidFill>
                  <a:schemeClr val="tx1"/>
                </a:solidFill>
                <a:prstDash val="sysDot"/>
              </a:ln>
              <a:effectLst/>
            </c:spPr>
            <c:trendlineType val="movingAvg"/>
            <c:period val="5"/>
            <c:dispRSqr val="0"/>
            <c:dispEq val="0"/>
          </c:trendline>
          <c:cat>
            <c:numRef>
              <c:f>'r&lt;g'!$A$3:$A$30</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'r&lt;g'!$B$3:$B$30</c:f>
              <c:numCache>
                <c:formatCode>General</c:formatCode>
                <c:ptCount val="28"/>
                <c:pt idx="0">
                  <c:v>8.3464346477720763</c:v>
                </c:pt>
                <c:pt idx="1">
                  <c:v>9.2409831340628354</c:v>
                </c:pt>
                <c:pt idx="2">
                  <c:v>9.4227357503525511</c:v>
                </c:pt>
                <c:pt idx="3">
                  <c:v>8.6046627644006577</c:v>
                </c:pt>
                <c:pt idx="4">
                  <c:v>7.7039679683971327</c:v>
                </c:pt>
                <c:pt idx="5">
                  <c:v>-2.7690153527466013</c:v>
                </c:pt>
                <c:pt idx="6">
                  <c:v>6.1376120107332932</c:v>
                </c:pt>
                <c:pt idx="7">
                  <c:v>8.8588681742511159</c:v>
                </c:pt>
                <c:pt idx="8">
                  <c:v>0.31820362182214074</c:v>
                </c:pt>
                <c:pt idx="9">
                  <c:v>4.3531366728684793</c:v>
                </c:pt>
                <c:pt idx="10">
                  <c:v>5.4776746422771163</c:v>
                </c:pt>
                <c:pt idx="11">
                  <c:v>7.2336728373821257</c:v>
                </c:pt>
                <c:pt idx="12">
                  <c:v>5.1585550751261851</c:v>
                </c:pt>
                <c:pt idx="13">
                  <c:v>7.1553258098552526</c:v>
                </c:pt>
                <c:pt idx="14">
                  <c:v>6.4801924605594712</c:v>
                </c:pt>
                <c:pt idx="15">
                  <c:v>4.8074321455304059</c:v>
                </c:pt>
                <c:pt idx="16">
                  <c:v>-1.6360049219590727</c:v>
                </c:pt>
                <c:pt idx="17">
                  <c:v>7.1940475209817611</c:v>
                </c:pt>
                <c:pt idx="18">
                  <c:v>3.8461040440796519</c:v>
                </c:pt>
                <c:pt idx="19">
                  <c:v>5.6443183095425331</c:v>
                </c:pt>
                <c:pt idx="20">
                  <c:v>4.7446983378860521</c:v>
                </c:pt>
                <c:pt idx="21">
                  <c:v>6.0218813602146053</c:v>
                </c:pt>
                <c:pt idx="22">
                  <c:v>6.3173705271251466</c:v>
                </c:pt>
                <c:pt idx="23">
                  <c:v>4.2234101943800848</c:v>
                </c:pt>
                <c:pt idx="24">
                  <c:v>5.8970092926997237</c:v>
                </c:pt>
                <c:pt idx="25">
                  <c:v>4.9139309977552186</c:v>
                </c:pt>
                <c:pt idx="26">
                  <c:v>4.3028159822100429</c:v>
                </c:pt>
                <c:pt idx="27">
                  <c:v>-5.6</c:v>
                </c:pt>
              </c:numCache>
            </c:numRef>
          </c:val>
          <c:smooth val="0"/>
          <c:extLst>
            <c:ext xmlns:c16="http://schemas.microsoft.com/office/drawing/2014/chart" uri="{C3380CC4-5D6E-409C-BE32-E72D297353CC}">
              <c16:uniqueId val="{00000001-3AD3-46C6-AF7E-D16088FBF099}"/>
            </c:ext>
          </c:extLst>
        </c:ser>
        <c:ser>
          <c:idx val="1"/>
          <c:order val="1"/>
          <c:tx>
            <c:strRef>
              <c:f>'r&lt;g'!$D$2</c:f>
              <c:strCache>
                <c:ptCount val="1"/>
                <c:pt idx="0">
                  <c:v>Inflation-adjusted 10YTB</c:v>
                </c:pt>
              </c:strCache>
            </c:strRef>
          </c:tx>
          <c:spPr>
            <a:ln w="38100" cap="rnd">
              <a:solidFill>
                <a:schemeClr val="accent2"/>
              </a:solidFill>
              <a:round/>
            </a:ln>
            <a:effectLst/>
          </c:spPr>
          <c:marker>
            <c:symbol val="none"/>
          </c:marker>
          <c:cat>
            <c:numRef>
              <c:f>'r&lt;g'!$A$3:$A$30</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'r&lt;g'!$D$3:$D$30</c:f>
              <c:numCache>
                <c:formatCode>#,##0.00000000000000</c:formatCode>
                <c:ptCount val="28"/>
                <c:pt idx="0">
                  <c:v>2.1827427797054604</c:v>
                </c:pt>
                <c:pt idx="1">
                  <c:v>2.4435244975631321</c:v>
                </c:pt>
                <c:pt idx="2">
                  <c:v>3.4656778806387454</c:v>
                </c:pt>
                <c:pt idx="3">
                  <c:v>3.3471686470351178</c:v>
                </c:pt>
                <c:pt idx="4">
                  <c:v>5.3924338253946438</c:v>
                </c:pt>
                <c:pt idx="5">
                  <c:v>1.6695119289097891</c:v>
                </c:pt>
                <c:pt idx="6">
                  <c:v>3.5476136798771325</c:v>
                </c:pt>
                <c:pt idx="7">
                  <c:v>4.182636218995218</c:v>
                </c:pt>
                <c:pt idx="8">
                  <c:v>2.4197094831007937</c:v>
                </c:pt>
                <c:pt idx="9">
                  <c:v>2.298423810962074</c:v>
                </c:pt>
                <c:pt idx="10">
                  <c:v>3.6939177598923632</c:v>
                </c:pt>
                <c:pt idx="11">
                  <c:v>3.2024179637890509</c:v>
                </c:pt>
                <c:pt idx="12">
                  <c:v>1.3459534457133246</c:v>
                </c:pt>
                <c:pt idx="13">
                  <c:v>0.19418981947042147</c:v>
                </c:pt>
                <c:pt idx="14">
                  <c:v>2.1811528611623823</c:v>
                </c:pt>
                <c:pt idx="15">
                  <c:v>-2.0353086476928226</c:v>
                </c:pt>
                <c:pt idx="16">
                  <c:v>3.673753189561678</c:v>
                </c:pt>
                <c:pt idx="17">
                  <c:v>2.3233841165028721</c:v>
                </c:pt>
                <c:pt idx="18">
                  <c:v>0.54913329406295652</c:v>
                </c:pt>
                <c:pt idx="19">
                  <c:v>1.8691337645211021</c:v>
                </c:pt>
                <c:pt idx="20">
                  <c:v>2.0524537948548378</c:v>
                </c:pt>
                <c:pt idx="21">
                  <c:v>1.021745649589489</c:v>
                </c:pt>
                <c:pt idx="22">
                  <c:v>2.1259181893849224</c:v>
                </c:pt>
                <c:pt idx="23">
                  <c:v>2.1226590802167724</c:v>
                </c:pt>
                <c:pt idx="24">
                  <c:v>0.24933768902253783</c:v>
                </c:pt>
                <c:pt idx="25">
                  <c:v>3.0808243268079902</c:v>
                </c:pt>
                <c:pt idx="26">
                  <c:v>2.6523865322882876</c:v>
                </c:pt>
                <c:pt idx="27">
                  <c:v>3.803263374485601</c:v>
                </c:pt>
              </c:numCache>
            </c:numRef>
          </c:val>
          <c:smooth val="0"/>
          <c:extLst>
            <c:ext xmlns:c16="http://schemas.microsoft.com/office/drawing/2014/chart" uri="{C3380CC4-5D6E-409C-BE32-E72D297353CC}">
              <c16:uniqueId val="{00000002-3AD3-46C6-AF7E-D16088FBF099}"/>
            </c:ext>
          </c:extLst>
        </c:ser>
        <c:dLbls>
          <c:showLegendKey val="0"/>
          <c:showVal val="0"/>
          <c:showCatName val="0"/>
          <c:showSerName val="0"/>
          <c:showPercent val="0"/>
          <c:showBubbleSize val="0"/>
        </c:dLbls>
        <c:smooth val="0"/>
        <c:axId val="1630941711"/>
        <c:axId val="1630943375"/>
      </c:lineChart>
      <c:catAx>
        <c:axId val="16309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30943375"/>
        <c:crosses val="autoZero"/>
        <c:auto val="1"/>
        <c:lblAlgn val="ctr"/>
        <c:lblOffset val="100"/>
        <c:noMultiLvlLbl val="0"/>
      </c:catAx>
      <c:valAx>
        <c:axId val="163094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09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a:t>Short</a:t>
            </a:r>
            <a:r>
              <a:rPr lang="en-MY" sz="1600" b="1" baseline="0"/>
              <a:t> vs long-term debt (% of total), Q12021</a:t>
            </a:r>
            <a:endParaRPr lang="en-MY"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19-49D3-8659-ABEAE301B1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19-49D3-8659-ABEAE301B1C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Sheet1!$AP$20:$AP$21</c:f>
              <c:strCache>
                <c:ptCount val="2"/>
                <c:pt idx="0">
                  <c:v>Short-term debt</c:v>
                </c:pt>
                <c:pt idx="1">
                  <c:v>Medium- and long-term debt </c:v>
                </c:pt>
              </c:strCache>
            </c:strRef>
          </c:cat>
          <c:val>
            <c:numRef>
              <c:f>Sheet1!$AQ$20:$AQ$21</c:f>
              <c:numCache>
                <c:formatCode>0.00</c:formatCode>
                <c:ptCount val="2"/>
                <c:pt idx="0">
                  <c:v>2.8338337956478852</c:v>
                </c:pt>
                <c:pt idx="1">
                  <c:v>97.166166204352109</c:v>
                </c:pt>
              </c:numCache>
            </c:numRef>
          </c:val>
          <c:extLst>
            <c:ext xmlns:c16="http://schemas.microsoft.com/office/drawing/2014/chart" uri="{C3380CC4-5D6E-409C-BE32-E72D297353CC}">
              <c16:uniqueId val="{00000004-0819-49D3-8659-ABEAE301B1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a:t>RM vs Foreign currency denomination (% of total),</a:t>
            </a:r>
            <a:r>
              <a:rPr lang="en-MY" sz="1600" b="1" baseline="0"/>
              <a:t> Q12021</a:t>
            </a:r>
            <a:endParaRPr lang="en-MY" sz="1600" b="1"/>
          </a:p>
        </c:rich>
      </c:tx>
      <c:layout>
        <c:manualLayout>
          <c:xMode val="edge"/>
          <c:yMode val="edge"/>
          <c:x val="0.1434368602660871"/>
          <c:y val="5.03767961208238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C2-4AB1-A016-43AC416173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C2-4AB1-A016-43AC4161739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Sheet1!$AP$23:$AP$24</c:f>
              <c:strCache>
                <c:ptCount val="2"/>
                <c:pt idx="0">
                  <c:v>RM debt</c:v>
                </c:pt>
                <c:pt idx="1">
                  <c:v>Foreign-currency debt</c:v>
                </c:pt>
              </c:strCache>
            </c:strRef>
          </c:cat>
          <c:val>
            <c:numRef>
              <c:f>Sheet1!$AQ$23:$AQ$24</c:f>
              <c:numCache>
                <c:formatCode>_(* #,##0.00_);_(* \(#,##0.00\);_(* "-"??_);_(@_)</c:formatCode>
                <c:ptCount val="2"/>
                <c:pt idx="0">
                  <c:v>97.444971852400855</c:v>
                </c:pt>
                <c:pt idx="1">
                  <c:v>2.5550281475991454</c:v>
                </c:pt>
              </c:numCache>
            </c:numRef>
          </c:val>
          <c:extLst>
            <c:ext xmlns:c16="http://schemas.microsoft.com/office/drawing/2014/chart" uri="{C3380CC4-5D6E-409C-BE32-E72D297353CC}">
              <c16:uniqueId val="{00000004-85C2-4AB1-A016-43AC416173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MY" sz="1800" b="1"/>
              <a:t>Tax</a:t>
            </a:r>
            <a:r>
              <a:rPr lang="en-MY" sz="1800" b="1" baseline="0"/>
              <a:t> revenue (% of GDP)</a:t>
            </a:r>
            <a:endParaRPr lang="en-MY" sz="1800" b="1"/>
          </a:p>
        </c:rich>
      </c:tx>
      <c:layout>
        <c:manualLayout>
          <c:xMode val="edge"/>
          <c:yMode val="edge"/>
          <c:x val="0.11151669525561275"/>
          <c:y val="0.68404930188969815"/>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'tax rev'!$A$3</c:f>
              <c:strCache>
                <c:ptCount val="1"/>
                <c:pt idx="0">
                  <c:v>World</c:v>
                </c:pt>
              </c:strCache>
            </c:strRef>
          </c:tx>
          <c:spPr>
            <a:ln w="28575" cap="rnd">
              <a:solidFill>
                <a:schemeClr val="accent1">
                  <a:shade val="76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rev'!$Z$3:$AW$3</c:f>
              <c:numCache>
                <c:formatCode>General</c:formatCode>
                <c:ptCount val="24"/>
                <c:pt idx="0">
                  <c:v>15.352654105121655</c:v>
                </c:pt>
                <c:pt idx="1">
                  <c:v>15.675133846323876</c:v>
                </c:pt>
                <c:pt idx="2">
                  <c:v>15.802774498060293</c:v>
                </c:pt>
                <c:pt idx="3">
                  <c:v>15.846990752911662</c:v>
                </c:pt>
                <c:pt idx="4">
                  <c:v>16.359176666718621</c:v>
                </c:pt>
                <c:pt idx="5">
                  <c:v>15.953246395569799</c:v>
                </c:pt>
                <c:pt idx="6">
                  <c:v>14.961356294624476</c:v>
                </c:pt>
                <c:pt idx="7">
                  <c:v>14.763047340884428</c:v>
                </c:pt>
                <c:pt idx="8">
                  <c:v>14.844670962333911</c:v>
                </c:pt>
                <c:pt idx="9">
                  <c:v>14.795823726350509</c:v>
                </c:pt>
                <c:pt idx="10">
                  <c:v>15.257126548003145</c:v>
                </c:pt>
                <c:pt idx="11">
                  <c:v>15.448895886698592</c:v>
                </c:pt>
                <c:pt idx="12">
                  <c:v>14.997543984582565</c:v>
                </c:pt>
                <c:pt idx="13">
                  <c:v>13.719676320506425</c:v>
                </c:pt>
                <c:pt idx="14">
                  <c:v>13.959507105892646</c:v>
                </c:pt>
                <c:pt idx="15">
                  <c:v>14.325456755822636</c:v>
                </c:pt>
                <c:pt idx="16">
                  <c:v>14.440384693912055</c:v>
                </c:pt>
                <c:pt idx="17">
                  <c:v>14.66228119874572</c:v>
                </c:pt>
                <c:pt idx="18">
                  <c:v>14.657706871182095</c:v>
                </c:pt>
                <c:pt idx="19">
                  <c:v>14.678390995991361</c:v>
                </c:pt>
                <c:pt idx="20">
                  <c:v>14.578649455970332</c:v>
                </c:pt>
                <c:pt idx="21">
                  <c:v>14.903030676656078</c:v>
                </c:pt>
                <c:pt idx="22">
                  <c:v>14.558519134254299</c:v>
                </c:pt>
                <c:pt idx="23">
                  <c:v>15.322485966535274</c:v>
                </c:pt>
              </c:numCache>
            </c:numRef>
          </c:val>
          <c:smooth val="0"/>
          <c:extLst>
            <c:ext xmlns:c16="http://schemas.microsoft.com/office/drawing/2014/chart" uri="{C3380CC4-5D6E-409C-BE32-E72D297353CC}">
              <c16:uniqueId val="{00000000-16B0-40FB-A7FF-35C7E053CCAC}"/>
            </c:ext>
          </c:extLst>
        </c:ser>
        <c:ser>
          <c:idx val="1"/>
          <c:order val="1"/>
          <c:tx>
            <c:strRef>
              <c:f>'tax rev'!$A$4</c:f>
              <c:strCache>
                <c:ptCount val="1"/>
                <c:pt idx="0">
                  <c:v>High income</c:v>
                </c:pt>
              </c:strCache>
            </c:strRef>
          </c:tx>
          <c:spPr>
            <a:ln w="28575" cap="rnd">
              <a:solidFill>
                <a:schemeClr val="accent2">
                  <a:shade val="76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rev'!$Z$4:$AW$4</c:f>
              <c:numCache>
                <c:formatCode>General</c:formatCode>
                <c:ptCount val="24"/>
                <c:pt idx="0">
                  <c:v>15.899317689828028</c:v>
                </c:pt>
                <c:pt idx="1">
                  <c:v>16.165135635525555</c:v>
                </c:pt>
                <c:pt idx="2">
                  <c:v>16.579767880498377</c:v>
                </c:pt>
                <c:pt idx="3">
                  <c:v>16.781351504583398</c:v>
                </c:pt>
                <c:pt idx="4">
                  <c:v>17.279438565758287</c:v>
                </c:pt>
                <c:pt idx="5">
                  <c:v>16.622752890752512</c:v>
                </c:pt>
                <c:pt idx="6">
                  <c:v>15.531413525282153</c:v>
                </c:pt>
                <c:pt idx="7">
                  <c:v>15.250266715996304</c:v>
                </c:pt>
                <c:pt idx="8">
                  <c:v>15.269417422514152</c:v>
                </c:pt>
                <c:pt idx="9">
                  <c:v>15.918081620231067</c:v>
                </c:pt>
                <c:pt idx="10">
                  <c:v>16.353134667728508</c:v>
                </c:pt>
                <c:pt idx="11">
                  <c:v>16.457594377450995</c:v>
                </c:pt>
                <c:pt idx="12">
                  <c:v>15.978307175510729</c:v>
                </c:pt>
                <c:pt idx="13">
                  <c:v>14.462472024890722</c:v>
                </c:pt>
                <c:pt idx="14">
                  <c:v>14.662786924968028</c:v>
                </c:pt>
                <c:pt idx="15">
                  <c:v>15.048283411378989</c:v>
                </c:pt>
                <c:pt idx="16">
                  <c:v>15.269203788971202</c:v>
                </c:pt>
                <c:pt idx="17">
                  <c:v>15.647510820033336</c:v>
                </c:pt>
                <c:pt idx="18">
                  <c:v>15.800802977420265</c:v>
                </c:pt>
                <c:pt idx="19">
                  <c:v>15.887085429678892</c:v>
                </c:pt>
                <c:pt idx="20">
                  <c:v>15.82746174272121</c:v>
                </c:pt>
                <c:pt idx="21">
                  <c:v>16.183723470370641</c:v>
                </c:pt>
                <c:pt idx="22">
                  <c:v>15.66733716867177</c:v>
                </c:pt>
                <c:pt idx="23">
                  <c:v>15.731871994186347</c:v>
                </c:pt>
              </c:numCache>
            </c:numRef>
          </c:val>
          <c:smooth val="0"/>
          <c:extLst>
            <c:ext xmlns:c16="http://schemas.microsoft.com/office/drawing/2014/chart" uri="{C3380CC4-5D6E-409C-BE32-E72D297353CC}">
              <c16:uniqueId val="{00000001-16B0-40FB-A7FF-35C7E053CCAC}"/>
            </c:ext>
          </c:extLst>
        </c:ser>
        <c:ser>
          <c:idx val="2"/>
          <c:order val="2"/>
          <c:tx>
            <c:strRef>
              <c:f>'tax rev'!$A$5</c:f>
              <c:strCache>
                <c:ptCount val="1"/>
                <c:pt idx="0">
                  <c:v>China</c:v>
                </c:pt>
              </c:strCache>
            </c:strRef>
          </c:tx>
          <c:spPr>
            <a:ln w="38100" cap="rnd">
              <a:solidFill>
                <a:schemeClr val="accent3">
                  <a:shade val="76000"/>
                </a:schemeClr>
              </a:solidFill>
              <a:prstDash val="sysDash"/>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rev'!$Z$5:$AW$5</c:f>
              <c:numCache>
                <c:formatCode>General</c:formatCode>
                <c:ptCount val="24"/>
                <c:pt idx="9">
                  <c:v>8.5692438578333405</c:v>
                </c:pt>
                <c:pt idx="10">
                  <c:v>9.0572539827278575</c:v>
                </c:pt>
                <c:pt idx="11">
                  <c:v>9.7714060646741547</c:v>
                </c:pt>
                <c:pt idx="12">
                  <c:v>10.1014265266002</c:v>
                </c:pt>
                <c:pt idx="13">
                  <c:v>10.309441736292206</c:v>
                </c:pt>
                <c:pt idx="14">
                  <c:v>10.212048608843013</c:v>
                </c:pt>
                <c:pt idx="15">
                  <c:v>10.312794889295205</c:v>
                </c:pt>
                <c:pt idx="16">
                  <c:v>10.256768682939773</c:v>
                </c:pt>
                <c:pt idx="17">
                  <c:v>9.9077325831289524</c:v>
                </c:pt>
                <c:pt idx="18">
                  <c:v>9.6786188269966935</c:v>
                </c:pt>
                <c:pt idx="19">
                  <c:v>9.3769204471340579</c:v>
                </c:pt>
                <c:pt idx="20">
                  <c:v>9.1229155605760361</c:v>
                </c:pt>
                <c:pt idx="21">
                  <c:v>9.4193176525330511</c:v>
                </c:pt>
                <c:pt idx="22">
                  <c:v>9.0526857315630487</c:v>
                </c:pt>
              </c:numCache>
            </c:numRef>
          </c:val>
          <c:smooth val="0"/>
          <c:extLst>
            <c:ext xmlns:c16="http://schemas.microsoft.com/office/drawing/2014/chart" uri="{C3380CC4-5D6E-409C-BE32-E72D297353CC}">
              <c16:uniqueId val="{00000002-16B0-40FB-A7FF-35C7E053CCAC}"/>
            </c:ext>
          </c:extLst>
        </c:ser>
        <c:ser>
          <c:idx val="3"/>
          <c:order val="3"/>
          <c:tx>
            <c:strRef>
              <c:f>'tax rev'!$A$6</c:f>
              <c:strCache>
                <c:ptCount val="1"/>
                <c:pt idx="0">
                  <c:v>Korea, Rep.</c:v>
                </c:pt>
              </c:strCache>
            </c:strRef>
          </c:tx>
          <c:spPr>
            <a:ln w="28575" cap="rnd">
              <a:solidFill>
                <a:schemeClr val="accent4">
                  <a:shade val="76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rev'!$Z$6:$AW$6</c:f>
              <c:numCache>
                <c:formatCode>General</c:formatCode>
                <c:ptCount val="24"/>
                <c:pt idx="0">
                  <c:v>13.234365058717422</c:v>
                </c:pt>
                <c:pt idx="1">
                  <c:v>12.901802171136701</c:v>
                </c:pt>
                <c:pt idx="2">
                  <c:v>12.620218746562131</c:v>
                </c:pt>
                <c:pt idx="3">
                  <c:v>12.791890310810833</c:v>
                </c:pt>
                <c:pt idx="4">
                  <c:v>14.261778076786616</c:v>
                </c:pt>
                <c:pt idx="5">
                  <c:v>13.54878841698263</c:v>
                </c:pt>
                <c:pt idx="6">
                  <c:v>13.248666789934466</c:v>
                </c:pt>
                <c:pt idx="7">
                  <c:v>13.69345757226538</c:v>
                </c:pt>
                <c:pt idx="8">
                  <c:v>12.966827829534436</c:v>
                </c:pt>
                <c:pt idx="9">
                  <c:v>13.313070435798172</c:v>
                </c:pt>
                <c:pt idx="10">
                  <c:v>13.727535211512713</c:v>
                </c:pt>
                <c:pt idx="11">
                  <c:v>14.817382703341831</c:v>
                </c:pt>
                <c:pt idx="12">
                  <c:v>14.495199990643004</c:v>
                </c:pt>
                <c:pt idx="13">
                  <c:v>13.650964447851852</c:v>
                </c:pt>
                <c:pt idx="14">
                  <c:v>13.436930293649411</c:v>
                </c:pt>
                <c:pt idx="15">
                  <c:v>13.850967631941892</c:v>
                </c:pt>
                <c:pt idx="16">
                  <c:v>14.077591497435545</c:v>
                </c:pt>
                <c:pt idx="17">
                  <c:v>13.630623437561528</c:v>
                </c:pt>
                <c:pt idx="18">
                  <c:v>13.241161663255571</c:v>
                </c:pt>
                <c:pt idx="19">
                  <c:v>13.158144339891594</c:v>
                </c:pt>
                <c:pt idx="20">
                  <c:v>13.981952981677004</c:v>
                </c:pt>
                <c:pt idx="21">
                  <c:v>14.493818534162697</c:v>
                </c:pt>
                <c:pt idx="22">
                  <c:v>15.536383732767318</c:v>
                </c:pt>
                <c:pt idx="23">
                  <c:v>15.24279766699525</c:v>
                </c:pt>
              </c:numCache>
            </c:numRef>
          </c:val>
          <c:smooth val="0"/>
          <c:extLst>
            <c:ext xmlns:c16="http://schemas.microsoft.com/office/drawing/2014/chart" uri="{C3380CC4-5D6E-409C-BE32-E72D297353CC}">
              <c16:uniqueId val="{00000003-16B0-40FB-A7FF-35C7E053CCAC}"/>
            </c:ext>
          </c:extLst>
        </c:ser>
        <c:ser>
          <c:idx val="4"/>
          <c:order val="4"/>
          <c:tx>
            <c:strRef>
              <c:f>'tax rev'!$A$7</c:f>
              <c:strCache>
                <c:ptCount val="1"/>
                <c:pt idx="0">
                  <c:v>Singapore</c:v>
                </c:pt>
              </c:strCache>
            </c:strRef>
          </c:tx>
          <c:spPr>
            <a:ln w="28575" cap="rnd">
              <a:solidFill>
                <a:schemeClr val="accent5">
                  <a:shade val="76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rev'!$Z$7:$AW$7</c:f>
              <c:numCache>
                <c:formatCode>General</c:formatCode>
                <c:ptCount val="24"/>
                <c:pt idx="0">
                  <c:v>15.897367157372516</c:v>
                </c:pt>
                <c:pt idx="1">
                  <c:v>15.312341085021028</c:v>
                </c:pt>
                <c:pt idx="2">
                  <c:v>14.031025635842925</c:v>
                </c:pt>
                <c:pt idx="3">
                  <c:v>14.531717406540059</c:v>
                </c:pt>
                <c:pt idx="4">
                  <c:v>14.855789084744289</c:v>
                </c:pt>
                <c:pt idx="5">
                  <c:v>14.585519151496468</c:v>
                </c:pt>
                <c:pt idx="6">
                  <c:v>12.68873933979931</c:v>
                </c:pt>
                <c:pt idx="7">
                  <c:v>12.446074163859301</c:v>
                </c:pt>
                <c:pt idx="8">
                  <c:v>11.604511579824413</c:v>
                </c:pt>
                <c:pt idx="9">
                  <c:v>11.57702740183243</c:v>
                </c:pt>
                <c:pt idx="10">
                  <c:v>11.8310221766032</c:v>
                </c:pt>
                <c:pt idx="11">
                  <c:v>12.820428195921052</c:v>
                </c:pt>
                <c:pt idx="12">
                  <c:v>13.754391446936138</c:v>
                </c:pt>
                <c:pt idx="13">
                  <c:v>12.954926530084688</c:v>
                </c:pt>
                <c:pt idx="14">
                  <c:v>12.78582396910393</c:v>
                </c:pt>
                <c:pt idx="15">
                  <c:v>13.105721951265325</c:v>
                </c:pt>
                <c:pt idx="16">
                  <c:v>13.580668735704185</c:v>
                </c:pt>
                <c:pt idx="17">
                  <c:v>13.2712500808714</c:v>
                </c:pt>
                <c:pt idx="18">
                  <c:v>13.556557134402764</c:v>
                </c:pt>
                <c:pt idx="19">
                  <c:v>13.139774529861203</c:v>
                </c:pt>
                <c:pt idx="20">
                  <c:v>13.321225219150982</c:v>
                </c:pt>
                <c:pt idx="21">
                  <c:v>13.987054324994078</c:v>
                </c:pt>
                <c:pt idx="22">
                  <c:v>13.04509073041322</c:v>
                </c:pt>
                <c:pt idx="23">
                  <c:v>13.239452985766864</c:v>
                </c:pt>
              </c:numCache>
            </c:numRef>
          </c:val>
          <c:smooth val="0"/>
          <c:extLst>
            <c:ext xmlns:c16="http://schemas.microsoft.com/office/drawing/2014/chart" uri="{C3380CC4-5D6E-409C-BE32-E72D297353CC}">
              <c16:uniqueId val="{00000004-16B0-40FB-A7FF-35C7E053CCAC}"/>
            </c:ext>
          </c:extLst>
        </c:ser>
        <c:ser>
          <c:idx val="5"/>
          <c:order val="5"/>
          <c:tx>
            <c:strRef>
              <c:f>'tax rev'!$A$8</c:f>
              <c:strCache>
                <c:ptCount val="1"/>
                <c:pt idx="0">
                  <c:v>Thailand</c:v>
                </c:pt>
              </c:strCache>
            </c:strRef>
          </c:tx>
          <c:spPr>
            <a:ln w="28575" cap="rnd">
              <a:solidFill>
                <a:schemeClr val="accent6">
                  <a:shade val="76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rev'!$Z$8:$AW$8</c:f>
              <c:numCache>
                <c:formatCode>General</c:formatCode>
                <c:ptCount val="24"/>
                <c:pt idx="0">
                  <c:v>16.726217629269495</c:v>
                </c:pt>
                <c:pt idx="1">
                  <c:v>16.105479257203879</c:v>
                </c:pt>
                <c:pt idx="2">
                  <c:v>13.788167441694267</c:v>
                </c:pt>
                <c:pt idx="3">
                  <c:v>12.889215599898618</c:v>
                </c:pt>
                <c:pt idx="4">
                  <c:v>12.976732901759828</c:v>
                </c:pt>
                <c:pt idx="5">
                  <c:v>13.070218321755226</c:v>
                </c:pt>
                <c:pt idx="6">
                  <c:v>13.470312762099237</c:v>
                </c:pt>
                <c:pt idx="7">
                  <c:v>14.481568803231854</c:v>
                </c:pt>
                <c:pt idx="8">
                  <c:v>14.853330905936515</c:v>
                </c:pt>
                <c:pt idx="9">
                  <c:v>16.06186026569317</c:v>
                </c:pt>
                <c:pt idx="10">
                  <c:v>15.636992711511166</c:v>
                </c:pt>
                <c:pt idx="11">
                  <c:v>15.143156556839621</c:v>
                </c:pt>
                <c:pt idx="12">
                  <c:v>15.384886404340653</c:v>
                </c:pt>
                <c:pt idx="13">
                  <c:v>14.194230839514397</c:v>
                </c:pt>
                <c:pt idx="14">
                  <c:v>14.932647554228778</c:v>
                </c:pt>
                <c:pt idx="15">
                  <c:v>16.36183479370926</c:v>
                </c:pt>
                <c:pt idx="16">
                  <c:v>15.440935674025532</c:v>
                </c:pt>
                <c:pt idx="17">
                  <c:v>17.012288872395366</c:v>
                </c:pt>
                <c:pt idx="18">
                  <c:v>15.808339070115018</c:v>
                </c:pt>
                <c:pt idx="19">
                  <c:v>16.140397939508262</c:v>
                </c:pt>
                <c:pt idx="20">
                  <c:v>15.362769795136606</c:v>
                </c:pt>
                <c:pt idx="21">
                  <c:v>14.779676974741202</c:v>
                </c:pt>
                <c:pt idx="22">
                  <c:v>14.924889758190032</c:v>
                </c:pt>
                <c:pt idx="23">
                  <c:v>14.647651110079718</c:v>
                </c:pt>
              </c:numCache>
            </c:numRef>
          </c:val>
          <c:smooth val="0"/>
          <c:extLst>
            <c:ext xmlns:c16="http://schemas.microsoft.com/office/drawing/2014/chart" uri="{C3380CC4-5D6E-409C-BE32-E72D297353CC}">
              <c16:uniqueId val="{00000005-16B0-40FB-A7FF-35C7E053CCAC}"/>
            </c:ext>
          </c:extLst>
        </c:ser>
        <c:ser>
          <c:idx val="6"/>
          <c:order val="6"/>
          <c:tx>
            <c:strRef>
              <c:f>'tax rev'!$A$9</c:f>
              <c:strCache>
                <c:ptCount val="1"/>
                <c:pt idx="0">
                  <c:v>Indonesia</c:v>
                </c:pt>
              </c:strCache>
            </c:strRef>
          </c:tx>
          <c:spPr>
            <a:ln w="38100" cap="rnd">
              <a:solidFill>
                <a:schemeClr val="accent1">
                  <a:tint val="77000"/>
                </a:schemeClr>
              </a:solidFill>
              <a:prstDash val="sysDash"/>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rev'!$Z$9:$AW$9</c:f>
              <c:numCache>
                <c:formatCode>General</c:formatCode>
                <c:ptCount val="24"/>
                <c:pt idx="0">
                  <c:v>14.234801940785028</c:v>
                </c:pt>
                <c:pt idx="1">
                  <c:v>16.01184841447083</c:v>
                </c:pt>
                <c:pt idx="2">
                  <c:v>15.027588180425184</c:v>
                </c:pt>
                <c:pt idx="3">
                  <c:v>16.315835609343225</c:v>
                </c:pt>
                <c:pt idx="5">
                  <c:v>11.578184583574782</c:v>
                </c:pt>
                <c:pt idx="6">
                  <c:v>11.826959589169899</c:v>
                </c:pt>
                <c:pt idx="7">
                  <c:v>12.385532064309299</c:v>
                </c:pt>
                <c:pt idx="8">
                  <c:v>12.330767895235276</c:v>
                </c:pt>
                <c:pt idx="12">
                  <c:v>13.31061782694894</c:v>
                </c:pt>
                <c:pt idx="13">
                  <c:v>11.057786518884823</c:v>
                </c:pt>
                <c:pt idx="14">
                  <c:v>10.537485061296378</c:v>
                </c:pt>
                <c:pt idx="15">
                  <c:v>11.158127850744522</c:v>
                </c:pt>
                <c:pt idx="16">
                  <c:v>11.380589944792094</c:v>
                </c:pt>
                <c:pt idx="17">
                  <c:v>11.285301463398691</c:v>
                </c:pt>
                <c:pt idx="18">
                  <c:v>10.835523753290548</c:v>
                </c:pt>
                <c:pt idx="19">
                  <c:v>10.753487777209591</c:v>
                </c:pt>
                <c:pt idx="20">
                  <c:v>10.336348703327605</c:v>
                </c:pt>
                <c:pt idx="21">
                  <c:v>9.8772930803788022</c:v>
                </c:pt>
                <c:pt idx="22">
                  <c:v>10.23014302113196</c:v>
                </c:pt>
                <c:pt idx="23">
                  <c:v>9.752036830308807</c:v>
                </c:pt>
              </c:numCache>
            </c:numRef>
          </c:val>
          <c:smooth val="0"/>
          <c:extLst>
            <c:ext xmlns:c16="http://schemas.microsoft.com/office/drawing/2014/chart" uri="{C3380CC4-5D6E-409C-BE32-E72D297353CC}">
              <c16:uniqueId val="{00000006-16B0-40FB-A7FF-35C7E053CCAC}"/>
            </c:ext>
          </c:extLst>
        </c:ser>
        <c:ser>
          <c:idx val="7"/>
          <c:order val="7"/>
          <c:tx>
            <c:strRef>
              <c:f>'tax rev'!$A$10</c:f>
              <c:strCache>
                <c:ptCount val="1"/>
                <c:pt idx="0">
                  <c:v>Australia</c:v>
                </c:pt>
              </c:strCache>
            </c:strRef>
          </c:tx>
          <c:spPr>
            <a:ln w="28575" cap="rnd">
              <a:solidFill>
                <a:schemeClr val="accent2">
                  <a:tint val="77000"/>
                </a:schemeClr>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rev'!$Z$10:$AW$10</c:f>
              <c:numCache>
                <c:formatCode>General</c:formatCode>
                <c:ptCount val="24"/>
                <c:pt idx="0">
                  <c:v>21.929154528344444</c:v>
                </c:pt>
                <c:pt idx="1">
                  <c:v>22.430941614396776</c:v>
                </c:pt>
                <c:pt idx="2">
                  <c:v>22.272006148645545</c:v>
                </c:pt>
                <c:pt idx="3">
                  <c:v>22.47521128259541</c:v>
                </c:pt>
                <c:pt idx="4">
                  <c:v>23.076899807761826</c:v>
                </c:pt>
                <c:pt idx="5">
                  <c:v>24.940218362536275</c:v>
                </c:pt>
                <c:pt idx="6">
                  <c:v>23.616611402274835</c:v>
                </c:pt>
                <c:pt idx="7">
                  <c:v>24.365136835797045</c:v>
                </c:pt>
                <c:pt idx="8">
                  <c:v>24.344193468588532</c:v>
                </c:pt>
                <c:pt idx="9">
                  <c:v>24.836969072097887</c:v>
                </c:pt>
                <c:pt idx="10">
                  <c:v>24.589384101241432</c:v>
                </c:pt>
                <c:pt idx="11">
                  <c:v>24.093105698269728</c:v>
                </c:pt>
                <c:pt idx="12">
                  <c:v>24.255316980276273</c:v>
                </c:pt>
                <c:pt idx="13">
                  <c:v>22.043653706517901</c:v>
                </c:pt>
                <c:pt idx="14">
                  <c:v>20.526955274740221</c:v>
                </c:pt>
                <c:pt idx="15">
                  <c:v>20.350312221608867</c:v>
                </c:pt>
                <c:pt idx="16">
                  <c:v>21.117096977707945</c:v>
                </c:pt>
                <c:pt idx="17">
                  <c:v>21.958111236881692</c:v>
                </c:pt>
                <c:pt idx="18">
                  <c:v>21.908878782381315</c:v>
                </c:pt>
                <c:pt idx="19">
                  <c:v>21.865491896164045</c:v>
                </c:pt>
                <c:pt idx="20">
                  <c:v>22.234472642489916</c:v>
                </c:pt>
                <c:pt idx="21">
                  <c:v>22.047457657893826</c:v>
                </c:pt>
                <c:pt idx="22">
                  <c:v>23.114694681265419</c:v>
                </c:pt>
                <c:pt idx="23">
                  <c:v>23.333674744453774</c:v>
                </c:pt>
              </c:numCache>
            </c:numRef>
          </c:val>
          <c:smooth val="0"/>
          <c:extLst>
            <c:ext xmlns:c16="http://schemas.microsoft.com/office/drawing/2014/chart" uri="{C3380CC4-5D6E-409C-BE32-E72D297353CC}">
              <c16:uniqueId val="{00000007-16B0-40FB-A7FF-35C7E053CCAC}"/>
            </c:ext>
          </c:extLst>
        </c:ser>
        <c:ser>
          <c:idx val="9"/>
          <c:order val="8"/>
          <c:tx>
            <c:strRef>
              <c:f>'tax rev'!$A$12</c:f>
              <c:strCache>
                <c:ptCount val="1"/>
                <c:pt idx="0">
                  <c:v>United States</c:v>
                </c:pt>
              </c:strCache>
            </c:strRef>
          </c:tx>
          <c:spPr>
            <a:ln w="38100" cap="rnd">
              <a:solidFill>
                <a:schemeClr val="accent4">
                  <a:tint val="77000"/>
                </a:schemeClr>
              </a:solidFill>
              <a:prstDash val="sysDash"/>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rev'!$Z$12:$AW$12</c:f>
              <c:numCache>
                <c:formatCode>General</c:formatCode>
                <c:ptCount val="24"/>
                <c:pt idx="0">
                  <c:v>11.373914577284971</c:v>
                </c:pt>
                <c:pt idx="1">
                  <c:v>11.828196545835116</c:v>
                </c:pt>
                <c:pt idx="2">
                  <c:v>12.329829144684854</c:v>
                </c:pt>
                <c:pt idx="3">
                  <c:v>12.260628916485192</c:v>
                </c:pt>
                <c:pt idx="4">
                  <c:v>12.969032351366344</c:v>
                </c:pt>
                <c:pt idx="5">
                  <c:v>11.857825346764766</c:v>
                </c:pt>
                <c:pt idx="6">
                  <c:v>9.8614198548431009</c:v>
                </c:pt>
                <c:pt idx="7">
                  <c:v>9.3892223926707388</c:v>
                </c:pt>
                <c:pt idx="8">
                  <c:v>9.5401779913074733</c:v>
                </c:pt>
                <c:pt idx="9">
                  <c:v>10.68382785309095</c:v>
                </c:pt>
                <c:pt idx="10">
                  <c:v>11.311274368647254</c:v>
                </c:pt>
                <c:pt idx="11">
                  <c:v>11.307387782412034</c:v>
                </c:pt>
                <c:pt idx="12">
                  <c:v>10.316012263397543</c:v>
                </c:pt>
                <c:pt idx="13">
                  <c:v>7.9194532774159638</c:v>
                </c:pt>
                <c:pt idx="14">
                  <c:v>8.595732842368891</c:v>
                </c:pt>
                <c:pt idx="15">
                  <c:v>9.5740037645165632</c:v>
                </c:pt>
                <c:pt idx="16">
                  <c:v>9.7982557259133589</c:v>
                </c:pt>
                <c:pt idx="17">
                  <c:v>10.519948552297974</c:v>
                </c:pt>
                <c:pt idx="18">
                  <c:v>10.947850053727704</c:v>
                </c:pt>
                <c:pt idx="19">
                  <c:v>11.209134273589239</c:v>
                </c:pt>
                <c:pt idx="20">
                  <c:v>10.884768533716937</c:v>
                </c:pt>
                <c:pt idx="21">
                  <c:v>11.710840392189759</c:v>
                </c:pt>
                <c:pt idx="22">
                  <c:v>9.8959948668941475</c:v>
                </c:pt>
                <c:pt idx="23">
                  <c:v>10.021109424101885</c:v>
                </c:pt>
              </c:numCache>
            </c:numRef>
          </c:val>
          <c:smooth val="0"/>
          <c:extLst>
            <c:ext xmlns:c16="http://schemas.microsoft.com/office/drawing/2014/chart" uri="{C3380CC4-5D6E-409C-BE32-E72D297353CC}">
              <c16:uniqueId val="{00000009-16B0-40FB-A7FF-35C7E053CCAC}"/>
            </c:ext>
          </c:extLst>
        </c:ser>
        <c:ser>
          <c:idx val="10"/>
          <c:order val="9"/>
          <c:tx>
            <c:strRef>
              <c:f>'tax rev'!$A$13</c:f>
              <c:strCache>
                <c:ptCount val="1"/>
                <c:pt idx="0">
                  <c:v>Malaysia</c:v>
                </c:pt>
              </c:strCache>
            </c:strRef>
          </c:tx>
          <c:spPr>
            <a:ln w="57150" cap="rnd">
              <a:solidFill>
                <a:schemeClr val="tx1"/>
              </a:solidFill>
              <a:round/>
            </a:ln>
            <a:effectLst/>
          </c:spPr>
          <c:marker>
            <c:symbol val="none"/>
          </c:marker>
          <c:cat>
            <c:strRef>
              <c:f>'tax rev'!$Z$2:$AW$2</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'tax rev'!$Z$13:$AW$13</c:f>
              <c:numCache>
                <c:formatCode>General</c:formatCode>
                <c:ptCount val="24"/>
                <c:pt idx="0">
                  <c:v>19.377926315955417</c:v>
                </c:pt>
                <c:pt idx="1">
                  <c:v>19.753366809205271</c:v>
                </c:pt>
                <c:pt idx="2">
                  <c:v>16.730157497272661</c:v>
                </c:pt>
                <c:pt idx="3">
                  <c:v>14.09370802356665</c:v>
                </c:pt>
                <c:pt idx="4">
                  <c:v>13.666908903173672</c:v>
                </c:pt>
                <c:pt idx="5">
                  <c:v>17.794888805062129</c:v>
                </c:pt>
                <c:pt idx="6">
                  <c:v>17.446955087640557</c:v>
                </c:pt>
                <c:pt idx="7">
                  <c:v>15.495655122513844</c:v>
                </c:pt>
                <c:pt idx="8">
                  <c:v>15.199093762656945</c:v>
                </c:pt>
                <c:pt idx="9">
                  <c:v>14.826391060712538</c:v>
                </c:pt>
                <c:pt idx="10">
                  <c:v>14.516196982492829</c:v>
                </c:pt>
                <c:pt idx="11">
                  <c:v>14.303722837197522</c:v>
                </c:pt>
                <c:pt idx="12">
                  <c:v>14.662958256785839</c:v>
                </c:pt>
                <c:pt idx="13">
                  <c:v>14.940501532663633</c:v>
                </c:pt>
                <c:pt idx="14">
                  <c:v>13.332195310376733</c:v>
                </c:pt>
                <c:pt idx="15">
                  <c:v>14.794353171378024</c:v>
                </c:pt>
                <c:pt idx="16">
                  <c:v>15.613146742554971</c:v>
                </c:pt>
                <c:pt idx="17">
                  <c:v>15.310235280488978</c:v>
                </c:pt>
                <c:pt idx="18">
                  <c:v>14.840790714026841</c:v>
                </c:pt>
                <c:pt idx="19">
                  <c:v>14.056862129339349</c:v>
                </c:pt>
                <c:pt idx="20">
                  <c:v>13.550725172419179</c:v>
                </c:pt>
                <c:pt idx="21">
                  <c:v>12.945966241179709</c:v>
                </c:pt>
                <c:pt idx="22">
                  <c:v>12.02522835607423</c:v>
                </c:pt>
                <c:pt idx="23">
                  <c:v>11.952508364900837</c:v>
                </c:pt>
              </c:numCache>
            </c:numRef>
          </c:val>
          <c:smooth val="0"/>
          <c:extLst>
            <c:ext xmlns:c16="http://schemas.microsoft.com/office/drawing/2014/chart" uri="{C3380CC4-5D6E-409C-BE32-E72D297353CC}">
              <c16:uniqueId val="{0000000A-16B0-40FB-A7FF-35C7E053CCAC}"/>
            </c:ext>
          </c:extLst>
        </c:ser>
        <c:dLbls>
          <c:showLegendKey val="0"/>
          <c:showVal val="0"/>
          <c:showCatName val="0"/>
          <c:showSerName val="0"/>
          <c:showPercent val="0"/>
          <c:showBubbleSize val="0"/>
        </c:dLbls>
        <c:smooth val="0"/>
        <c:axId val="1462760767"/>
        <c:axId val="1462761599"/>
      </c:lineChart>
      <c:catAx>
        <c:axId val="146276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2761599"/>
        <c:crosses val="autoZero"/>
        <c:auto val="1"/>
        <c:lblAlgn val="ctr"/>
        <c:lblOffset val="100"/>
        <c:noMultiLvlLbl val="0"/>
      </c:catAx>
      <c:valAx>
        <c:axId val="1462761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62760767"/>
        <c:crosses val="autoZero"/>
        <c:crossBetween val="between"/>
      </c:valAx>
      <c:spPr>
        <a:noFill/>
        <a:ln>
          <a:noFill/>
        </a:ln>
        <a:effectLst/>
      </c:spPr>
    </c:plotArea>
    <c:legend>
      <c:legendPos val="b"/>
      <c:layout>
        <c:manualLayout>
          <c:xMode val="edge"/>
          <c:yMode val="edge"/>
          <c:x val="3.8233266281347378E-2"/>
          <c:y val="2.8040736480973587E-2"/>
          <c:w val="0.9284088401993229"/>
          <c:h val="0.143763366578280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93488007014841E-2"/>
          <c:y val="3.6932415918160884E-2"/>
          <c:w val="0.86328351888751054"/>
          <c:h val="0.84537984646578468"/>
        </c:manualLayout>
      </c:layout>
      <c:barChart>
        <c:barDir val="col"/>
        <c:grouping val="clustered"/>
        <c:varyColors val="0"/>
        <c:ser>
          <c:idx val="1"/>
          <c:order val="1"/>
          <c:tx>
            <c:strRef>
              <c:f>Sheet1!$C$1</c:f>
              <c:strCache>
                <c:ptCount val="1"/>
                <c:pt idx="0">
                  <c:v>OPR (RHS)</c:v>
                </c:pt>
              </c:strCache>
            </c:strRef>
          </c:tx>
          <c:spPr>
            <a:solidFill>
              <a:schemeClr val="accent2"/>
            </a:solidFill>
            <a:ln>
              <a:noFill/>
            </a:ln>
            <a:effectLst/>
          </c:spPr>
          <c:invertIfNegative val="0"/>
          <c:cat>
            <c:numRef>
              <c:f>Sheet1!$A$2:$A$199</c:f>
              <c:numCache>
                <c:formatCode>mmm\-yy</c:formatCode>
                <c:ptCount val="19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numCache>
            </c:numRef>
          </c:cat>
          <c:val>
            <c:numRef>
              <c:f>Sheet1!$C$2:$C$199</c:f>
              <c:numCache>
                <c:formatCode>0.00</c:formatCode>
                <c:ptCount val="198"/>
                <c:pt idx="0">
                  <c:v>2.7</c:v>
                </c:pt>
                <c:pt idx="1">
                  <c:v>2.7</c:v>
                </c:pt>
                <c:pt idx="2">
                  <c:v>2.7</c:v>
                </c:pt>
                <c:pt idx="3">
                  <c:v>2.7</c:v>
                </c:pt>
                <c:pt idx="4">
                  <c:v>2.7</c:v>
                </c:pt>
                <c:pt idx="5">
                  <c:v>2.7</c:v>
                </c:pt>
                <c:pt idx="6">
                  <c:v>2.7</c:v>
                </c:pt>
                <c:pt idx="7">
                  <c:v>2.7</c:v>
                </c:pt>
                <c:pt idx="8">
                  <c:v>2.7</c:v>
                </c:pt>
                <c:pt idx="9">
                  <c:v>2.7</c:v>
                </c:pt>
                <c:pt idx="10">
                  <c:v>3</c:v>
                </c:pt>
                <c:pt idx="11">
                  <c:v>3</c:v>
                </c:pt>
                <c:pt idx="12">
                  <c:v>3</c:v>
                </c:pt>
                <c:pt idx="13">
                  <c:v>3.25</c:v>
                </c:pt>
                <c:pt idx="14">
                  <c:v>3.25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3.25</c:v>
                </c:pt>
                <c:pt idx="47">
                  <c:v>3.25</c:v>
                </c:pt>
                <c:pt idx="48">
                  <c:v>2.5</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2.25</c:v>
                </c:pt>
                <c:pt idx="63">
                  <c:v>2.25</c:v>
                </c:pt>
                <c:pt idx="64">
                  <c:v>2.5</c:v>
                </c:pt>
                <c:pt idx="65">
                  <c:v>2.5</c:v>
                </c:pt>
                <c:pt idx="66">
                  <c:v>2.75</c:v>
                </c:pt>
                <c:pt idx="67">
                  <c:v>2.75</c:v>
                </c:pt>
                <c:pt idx="68">
                  <c:v>2.75</c:v>
                </c:pt>
                <c:pt idx="69">
                  <c:v>2.75</c:v>
                </c:pt>
                <c:pt idx="70">
                  <c:v>2.75</c:v>
                </c:pt>
                <c:pt idx="71">
                  <c:v>2.75</c:v>
                </c:pt>
                <c:pt idx="72">
                  <c:v>2.75</c:v>
                </c:pt>
                <c:pt idx="73">
                  <c:v>2.75</c:v>
                </c:pt>
                <c:pt idx="74">
                  <c:v>2.75</c:v>
                </c:pt>
                <c:pt idx="75">
                  <c:v>2.75</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3.25</c:v>
                </c:pt>
                <c:pt idx="115">
                  <c:v>3.25</c:v>
                </c:pt>
                <c:pt idx="116">
                  <c:v>3.25</c:v>
                </c:pt>
                <c:pt idx="117">
                  <c:v>3.25</c:v>
                </c:pt>
                <c:pt idx="118">
                  <c:v>3.25</c:v>
                </c:pt>
                <c:pt idx="119">
                  <c:v>3.25</c:v>
                </c:pt>
                <c:pt idx="120">
                  <c:v>3.25</c:v>
                </c:pt>
                <c:pt idx="121">
                  <c:v>3.25</c:v>
                </c:pt>
                <c:pt idx="122">
                  <c:v>3.25</c:v>
                </c:pt>
                <c:pt idx="123">
                  <c:v>3.25</c:v>
                </c:pt>
                <c:pt idx="124">
                  <c:v>3.25</c:v>
                </c:pt>
                <c:pt idx="125">
                  <c:v>3.25</c:v>
                </c:pt>
                <c:pt idx="126">
                  <c:v>3.25</c:v>
                </c:pt>
                <c:pt idx="127">
                  <c:v>3.25</c:v>
                </c:pt>
                <c:pt idx="128">
                  <c:v>3.25</c:v>
                </c:pt>
                <c:pt idx="129">
                  <c:v>3.25</c:v>
                </c:pt>
                <c:pt idx="130">
                  <c:v>3.25</c:v>
                </c:pt>
                <c:pt idx="131">
                  <c:v>3.25</c:v>
                </c:pt>
                <c:pt idx="132">
                  <c:v>3.25</c:v>
                </c:pt>
                <c:pt idx="133">
                  <c:v>3.25</c:v>
                </c:pt>
                <c:pt idx="134">
                  <c:v>3.25</c:v>
                </c:pt>
                <c:pt idx="135">
                  <c:v>3.25</c:v>
                </c:pt>
                <c:pt idx="136">
                  <c:v>3.25</c:v>
                </c:pt>
                <c:pt idx="137">
                  <c:v>3.25</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3.25</c:v>
                </c:pt>
                <c:pt idx="157">
                  <c:v>3.25</c:v>
                </c:pt>
                <c:pt idx="158">
                  <c:v>3.25</c:v>
                </c:pt>
                <c:pt idx="159">
                  <c:v>3.25</c:v>
                </c:pt>
                <c:pt idx="160">
                  <c:v>3.25</c:v>
                </c:pt>
                <c:pt idx="161">
                  <c:v>3.25</c:v>
                </c:pt>
                <c:pt idx="162">
                  <c:v>3.25</c:v>
                </c:pt>
                <c:pt idx="163">
                  <c:v>3.25</c:v>
                </c:pt>
                <c:pt idx="164">
                  <c:v>3.25</c:v>
                </c:pt>
                <c:pt idx="165">
                  <c:v>3.25</c:v>
                </c:pt>
                <c:pt idx="166">
                  <c:v>3.25</c:v>
                </c:pt>
                <c:pt idx="167">
                  <c:v>3.25</c:v>
                </c:pt>
                <c:pt idx="168">
                  <c:v>3.25</c:v>
                </c:pt>
                <c:pt idx="169">
                  <c:v>3.25</c:v>
                </c:pt>
                <c:pt idx="170">
                  <c:v>3.25</c:v>
                </c:pt>
                <c:pt idx="171">
                  <c:v>3.25</c:v>
                </c:pt>
                <c:pt idx="172">
                  <c:v>3</c:v>
                </c:pt>
                <c:pt idx="173">
                  <c:v>3</c:v>
                </c:pt>
                <c:pt idx="174">
                  <c:v>3</c:v>
                </c:pt>
                <c:pt idx="175">
                  <c:v>3</c:v>
                </c:pt>
                <c:pt idx="176">
                  <c:v>3</c:v>
                </c:pt>
                <c:pt idx="177">
                  <c:v>3</c:v>
                </c:pt>
                <c:pt idx="178">
                  <c:v>3</c:v>
                </c:pt>
                <c:pt idx="179">
                  <c:v>3</c:v>
                </c:pt>
                <c:pt idx="180">
                  <c:v>2.75</c:v>
                </c:pt>
                <c:pt idx="181">
                  <c:v>2.75</c:v>
                </c:pt>
                <c:pt idx="182">
                  <c:v>2.5</c:v>
                </c:pt>
                <c:pt idx="183">
                  <c:v>2.5</c:v>
                </c:pt>
                <c:pt idx="184">
                  <c:v>2</c:v>
                </c:pt>
                <c:pt idx="185">
                  <c:v>2</c:v>
                </c:pt>
                <c:pt idx="186">
                  <c:v>1.75</c:v>
                </c:pt>
                <c:pt idx="187">
                  <c:v>1.75</c:v>
                </c:pt>
                <c:pt idx="188">
                  <c:v>1.75</c:v>
                </c:pt>
                <c:pt idx="189">
                  <c:v>1.75</c:v>
                </c:pt>
                <c:pt idx="190">
                  <c:v>1.75</c:v>
                </c:pt>
                <c:pt idx="191">
                  <c:v>1.75</c:v>
                </c:pt>
                <c:pt idx="192">
                  <c:v>1.75</c:v>
                </c:pt>
                <c:pt idx="193">
                  <c:v>1.75</c:v>
                </c:pt>
                <c:pt idx="194">
                  <c:v>1.75</c:v>
                </c:pt>
                <c:pt idx="195">
                  <c:v>1.75</c:v>
                </c:pt>
                <c:pt idx="196">
                  <c:v>1.75</c:v>
                </c:pt>
                <c:pt idx="197">
                  <c:v>1.75</c:v>
                </c:pt>
              </c:numCache>
            </c:numRef>
          </c:val>
          <c:extLst>
            <c:ext xmlns:c16="http://schemas.microsoft.com/office/drawing/2014/chart" uri="{C3380CC4-5D6E-409C-BE32-E72D297353CC}">
              <c16:uniqueId val="{00000000-6580-4E07-8027-6BBCEF1FFC6C}"/>
            </c:ext>
          </c:extLst>
        </c:ser>
        <c:dLbls>
          <c:showLegendKey val="0"/>
          <c:showVal val="0"/>
          <c:showCatName val="0"/>
          <c:showSerName val="0"/>
          <c:showPercent val="0"/>
          <c:showBubbleSize val="0"/>
        </c:dLbls>
        <c:gapWidth val="150"/>
        <c:axId val="1650778959"/>
        <c:axId val="1650783535"/>
      </c:barChart>
      <c:lineChart>
        <c:grouping val="standard"/>
        <c:varyColors val="0"/>
        <c:ser>
          <c:idx val="0"/>
          <c:order val="0"/>
          <c:tx>
            <c:strRef>
              <c:f>Sheet1!$B$1</c:f>
              <c:strCache>
                <c:ptCount val="1"/>
                <c:pt idx="0">
                  <c:v>ringgit-dollar (LHS)</c:v>
                </c:pt>
              </c:strCache>
            </c:strRef>
          </c:tx>
          <c:spPr>
            <a:ln w="28575" cap="rnd">
              <a:solidFill>
                <a:schemeClr val="accent1"/>
              </a:solidFill>
              <a:round/>
            </a:ln>
            <a:effectLst/>
          </c:spPr>
          <c:marker>
            <c:symbol val="none"/>
          </c:marker>
          <c:cat>
            <c:numRef>
              <c:f>Sheet1!$A$2:$A$199</c:f>
              <c:numCache>
                <c:formatCode>mmm\-yy</c:formatCode>
                <c:ptCount val="19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numCache>
            </c:numRef>
          </c:cat>
          <c:val>
            <c:numRef>
              <c:f>Sheet1!$B$2:$B$199</c:f>
              <c:numCache>
                <c:formatCode>0.0000</c:formatCode>
                <c:ptCount val="198"/>
                <c:pt idx="0">
                  <c:v>3.8</c:v>
                </c:pt>
                <c:pt idx="1">
                  <c:v>3.8</c:v>
                </c:pt>
                <c:pt idx="2">
                  <c:v>3.8</c:v>
                </c:pt>
                <c:pt idx="3">
                  <c:v>3.8</c:v>
                </c:pt>
                <c:pt idx="4">
                  <c:v>3.8</c:v>
                </c:pt>
                <c:pt idx="5">
                  <c:v>3.8</c:v>
                </c:pt>
                <c:pt idx="6">
                  <c:v>3.7504999999999997</c:v>
                </c:pt>
                <c:pt idx="7">
                  <c:v>3.7697500000000002</c:v>
                </c:pt>
                <c:pt idx="8">
                  <c:v>3.7691999999999997</c:v>
                </c:pt>
                <c:pt idx="9">
                  <c:v>3.7747999999999999</c:v>
                </c:pt>
                <c:pt idx="10">
                  <c:v>3.7782499999999999</c:v>
                </c:pt>
                <c:pt idx="11">
                  <c:v>3.7800000000000002</c:v>
                </c:pt>
                <c:pt idx="12">
                  <c:v>3.7509999999999999</c:v>
                </c:pt>
                <c:pt idx="13">
                  <c:v>3.7134999999999998</c:v>
                </c:pt>
                <c:pt idx="14">
                  <c:v>3.6859999999999999</c:v>
                </c:pt>
                <c:pt idx="15">
                  <c:v>3.6254999999999997</c:v>
                </c:pt>
                <c:pt idx="16">
                  <c:v>3.6289999999999996</c:v>
                </c:pt>
                <c:pt idx="17">
                  <c:v>3.6749999999999998</c:v>
                </c:pt>
                <c:pt idx="18">
                  <c:v>3.6535000000000002</c:v>
                </c:pt>
                <c:pt idx="19">
                  <c:v>3.6769999999999996</c:v>
                </c:pt>
                <c:pt idx="20">
                  <c:v>3.6844999999999999</c:v>
                </c:pt>
                <c:pt idx="21">
                  <c:v>3.6480000000000001</c:v>
                </c:pt>
                <c:pt idx="22">
                  <c:v>3.6179999999999999</c:v>
                </c:pt>
                <c:pt idx="23">
                  <c:v>3.5314999999999999</c:v>
                </c:pt>
                <c:pt idx="24">
                  <c:v>3.5015000000000001</c:v>
                </c:pt>
                <c:pt idx="25">
                  <c:v>3.5059999999999998</c:v>
                </c:pt>
                <c:pt idx="26">
                  <c:v>3.456</c:v>
                </c:pt>
                <c:pt idx="27">
                  <c:v>3.423</c:v>
                </c:pt>
                <c:pt idx="28">
                  <c:v>3.4045000000000001</c:v>
                </c:pt>
                <c:pt idx="29">
                  <c:v>3.4544999999999999</c:v>
                </c:pt>
                <c:pt idx="30">
                  <c:v>3.4540000000000002</c:v>
                </c:pt>
                <c:pt idx="31">
                  <c:v>3.5034999999999998</c:v>
                </c:pt>
                <c:pt idx="32">
                  <c:v>3.4169999999999998</c:v>
                </c:pt>
                <c:pt idx="33">
                  <c:v>3.3417500000000002</c:v>
                </c:pt>
                <c:pt idx="34">
                  <c:v>3.3584999999999998</c:v>
                </c:pt>
                <c:pt idx="35">
                  <c:v>3.3065000000000002</c:v>
                </c:pt>
                <c:pt idx="36">
                  <c:v>3.2360000000000002</c:v>
                </c:pt>
                <c:pt idx="37">
                  <c:v>3.1890000000000001</c:v>
                </c:pt>
                <c:pt idx="38">
                  <c:v>3.1875</c:v>
                </c:pt>
                <c:pt idx="39">
                  <c:v>3.1579999999999999</c:v>
                </c:pt>
                <c:pt idx="40">
                  <c:v>3.2435</c:v>
                </c:pt>
                <c:pt idx="41">
                  <c:v>3.2665000000000002</c:v>
                </c:pt>
                <c:pt idx="42">
                  <c:v>3.2629999999999999</c:v>
                </c:pt>
                <c:pt idx="43">
                  <c:v>3.3895</c:v>
                </c:pt>
                <c:pt idx="44">
                  <c:v>3.4575</c:v>
                </c:pt>
                <c:pt idx="45">
                  <c:v>3.5625</c:v>
                </c:pt>
                <c:pt idx="46">
                  <c:v>3.6175000000000002</c:v>
                </c:pt>
                <c:pt idx="47">
                  <c:v>3.464</c:v>
                </c:pt>
                <c:pt idx="48">
                  <c:v>3.6084999999999998</c:v>
                </c:pt>
                <c:pt idx="49">
                  <c:v>3.6924999999999999</c:v>
                </c:pt>
                <c:pt idx="50">
                  <c:v>3.6469999999999998</c:v>
                </c:pt>
                <c:pt idx="51">
                  <c:v>3.5609999999999999</c:v>
                </c:pt>
                <c:pt idx="52">
                  <c:v>3.5074999999999998</c:v>
                </c:pt>
                <c:pt idx="53">
                  <c:v>3.5225</c:v>
                </c:pt>
                <c:pt idx="54">
                  <c:v>3.52</c:v>
                </c:pt>
                <c:pt idx="55">
                  <c:v>3.5259999999999998</c:v>
                </c:pt>
                <c:pt idx="56">
                  <c:v>3.4744999999999999</c:v>
                </c:pt>
                <c:pt idx="57">
                  <c:v>3.4075000000000002</c:v>
                </c:pt>
                <c:pt idx="58">
                  <c:v>3.3875000000000002</c:v>
                </c:pt>
                <c:pt idx="59">
                  <c:v>3.4245000000000001</c:v>
                </c:pt>
                <c:pt idx="60">
                  <c:v>3.4129999999999998</c:v>
                </c:pt>
                <c:pt idx="61">
                  <c:v>3.4089999999999998</c:v>
                </c:pt>
                <c:pt idx="62">
                  <c:v>3.2730000000000001</c:v>
                </c:pt>
                <c:pt idx="63">
                  <c:v>3.1905000000000001</c:v>
                </c:pt>
                <c:pt idx="64">
                  <c:v>3.2530000000000001</c:v>
                </c:pt>
                <c:pt idx="65">
                  <c:v>3.2574999999999998</c:v>
                </c:pt>
                <c:pt idx="66">
                  <c:v>3.1875</c:v>
                </c:pt>
                <c:pt idx="67">
                  <c:v>3.1375000000000002</c:v>
                </c:pt>
                <c:pt idx="68">
                  <c:v>3.0874999999999999</c:v>
                </c:pt>
                <c:pt idx="69">
                  <c:v>3.1095000000000002</c:v>
                </c:pt>
                <c:pt idx="70">
                  <c:v>3.1575000000000002</c:v>
                </c:pt>
                <c:pt idx="71">
                  <c:v>3.0834999999999999</c:v>
                </c:pt>
                <c:pt idx="72">
                  <c:v>3.0594999999999999</c:v>
                </c:pt>
                <c:pt idx="73">
                  <c:v>3.0514999999999999</c:v>
                </c:pt>
                <c:pt idx="74">
                  <c:v>3.0259</c:v>
                </c:pt>
                <c:pt idx="75">
                  <c:v>2.9735</c:v>
                </c:pt>
                <c:pt idx="76">
                  <c:v>3.0114999999999998</c:v>
                </c:pt>
                <c:pt idx="77">
                  <c:v>3.0205000000000002</c:v>
                </c:pt>
                <c:pt idx="78">
                  <c:v>2.9554999999999998</c:v>
                </c:pt>
                <c:pt idx="79">
                  <c:v>2.9803000000000002</c:v>
                </c:pt>
                <c:pt idx="80">
                  <c:v>3.1909999999999998</c:v>
                </c:pt>
                <c:pt idx="81">
                  <c:v>3.0735000000000001</c:v>
                </c:pt>
                <c:pt idx="82">
                  <c:v>3.1724999999999999</c:v>
                </c:pt>
                <c:pt idx="83">
                  <c:v>3.177</c:v>
                </c:pt>
                <c:pt idx="84">
                  <c:v>3.0455000000000001</c:v>
                </c:pt>
                <c:pt idx="85">
                  <c:v>3</c:v>
                </c:pt>
                <c:pt idx="86">
                  <c:v>3.0680000000000001</c:v>
                </c:pt>
                <c:pt idx="87">
                  <c:v>3.0339999999999998</c:v>
                </c:pt>
                <c:pt idx="88">
                  <c:v>3.1819999999999999</c:v>
                </c:pt>
                <c:pt idx="89">
                  <c:v>3.1894999999999998</c:v>
                </c:pt>
                <c:pt idx="90">
                  <c:v>3.1440000000000001</c:v>
                </c:pt>
                <c:pt idx="91">
                  <c:v>3.1315</c:v>
                </c:pt>
                <c:pt idx="92">
                  <c:v>3.0659999999999998</c:v>
                </c:pt>
                <c:pt idx="93">
                  <c:v>3.0565000000000002</c:v>
                </c:pt>
                <c:pt idx="94">
                  <c:v>3.0434999999999999</c:v>
                </c:pt>
                <c:pt idx="95">
                  <c:v>3.0582500000000001</c:v>
                </c:pt>
                <c:pt idx="96">
                  <c:v>3.0994999999999999</c:v>
                </c:pt>
                <c:pt idx="97">
                  <c:v>3.0920000000000001</c:v>
                </c:pt>
                <c:pt idx="98">
                  <c:v>3.0884999999999998</c:v>
                </c:pt>
                <c:pt idx="99">
                  <c:v>3.0314999999999999</c:v>
                </c:pt>
                <c:pt idx="100">
                  <c:v>3.085</c:v>
                </c:pt>
                <c:pt idx="101">
                  <c:v>3.1785000000000001</c:v>
                </c:pt>
                <c:pt idx="102">
                  <c:v>3.2490000000000001</c:v>
                </c:pt>
                <c:pt idx="103">
                  <c:v>3.2995000000000001</c:v>
                </c:pt>
                <c:pt idx="104">
                  <c:v>3.2574999999999998</c:v>
                </c:pt>
                <c:pt idx="105">
                  <c:v>3.1581000000000001</c:v>
                </c:pt>
                <c:pt idx="106">
                  <c:v>3.2265000000000001</c:v>
                </c:pt>
                <c:pt idx="107">
                  <c:v>3.2814999999999999</c:v>
                </c:pt>
                <c:pt idx="108">
                  <c:v>3.3460000000000001</c:v>
                </c:pt>
                <c:pt idx="109">
                  <c:v>3.2785000000000002</c:v>
                </c:pt>
                <c:pt idx="110">
                  <c:v>3.2685</c:v>
                </c:pt>
                <c:pt idx="111">
                  <c:v>3.2670499999999998</c:v>
                </c:pt>
                <c:pt idx="112">
                  <c:v>3.2149999999999999</c:v>
                </c:pt>
                <c:pt idx="113">
                  <c:v>3.2105000000000001</c:v>
                </c:pt>
                <c:pt idx="114">
                  <c:v>3.1890000000000001</c:v>
                </c:pt>
                <c:pt idx="115">
                  <c:v>3.157</c:v>
                </c:pt>
                <c:pt idx="116">
                  <c:v>3.2715000000000001</c:v>
                </c:pt>
                <c:pt idx="117">
                  <c:v>3.2835000000000001</c:v>
                </c:pt>
                <c:pt idx="118">
                  <c:v>3.3685</c:v>
                </c:pt>
                <c:pt idx="119">
                  <c:v>3.4950000000000001</c:v>
                </c:pt>
                <c:pt idx="120">
                  <c:v>3.6234999999999999</c:v>
                </c:pt>
                <c:pt idx="121">
                  <c:v>3.6112500000000001</c:v>
                </c:pt>
                <c:pt idx="122">
                  <c:v>3.7164999999999999</c:v>
                </c:pt>
                <c:pt idx="123">
                  <c:v>3.5705</c:v>
                </c:pt>
                <c:pt idx="124">
                  <c:v>3.6515</c:v>
                </c:pt>
                <c:pt idx="125">
                  <c:v>3.7854999999999999</c:v>
                </c:pt>
                <c:pt idx="126">
                  <c:v>3.8174999999999999</c:v>
                </c:pt>
                <c:pt idx="127">
                  <c:v>4.2140000000000004</c:v>
                </c:pt>
                <c:pt idx="128">
                  <c:v>4.4455</c:v>
                </c:pt>
                <c:pt idx="129">
                  <c:v>4.3040000000000003</c:v>
                </c:pt>
                <c:pt idx="130">
                  <c:v>4.2614999999999998</c:v>
                </c:pt>
                <c:pt idx="131">
                  <c:v>4.2919999999999998</c:v>
                </c:pt>
                <c:pt idx="132">
                  <c:v>4.1475</c:v>
                </c:pt>
                <c:pt idx="133">
                  <c:v>4.2195</c:v>
                </c:pt>
                <c:pt idx="134">
                  <c:v>3.9220000000000002</c:v>
                </c:pt>
                <c:pt idx="135">
                  <c:v>3.9045000000000001</c:v>
                </c:pt>
                <c:pt idx="136">
                  <c:v>4.1195000000000004</c:v>
                </c:pt>
                <c:pt idx="137">
                  <c:v>4.0225</c:v>
                </c:pt>
                <c:pt idx="138">
                  <c:v>4.0534999999999997</c:v>
                </c:pt>
                <c:pt idx="139">
                  <c:v>4.0495000000000001</c:v>
                </c:pt>
                <c:pt idx="140">
                  <c:v>4.1455000000000002</c:v>
                </c:pt>
                <c:pt idx="141">
                  <c:v>4.2039999999999997</c:v>
                </c:pt>
                <c:pt idx="142">
                  <c:v>4.4660000000000002</c:v>
                </c:pt>
                <c:pt idx="143">
                  <c:v>4.4859999999999998</c:v>
                </c:pt>
                <c:pt idx="144">
                  <c:v>4.4295</c:v>
                </c:pt>
                <c:pt idx="145">
                  <c:v>4.4450000000000003</c:v>
                </c:pt>
                <c:pt idx="146">
                  <c:v>4.4264999999999999</c:v>
                </c:pt>
                <c:pt idx="147">
                  <c:v>4.3475000000000001</c:v>
                </c:pt>
                <c:pt idx="148">
                  <c:v>4.2759999999999998</c:v>
                </c:pt>
                <c:pt idx="149">
                  <c:v>4.2939999999999996</c:v>
                </c:pt>
                <c:pt idx="150">
                  <c:v>4.2789999999999999</c:v>
                </c:pt>
                <c:pt idx="151">
                  <c:v>4.2694999999999999</c:v>
                </c:pt>
                <c:pt idx="152">
                  <c:v>4.2275</c:v>
                </c:pt>
                <c:pt idx="153">
                  <c:v>4.2305000000000001</c:v>
                </c:pt>
                <c:pt idx="154">
                  <c:v>4.0869999999999997</c:v>
                </c:pt>
                <c:pt idx="155">
                  <c:v>4.0620000000000003</c:v>
                </c:pt>
                <c:pt idx="156">
                  <c:v>3.8944999999999999</c:v>
                </c:pt>
                <c:pt idx="157">
                  <c:v>3.9255</c:v>
                </c:pt>
                <c:pt idx="158">
                  <c:v>3.8620000000000001</c:v>
                </c:pt>
                <c:pt idx="159">
                  <c:v>3.9195000000000002</c:v>
                </c:pt>
                <c:pt idx="160">
                  <c:v>3.9765000000000001</c:v>
                </c:pt>
                <c:pt idx="161">
                  <c:v>4.0385</c:v>
                </c:pt>
                <c:pt idx="162">
                  <c:v>4.0605000000000002</c:v>
                </c:pt>
                <c:pt idx="163">
                  <c:v>4.1074999999999999</c:v>
                </c:pt>
                <c:pt idx="164">
                  <c:v>4.1405000000000003</c:v>
                </c:pt>
                <c:pt idx="165">
                  <c:v>4.1825000000000001</c:v>
                </c:pt>
                <c:pt idx="166">
                  <c:v>4.1879999999999997</c:v>
                </c:pt>
                <c:pt idx="167">
                  <c:v>4.1384999999999996</c:v>
                </c:pt>
                <c:pt idx="168">
                  <c:v>4.0890000000000004</c:v>
                </c:pt>
                <c:pt idx="169">
                  <c:v>4.0705</c:v>
                </c:pt>
                <c:pt idx="170">
                  <c:v>4.0810000000000004</c:v>
                </c:pt>
                <c:pt idx="171">
                  <c:v>4.1355000000000004</c:v>
                </c:pt>
                <c:pt idx="172">
                  <c:v>4.1970000000000001</c:v>
                </c:pt>
                <c:pt idx="173">
                  <c:v>4.1420000000000003</c:v>
                </c:pt>
                <c:pt idx="174">
                  <c:v>4.1275000000000004</c:v>
                </c:pt>
                <c:pt idx="175">
                  <c:v>4.2220000000000004</c:v>
                </c:pt>
                <c:pt idx="176">
                  <c:v>4.1870000000000003</c:v>
                </c:pt>
                <c:pt idx="177">
                  <c:v>4.1775000000000002</c:v>
                </c:pt>
                <c:pt idx="178">
                  <c:v>4.1712499999999997</c:v>
                </c:pt>
                <c:pt idx="179">
                  <c:v>4.0925000000000002</c:v>
                </c:pt>
                <c:pt idx="180">
                  <c:v>4.0884999999999998</c:v>
                </c:pt>
                <c:pt idx="181">
                  <c:v>4.226</c:v>
                </c:pt>
                <c:pt idx="182">
                  <c:v>4.3025000000000002</c:v>
                </c:pt>
                <c:pt idx="183">
                  <c:v>4.3259999999999996</c:v>
                </c:pt>
                <c:pt idx="184">
                  <c:v>4.3484999999999996</c:v>
                </c:pt>
                <c:pt idx="185">
                  <c:v>4.28</c:v>
                </c:pt>
                <c:pt idx="186">
                  <c:v>4.2424999999999997</c:v>
                </c:pt>
                <c:pt idx="187">
                  <c:v>4.1745000000000001</c:v>
                </c:pt>
                <c:pt idx="188">
                  <c:v>4.1585000000000001</c:v>
                </c:pt>
                <c:pt idx="189">
                  <c:v>4.157</c:v>
                </c:pt>
                <c:pt idx="190">
                  <c:v>4.069</c:v>
                </c:pt>
                <c:pt idx="191">
                  <c:v>4.0129999999999999</c:v>
                </c:pt>
                <c:pt idx="192">
                  <c:v>4.0540000000000003</c:v>
                </c:pt>
                <c:pt idx="193">
                  <c:v>4.0495000000000001</c:v>
                </c:pt>
                <c:pt idx="194">
                  <c:v>4.1589999999999998</c:v>
                </c:pt>
                <c:pt idx="195">
                  <c:v>4.1044999999999998</c:v>
                </c:pt>
                <c:pt idx="196">
                  <c:v>4.1379999999999999</c:v>
                </c:pt>
                <c:pt idx="197">
                  <c:v>4.1542500000000002</c:v>
                </c:pt>
              </c:numCache>
            </c:numRef>
          </c:val>
          <c:smooth val="0"/>
          <c:extLst>
            <c:ext xmlns:c16="http://schemas.microsoft.com/office/drawing/2014/chart" uri="{C3380CC4-5D6E-409C-BE32-E72D297353CC}">
              <c16:uniqueId val="{00000001-6580-4E07-8027-6BBCEF1FFC6C}"/>
            </c:ext>
          </c:extLst>
        </c:ser>
        <c:dLbls>
          <c:showLegendKey val="0"/>
          <c:showVal val="0"/>
          <c:showCatName val="0"/>
          <c:showSerName val="0"/>
          <c:showPercent val="0"/>
          <c:showBubbleSize val="0"/>
        </c:dLbls>
        <c:marker val="1"/>
        <c:smooth val="0"/>
        <c:axId val="1649582847"/>
        <c:axId val="1649580767"/>
      </c:lineChart>
      <c:dateAx>
        <c:axId val="16495828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49580767"/>
        <c:crosses val="autoZero"/>
        <c:auto val="1"/>
        <c:lblOffset val="100"/>
        <c:baseTimeUnit val="months"/>
      </c:dateAx>
      <c:valAx>
        <c:axId val="1649580767"/>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9582847"/>
        <c:crosses val="autoZero"/>
        <c:crossBetween val="between"/>
      </c:valAx>
      <c:valAx>
        <c:axId val="1650783535"/>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778959"/>
        <c:crosses val="max"/>
        <c:crossBetween val="between"/>
      </c:valAx>
      <c:dateAx>
        <c:axId val="1650778959"/>
        <c:scaling>
          <c:orientation val="minMax"/>
        </c:scaling>
        <c:delete val="1"/>
        <c:axPos val="b"/>
        <c:numFmt formatCode="mmm\-yy" sourceLinked="1"/>
        <c:majorTickMark val="out"/>
        <c:minorTickMark val="none"/>
        <c:tickLblPos val="nextTo"/>
        <c:crossAx val="1650783535"/>
        <c:crosses val="autoZero"/>
        <c:auto val="1"/>
        <c:lblOffset val="100"/>
        <c:baseTimeUnit val="months"/>
      </c:dateAx>
      <c:spPr>
        <a:noFill/>
        <a:ln>
          <a:noFill/>
        </a:ln>
        <a:effectLst/>
      </c:spPr>
    </c:plotArea>
    <c:legend>
      <c:legendPos val="b"/>
      <c:layout>
        <c:manualLayout>
          <c:xMode val="edge"/>
          <c:yMode val="edge"/>
          <c:x val="0.32238762116309239"/>
          <c:y val="4.1571591618567313E-2"/>
          <c:w val="0.30203116405468833"/>
          <c:h val="5.59060605566152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7877550805545E-2"/>
          <c:y val="2.3361638141204E-2"/>
          <c:w val="0.86253768467266256"/>
          <c:h val="0.8476991086622615"/>
        </c:manualLayout>
      </c:layout>
      <c:barChart>
        <c:barDir val="col"/>
        <c:grouping val="clustered"/>
        <c:varyColors val="0"/>
        <c:ser>
          <c:idx val="1"/>
          <c:order val="1"/>
          <c:tx>
            <c:strRef>
              <c:f>Sheet1!$C$1</c:f>
              <c:strCache>
                <c:ptCount val="1"/>
                <c:pt idx="0">
                  <c:v>OPR (RHS)</c:v>
                </c:pt>
              </c:strCache>
            </c:strRef>
          </c:tx>
          <c:spPr>
            <a:solidFill>
              <a:schemeClr val="accent2"/>
            </a:solidFill>
            <a:ln>
              <a:noFill/>
            </a:ln>
            <a:effectLst/>
          </c:spPr>
          <c:invertIfNegative val="0"/>
          <c:cat>
            <c:numRef>
              <c:f>Sheet1!$A$2:$A$199</c:f>
              <c:numCache>
                <c:formatCode>mmm\-yy</c:formatCode>
                <c:ptCount val="19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numCache>
            </c:numRef>
          </c:cat>
          <c:val>
            <c:numRef>
              <c:f>Sheet1!$C$2:$C$199</c:f>
              <c:numCache>
                <c:formatCode>0.00</c:formatCode>
                <c:ptCount val="198"/>
                <c:pt idx="0">
                  <c:v>2.7</c:v>
                </c:pt>
                <c:pt idx="1">
                  <c:v>2.7</c:v>
                </c:pt>
                <c:pt idx="2">
                  <c:v>2.7</c:v>
                </c:pt>
                <c:pt idx="3">
                  <c:v>2.7</c:v>
                </c:pt>
                <c:pt idx="4">
                  <c:v>2.7</c:v>
                </c:pt>
                <c:pt idx="5">
                  <c:v>2.7</c:v>
                </c:pt>
                <c:pt idx="6">
                  <c:v>2.7</c:v>
                </c:pt>
                <c:pt idx="7">
                  <c:v>2.7</c:v>
                </c:pt>
                <c:pt idx="8">
                  <c:v>2.7</c:v>
                </c:pt>
                <c:pt idx="9">
                  <c:v>2.7</c:v>
                </c:pt>
                <c:pt idx="10">
                  <c:v>3</c:v>
                </c:pt>
                <c:pt idx="11">
                  <c:v>3</c:v>
                </c:pt>
                <c:pt idx="12">
                  <c:v>3</c:v>
                </c:pt>
                <c:pt idx="13">
                  <c:v>3.25</c:v>
                </c:pt>
                <c:pt idx="14">
                  <c:v>3.25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3.25</c:v>
                </c:pt>
                <c:pt idx="47">
                  <c:v>3.25</c:v>
                </c:pt>
                <c:pt idx="48">
                  <c:v>2.5</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2.25</c:v>
                </c:pt>
                <c:pt idx="63">
                  <c:v>2.25</c:v>
                </c:pt>
                <c:pt idx="64">
                  <c:v>2.5</c:v>
                </c:pt>
                <c:pt idx="65">
                  <c:v>2.5</c:v>
                </c:pt>
                <c:pt idx="66">
                  <c:v>2.75</c:v>
                </c:pt>
                <c:pt idx="67">
                  <c:v>2.75</c:v>
                </c:pt>
                <c:pt idx="68">
                  <c:v>2.75</c:v>
                </c:pt>
                <c:pt idx="69">
                  <c:v>2.75</c:v>
                </c:pt>
                <c:pt idx="70">
                  <c:v>2.75</c:v>
                </c:pt>
                <c:pt idx="71">
                  <c:v>2.75</c:v>
                </c:pt>
                <c:pt idx="72">
                  <c:v>2.75</c:v>
                </c:pt>
                <c:pt idx="73">
                  <c:v>2.75</c:v>
                </c:pt>
                <c:pt idx="74">
                  <c:v>2.75</c:v>
                </c:pt>
                <c:pt idx="75">
                  <c:v>2.75</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3.25</c:v>
                </c:pt>
                <c:pt idx="115">
                  <c:v>3.25</c:v>
                </c:pt>
                <c:pt idx="116">
                  <c:v>3.25</c:v>
                </c:pt>
                <c:pt idx="117">
                  <c:v>3.25</c:v>
                </c:pt>
                <c:pt idx="118">
                  <c:v>3.25</c:v>
                </c:pt>
                <c:pt idx="119">
                  <c:v>3.25</c:v>
                </c:pt>
                <c:pt idx="120">
                  <c:v>3.25</c:v>
                </c:pt>
                <c:pt idx="121">
                  <c:v>3.25</c:v>
                </c:pt>
                <c:pt idx="122">
                  <c:v>3.25</c:v>
                </c:pt>
                <c:pt idx="123">
                  <c:v>3.25</c:v>
                </c:pt>
                <c:pt idx="124">
                  <c:v>3.25</c:v>
                </c:pt>
                <c:pt idx="125">
                  <c:v>3.25</c:v>
                </c:pt>
                <c:pt idx="126">
                  <c:v>3.25</c:v>
                </c:pt>
                <c:pt idx="127">
                  <c:v>3.25</c:v>
                </c:pt>
                <c:pt idx="128">
                  <c:v>3.25</c:v>
                </c:pt>
                <c:pt idx="129">
                  <c:v>3.25</c:v>
                </c:pt>
                <c:pt idx="130">
                  <c:v>3.25</c:v>
                </c:pt>
                <c:pt idx="131">
                  <c:v>3.25</c:v>
                </c:pt>
                <c:pt idx="132">
                  <c:v>3.25</c:v>
                </c:pt>
                <c:pt idx="133">
                  <c:v>3.25</c:v>
                </c:pt>
                <c:pt idx="134">
                  <c:v>3.25</c:v>
                </c:pt>
                <c:pt idx="135">
                  <c:v>3.25</c:v>
                </c:pt>
                <c:pt idx="136">
                  <c:v>3.25</c:v>
                </c:pt>
                <c:pt idx="137">
                  <c:v>3.25</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3.25</c:v>
                </c:pt>
                <c:pt idx="157">
                  <c:v>3.25</c:v>
                </c:pt>
                <c:pt idx="158">
                  <c:v>3.25</c:v>
                </c:pt>
                <c:pt idx="159">
                  <c:v>3.25</c:v>
                </c:pt>
                <c:pt idx="160">
                  <c:v>3.25</c:v>
                </c:pt>
                <c:pt idx="161">
                  <c:v>3.25</c:v>
                </c:pt>
                <c:pt idx="162">
                  <c:v>3.25</c:v>
                </c:pt>
                <c:pt idx="163">
                  <c:v>3.25</c:v>
                </c:pt>
                <c:pt idx="164">
                  <c:v>3.25</c:v>
                </c:pt>
                <c:pt idx="165">
                  <c:v>3.25</c:v>
                </c:pt>
                <c:pt idx="166">
                  <c:v>3.25</c:v>
                </c:pt>
                <c:pt idx="167">
                  <c:v>3.25</c:v>
                </c:pt>
                <c:pt idx="168">
                  <c:v>3.25</c:v>
                </c:pt>
                <c:pt idx="169">
                  <c:v>3.25</c:v>
                </c:pt>
                <c:pt idx="170">
                  <c:v>3.25</c:v>
                </c:pt>
                <c:pt idx="171">
                  <c:v>3.25</c:v>
                </c:pt>
                <c:pt idx="172">
                  <c:v>3</c:v>
                </c:pt>
                <c:pt idx="173">
                  <c:v>3</c:v>
                </c:pt>
                <c:pt idx="174">
                  <c:v>3</c:v>
                </c:pt>
                <c:pt idx="175">
                  <c:v>3</c:v>
                </c:pt>
                <c:pt idx="176">
                  <c:v>3</c:v>
                </c:pt>
                <c:pt idx="177">
                  <c:v>3</c:v>
                </c:pt>
                <c:pt idx="178">
                  <c:v>3</c:v>
                </c:pt>
                <c:pt idx="179">
                  <c:v>3</c:v>
                </c:pt>
                <c:pt idx="180">
                  <c:v>2.75</c:v>
                </c:pt>
                <c:pt idx="181">
                  <c:v>2.75</c:v>
                </c:pt>
                <c:pt idx="182">
                  <c:v>2.5</c:v>
                </c:pt>
                <c:pt idx="183">
                  <c:v>2.5</c:v>
                </c:pt>
                <c:pt idx="184">
                  <c:v>2</c:v>
                </c:pt>
                <c:pt idx="185">
                  <c:v>2</c:v>
                </c:pt>
                <c:pt idx="186">
                  <c:v>1.75</c:v>
                </c:pt>
                <c:pt idx="187">
                  <c:v>1.75</c:v>
                </c:pt>
                <c:pt idx="188">
                  <c:v>1.75</c:v>
                </c:pt>
                <c:pt idx="189">
                  <c:v>1.75</c:v>
                </c:pt>
                <c:pt idx="190">
                  <c:v>1.75</c:v>
                </c:pt>
                <c:pt idx="191">
                  <c:v>1.75</c:v>
                </c:pt>
                <c:pt idx="192">
                  <c:v>1.75</c:v>
                </c:pt>
                <c:pt idx="193">
                  <c:v>1.75</c:v>
                </c:pt>
                <c:pt idx="194">
                  <c:v>1.75</c:v>
                </c:pt>
                <c:pt idx="195">
                  <c:v>1.75</c:v>
                </c:pt>
                <c:pt idx="196">
                  <c:v>1.75</c:v>
                </c:pt>
                <c:pt idx="197">
                  <c:v>1.75</c:v>
                </c:pt>
              </c:numCache>
            </c:numRef>
          </c:val>
          <c:extLst>
            <c:ext xmlns:c16="http://schemas.microsoft.com/office/drawing/2014/chart" uri="{C3380CC4-5D6E-409C-BE32-E72D297353CC}">
              <c16:uniqueId val="{00000000-3BAD-4834-ABF9-5BE678E94E25}"/>
            </c:ext>
          </c:extLst>
        </c:ser>
        <c:dLbls>
          <c:showLegendKey val="0"/>
          <c:showVal val="0"/>
          <c:showCatName val="0"/>
          <c:showSerName val="0"/>
          <c:showPercent val="0"/>
          <c:showBubbleSize val="0"/>
        </c:dLbls>
        <c:gapWidth val="150"/>
        <c:axId val="1650778959"/>
        <c:axId val="1650783535"/>
      </c:barChart>
      <c:lineChart>
        <c:grouping val="standard"/>
        <c:varyColors val="0"/>
        <c:ser>
          <c:idx val="0"/>
          <c:order val="0"/>
          <c:tx>
            <c:strRef>
              <c:f>Sheet1!$B$1</c:f>
              <c:strCache>
                <c:ptCount val="1"/>
                <c:pt idx="0">
                  <c:v>ringgit-dollar (LHS)</c:v>
                </c:pt>
              </c:strCache>
            </c:strRef>
          </c:tx>
          <c:spPr>
            <a:ln w="28575" cap="rnd">
              <a:solidFill>
                <a:schemeClr val="accent1"/>
              </a:solidFill>
              <a:round/>
            </a:ln>
            <a:effectLst/>
          </c:spPr>
          <c:marker>
            <c:symbol val="none"/>
          </c:marker>
          <c:cat>
            <c:numRef>
              <c:f>Sheet1!$A$2:$A$199</c:f>
              <c:numCache>
                <c:formatCode>mmm\-yy</c:formatCode>
                <c:ptCount val="19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numCache>
            </c:numRef>
          </c:cat>
          <c:val>
            <c:numRef>
              <c:f>Sheet1!$B$2:$B$199</c:f>
              <c:numCache>
                <c:formatCode>0.0000</c:formatCode>
                <c:ptCount val="198"/>
                <c:pt idx="0">
                  <c:v>3.8</c:v>
                </c:pt>
                <c:pt idx="1">
                  <c:v>3.8</c:v>
                </c:pt>
                <c:pt idx="2">
                  <c:v>3.8</c:v>
                </c:pt>
                <c:pt idx="3">
                  <c:v>3.8</c:v>
                </c:pt>
                <c:pt idx="4">
                  <c:v>3.8</c:v>
                </c:pt>
                <c:pt idx="5">
                  <c:v>3.8</c:v>
                </c:pt>
                <c:pt idx="6">
                  <c:v>3.7504999999999997</c:v>
                </c:pt>
                <c:pt idx="7">
                  <c:v>3.7697500000000002</c:v>
                </c:pt>
                <c:pt idx="8">
                  <c:v>3.7691999999999997</c:v>
                </c:pt>
                <c:pt idx="9">
                  <c:v>3.7747999999999999</c:v>
                </c:pt>
                <c:pt idx="10">
                  <c:v>3.7782499999999999</c:v>
                </c:pt>
                <c:pt idx="11">
                  <c:v>3.7800000000000002</c:v>
                </c:pt>
                <c:pt idx="12">
                  <c:v>3.7509999999999999</c:v>
                </c:pt>
                <c:pt idx="13">
                  <c:v>3.7134999999999998</c:v>
                </c:pt>
                <c:pt idx="14">
                  <c:v>3.6859999999999999</c:v>
                </c:pt>
                <c:pt idx="15">
                  <c:v>3.6254999999999997</c:v>
                </c:pt>
                <c:pt idx="16">
                  <c:v>3.6289999999999996</c:v>
                </c:pt>
                <c:pt idx="17">
                  <c:v>3.6749999999999998</c:v>
                </c:pt>
                <c:pt idx="18">
                  <c:v>3.6535000000000002</c:v>
                </c:pt>
                <c:pt idx="19">
                  <c:v>3.6769999999999996</c:v>
                </c:pt>
                <c:pt idx="20">
                  <c:v>3.6844999999999999</c:v>
                </c:pt>
                <c:pt idx="21">
                  <c:v>3.6480000000000001</c:v>
                </c:pt>
                <c:pt idx="22">
                  <c:v>3.6179999999999999</c:v>
                </c:pt>
                <c:pt idx="23">
                  <c:v>3.5314999999999999</c:v>
                </c:pt>
                <c:pt idx="24">
                  <c:v>3.5015000000000001</c:v>
                </c:pt>
                <c:pt idx="25">
                  <c:v>3.5059999999999998</c:v>
                </c:pt>
                <c:pt idx="26">
                  <c:v>3.456</c:v>
                </c:pt>
                <c:pt idx="27">
                  <c:v>3.423</c:v>
                </c:pt>
                <c:pt idx="28">
                  <c:v>3.4045000000000001</c:v>
                </c:pt>
                <c:pt idx="29">
                  <c:v>3.4544999999999999</c:v>
                </c:pt>
                <c:pt idx="30">
                  <c:v>3.4540000000000002</c:v>
                </c:pt>
                <c:pt idx="31">
                  <c:v>3.5034999999999998</c:v>
                </c:pt>
                <c:pt idx="32">
                  <c:v>3.4169999999999998</c:v>
                </c:pt>
                <c:pt idx="33">
                  <c:v>3.3417500000000002</c:v>
                </c:pt>
                <c:pt idx="34">
                  <c:v>3.3584999999999998</c:v>
                </c:pt>
                <c:pt idx="35">
                  <c:v>3.3065000000000002</c:v>
                </c:pt>
                <c:pt idx="36">
                  <c:v>3.2360000000000002</c:v>
                </c:pt>
                <c:pt idx="37">
                  <c:v>3.1890000000000001</c:v>
                </c:pt>
                <c:pt idx="38">
                  <c:v>3.1875</c:v>
                </c:pt>
                <c:pt idx="39">
                  <c:v>3.1579999999999999</c:v>
                </c:pt>
                <c:pt idx="40">
                  <c:v>3.2435</c:v>
                </c:pt>
                <c:pt idx="41">
                  <c:v>3.2665000000000002</c:v>
                </c:pt>
                <c:pt idx="42">
                  <c:v>3.2629999999999999</c:v>
                </c:pt>
                <c:pt idx="43">
                  <c:v>3.3895</c:v>
                </c:pt>
                <c:pt idx="44">
                  <c:v>3.4575</c:v>
                </c:pt>
                <c:pt idx="45">
                  <c:v>3.5625</c:v>
                </c:pt>
                <c:pt idx="46">
                  <c:v>3.6175000000000002</c:v>
                </c:pt>
                <c:pt idx="47">
                  <c:v>3.464</c:v>
                </c:pt>
                <c:pt idx="48">
                  <c:v>3.6084999999999998</c:v>
                </c:pt>
                <c:pt idx="49">
                  <c:v>3.6924999999999999</c:v>
                </c:pt>
                <c:pt idx="50">
                  <c:v>3.6469999999999998</c:v>
                </c:pt>
                <c:pt idx="51">
                  <c:v>3.5609999999999999</c:v>
                </c:pt>
                <c:pt idx="52">
                  <c:v>3.5074999999999998</c:v>
                </c:pt>
                <c:pt idx="53">
                  <c:v>3.5225</c:v>
                </c:pt>
                <c:pt idx="54">
                  <c:v>3.52</c:v>
                </c:pt>
                <c:pt idx="55">
                  <c:v>3.5259999999999998</c:v>
                </c:pt>
                <c:pt idx="56">
                  <c:v>3.4744999999999999</c:v>
                </c:pt>
                <c:pt idx="57">
                  <c:v>3.4075000000000002</c:v>
                </c:pt>
                <c:pt idx="58">
                  <c:v>3.3875000000000002</c:v>
                </c:pt>
                <c:pt idx="59">
                  <c:v>3.4245000000000001</c:v>
                </c:pt>
                <c:pt idx="60">
                  <c:v>3.4129999999999998</c:v>
                </c:pt>
                <c:pt idx="61">
                  <c:v>3.4089999999999998</c:v>
                </c:pt>
                <c:pt idx="62">
                  <c:v>3.2730000000000001</c:v>
                </c:pt>
                <c:pt idx="63">
                  <c:v>3.1905000000000001</c:v>
                </c:pt>
                <c:pt idx="64">
                  <c:v>3.2530000000000001</c:v>
                </c:pt>
                <c:pt idx="65">
                  <c:v>3.2574999999999998</c:v>
                </c:pt>
                <c:pt idx="66">
                  <c:v>3.1875</c:v>
                </c:pt>
                <c:pt idx="67">
                  <c:v>3.1375000000000002</c:v>
                </c:pt>
                <c:pt idx="68">
                  <c:v>3.0874999999999999</c:v>
                </c:pt>
                <c:pt idx="69">
                  <c:v>3.1095000000000002</c:v>
                </c:pt>
                <c:pt idx="70">
                  <c:v>3.1575000000000002</c:v>
                </c:pt>
                <c:pt idx="71">
                  <c:v>3.0834999999999999</c:v>
                </c:pt>
                <c:pt idx="72">
                  <c:v>3.0594999999999999</c:v>
                </c:pt>
                <c:pt idx="73">
                  <c:v>3.0514999999999999</c:v>
                </c:pt>
                <c:pt idx="74">
                  <c:v>3.0259</c:v>
                </c:pt>
                <c:pt idx="75">
                  <c:v>2.9735</c:v>
                </c:pt>
                <c:pt idx="76">
                  <c:v>3.0114999999999998</c:v>
                </c:pt>
                <c:pt idx="77">
                  <c:v>3.0205000000000002</c:v>
                </c:pt>
                <c:pt idx="78">
                  <c:v>2.9554999999999998</c:v>
                </c:pt>
                <c:pt idx="79">
                  <c:v>2.9803000000000002</c:v>
                </c:pt>
                <c:pt idx="80">
                  <c:v>3.1909999999999998</c:v>
                </c:pt>
                <c:pt idx="81">
                  <c:v>3.0735000000000001</c:v>
                </c:pt>
                <c:pt idx="82">
                  <c:v>3.1724999999999999</c:v>
                </c:pt>
                <c:pt idx="83">
                  <c:v>3.177</c:v>
                </c:pt>
                <c:pt idx="84">
                  <c:v>3.0455000000000001</c:v>
                </c:pt>
                <c:pt idx="85">
                  <c:v>3</c:v>
                </c:pt>
                <c:pt idx="86">
                  <c:v>3.0680000000000001</c:v>
                </c:pt>
                <c:pt idx="87">
                  <c:v>3.0339999999999998</c:v>
                </c:pt>
                <c:pt idx="88">
                  <c:v>3.1819999999999999</c:v>
                </c:pt>
                <c:pt idx="89">
                  <c:v>3.1894999999999998</c:v>
                </c:pt>
                <c:pt idx="90">
                  <c:v>3.1440000000000001</c:v>
                </c:pt>
                <c:pt idx="91">
                  <c:v>3.1315</c:v>
                </c:pt>
                <c:pt idx="92">
                  <c:v>3.0659999999999998</c:v>
                </c:pt>
                <c:pt idx="93">
                  <c:v>3.0565000000000002</c:v>
                </c:pt>
                <c:pt idx="94">
                  <c:v>3.0434999999999999</c:v>
                </c:pt>
                <c:pt idx="95">
                  <c:v>3.0582500000000001</c:v>
                </c:pt>
                <c:pt idx="96">
                  <c:v>3.0994999999999999</c:v>
                </c:pt>
                <c:pt idx="97">
                  <c:v>3.0920000000000001</c:v>
                </c:pt>
                <c:pt idx="98">
                  <c:v>3.0884999999999998</c:v>
                </c:pt>
                <c:pt idx="99">
                  <c:v>3.0314999999999999</c:v>
                </c:pt>
                <c:pt idx="100">
                  <c:v>3.085</c:v>
                </c:pt>
                <c:pt idx="101">
                  <c:v>3.1785000000000001</c:v>
                </c:pt>
                <c:pt idx="102">
                  <c:v>3.2490000000000001</c:v>
                </c:pt>
                <c:pt idx="103">
                  <c:v>3.2995000000000001</c:v>
                </c:pt>
                <c:pt idx="104">
                  <c:v>3.2574999999999998</c:v>
                </c:pt>
                <c:pt idx="105">
                  <c:v>3.1581000000000001</c:v>
                </c:pt>
                <c:pt idx="106">
                  <c:v>3.2265000000000001</c:v>
                </c:pt>
                <c:pt idx="107">
                  <c:v>3.2814999999999999</c:v>
                </c:pt>
                <c:pt idx="108">
                  <c:v>3.3460000000000001</c:v>
                </c:pt>
                <c:pt idx="109">
                  <c:v>3.2785000000000002</c:v>
                </c:pt>
                <c:pt idx="110">
                  <c:v>3.2685</c:v>
                </c:pt>
                <c:pt idx="111">
                  <c:v>3.2670499999999998</c:v>
                </c:pt>
                <c:pt idx="112">
                  <c:v>3.2149999999999999</c:v>
                </c:pt>
                <c:pt idx="113">
                  <c:v>3.2105000000000001</c:v>
                </c:pt>
                <c:pt idx="114">
                  <c:v>3.1890000000000001</c:v>
                </c:pt>
                <c:pt idx="115">
                  <c:v>3.157</c:v>
                </c:pt>
                <c:pt idx="116">
                  <c:v>3.2715000000000001</c:v>
                </c:pt>
                <c:pt idx="117">
                  <c:v>3.2835000000000001</c:v>
                </c:pt>
                <c:pt idx="118">
                  <c:v>3.3685</c:v>
                </c:pt>
                <c:pt idx="119">
                  <c:v>3.4950000000000001</c:v>
                </c:pt>
                <c:pt idx="120">
                  <c:v>3.6234999999999999</c:v>
                </c:pt>
                <c:pt idx="121">
                  <c:v>3.6112500000000001</c:v>
                </c:pt>
                <c:pt idx="122">
                  <c:v>3.7164999999999999</c:v>
                </c:pt>
                <c:pt idx="123">
                  <c:v>3.5705</c:v>
                </c:pt>
                <c:pt idx="124">
                  <c:v>3.6515</c:v>
                </c:pt>
                <c:pt idx="125">
                  <c:v>3.7854999999999999</c:v>
                </c:pt>
                <c:pt idx="126">
                  <c:v>3.8174999999999999</c:v>
                </c:pt>
                <c:pt idx="127">
                  <c:v>4.2140000000000004</c:v>
                </c:pt>
                <c:pt idx="128">
                  <c:v>4.4455</c:v>
                </c:pt>
                <c:pt idx="129">
                  <c:v>4.3040000000000003</c:v>
                </c:pt>
                <c:pt idx="130">
                  <c:v>4.2614999999999998</c:v>
                </c:pt>
                <c:pt idx="131">
                  <c:v>4.2919999999999998</c:v>
                </c:pt>
                <c:pt idx="132">
                  <c:v>4.1475</c:v>
                </c:pt>
                <c:pt idx="133">
                  <c:v>4.2195</c:v>
                </c:pt>
                <c:pt idx="134">
                  <c:v>3.9220000000000002</c:v>
                </c:pt>
                <c:pt idx="135">
                  <c:v>3.9045000000000001</c:v>
                </c:pt>
                <c:pt idx="136">
                  <c:v>4.1195000000000004</c:v>
                </c:pt>
                <c:pt idx="137">
                  <c:v>4.0225</c:v>
                </c:pt>
                <c:pt idx="138">
                  <c:v>4.0534999999999997</c:v>
                </c:pt>
                <c:pt idx="139">
                  <c:v>4.0495000000000001</c:v>
                </c:pt>
                <c:pt idx="140">
                  <c:v>4.1455000000000002</c:v>
                </c:pt>
                <c:pt idx="141">
                  <c:v>4.2039999999999997</c:v>
                </c:pt>
                <c:pt idx="142">
                  <c:v>4.4660000000000002</c:v>
                </c:pt>
                <c:pt idx="143">
                  <c:v>4.4859999999999998</c:v>
                </c:pt>
                <c:pt idx="144">
                  <c:v>4.4295</c:v>
                </c:pt>
                <c:pt idx="145">
                  <c:v>4.4450000000000003</c:v>
                </c:pt>
                <c:pt idx="146">
                  <c:v>4.4264999999999999</c:v>
                </c:pt>
                <c:pt idx="147">
                  <c:v>4.3475000000000001</c:v>
                </c:pt>
                <c:pt idx="148">
                  <c:v>4.2759999999999998</c:v>
                </c:pt>
                <c:pt idx="149">
                  <c:v>4.2939999999999996</c:v>
                </c:pt>
                <c:pt idx="150">
                  <c:v>4.2789999999999999</c:v>
                </c:pt>
                <c:pt idx="151">
                  <c:v>4.2694999999999999</c:v>
                </c:pt>
                <c:pt idx="152">
                  <c:v>4.2275</c:v>
                </c:pt>
                <c:pt idx="153">
                  <c:v>4.2305000000000001</c:v>
                </c:pt>
                <c:pt idx="154">
                  <c:v>4.0869999999999997</c:v>
                </c:pt>
                <c:pt idx="155">
                  <c:v>4.0620000000000003</c:v>
                </c:pt>
                <c:pt idx="156">
                  <c:v>3.8944999999999999</c:v>
                </c:pt>
                <c:pt idx="157">
                  <c:v>3.9255</c:v>
                </c:pt>
                <c:pt idx="158">
                  <c:v>3.8620000000000001</c:v>
                </c:pt>
                <c:pt idx="159">
                  <c:v>3.9195000000000002</c:v>
                </c:pt>
                <c:pt idx="160">
                  <c:v>3.9765000000000001</c:v>
                </c:pt>
                <c:pt idx="161">
                  <c:v>4.0385</c:v>
                </c:pt>
                <c:pt idx="162">
                  <c:v>4.0605000000000002</c:v>
                </c:pt>
                <c:pt idx="163">
                  <c:v>4.1074999999999999</c:v>
                </c:pt>
                <c:pt idx="164">
                  <c:v>4.1405000000000003</c:v>
                </c:pt>
                <c:pt idx="165">
                  <c:v>4.1825000000000001</c:v>
                </c:pt>
                <c:pt idx="166">
                  <c:v>4.1879999999999997</c:v>
                </c:pt>
                <c:pt idx="167">
                  <c:v>4.1384999999999996</c:v>
                </c:pt>
                <c:pt idx="168">
                  <c:v>4.0890000000000004</c:v>
                </c:pt>
                <c:pt idx="169">
                  <c:v>4.0705</c:v>
                </c:pt>
                <c:pt idx="170">
                  <c:v>4.0810000000000004</c:v>
                </c:pt>
                <c:pt idx="171">
                  <c:v>4.1355000000000004</c:v>
                </c:pt>
                <c:pt idx="172">
                  <c:v>4.1970000000000001</c:v>
                </c:pt>
                <c:pt idx="173">
                  <c:v>4.1420000000000003</c:v>
                </c:pt>
                <c:pt idx="174">
                  <c:v>4.1275000000000004</c:v>
                </c:pt>
                <c:pt idx="175">
                  <c:v>4.2220000000000004</c:v>
                </c:pt>
                <c:pt idx="176">
                  <c:v>4.1870000000000003</c:v>
                </c:pt>
                <c:pt idx="177">
                  <c:v>4.1775000000000002</c:v>
                </c:pt>
                <c:pt idx="178">
                  <c:v>4.1712499999999997</c:v>
                </c:pt>
                <c:pt idx="179">
                  <c:v>4.0925000000000002</c:v>
                </c:pt>
                <c:pt idx="180">
                  <c:v>4.0884999999999998</c:v>
                </c:pt>
                <c:pt idx="181">
                  <c:v>4.226</c:v>
                </c:pt>
                <c:pt idx="182">
                  <c:v>4.3025000000000002</c:v>
                </c:pt>
                <c:pt idx="183">
                  <c:v>4.3259999999999996</c:v>
                </c:pt>
                <c:pt idx="184">
                  <c:v>4.3484999999999996</c:v>
                </c:pt>
                <c:pt idx="185">
                  <c:v>4.28</c:v>
                </c:pt>
                <c:pt idx="186">
                  <c:v>4.2424999999999997</c:v>
                </c:pt>
                <c:pt idx="187">
                  <c:v>4.1745000000000001</c:v>
                </c:pt>
                <c:pt idx="188">
                  <c:v>4.1585000000000001</c:v>
                </c:pt>
                <c:pt idx="189">
                  <c:v>4.157</c:v>
                </c:pt>
                <c:pt idx="190">
                  <c:v>4.069</c:v>
                </c:pt>
                <c:pt idx="191">
                  <c:v>4.0129999999999999</c:v>
                </c:pt>
                <c:pt idx="192">
                  <c:v>4.0540000000000003</c:v>
                </c:pt>
                <c:pt idx="193">
                  <c:v>4.0495000000000001</c:v>
                </c:pt>
                <c:pt idx="194">
                  <c:v>4.1589999999999998</c:v>
                </c:pt>
                <c:pt idx="195">
                  <c:v>4.1044999999999998</c:v>
                </c:pt>
                <c:pt idx="196">
                  <c:v>4.1379999999999999</c:v>
                </c:pt>
                <c:pt idx="197">
                  <c:v>4.1542500000000002</c:v>
                </c:pt>
              </c:numCache>
            </c:numRef>
          </c:val>
          <c:smooth val="0"/>
          <c:extLst>
            <c:ext xmlns:c16="http://schemas.microsoft.com/office/drawing/2014/chart" uri="{C3380CC4-5D6E-409C-BE32-E72D297353CC}">
              <c16:uniqueId val="{00000001-3BAD-4834-ABF9-5BE678E94E25}"/>
            </c:ext>
          </c:extLst>
        </c:ser>
        <c:dLbls>
          <c:showLegendKey val="0"/>
          <c:showVal val="0"/>
          <c:showCatName val="0"/>
          <c:showSerName val="0"/>
          <c:showPercent val="0"/>
          <c:showBubbleSize val="0"/>
        </c:dLbls>
        <c:marker val="1"/>
        <c:smooth val="0"/>
        <c:axId val="1649582847"/>
        <c:axId val="1649580767"/>
      </c:lineChart>
      <c:dateAx>
        <c:axId val="16495828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49580767"/>
        <c:crosses val="autoZero"/>
        <c:auto val="1"/>
        <c:lblOffset val="100"/>
        <c:baseTimeUnit val="months"/>
      </c:dateAx>
      <c:valAx>
        <c:axId val="1649580767"/>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9582847"/>
        <c:crosses val="autoZero"/>
        <c:crossBetween val="between"/>
      </c:valAx>
      <c:valAx>
        <c:axId val="1650783535"/>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778959"/>
        <c:crosses val="max"/>
        <c:crossBetween val="between"/>
      </c:valAx>
      <c:dateAx>
        <c:axId val="1650778959"/>
        <c:scaling>
          <c:orientation val="minMax"/>
        </c:scaling>
        <c:delete val="1"/>
        <c:axPos val="b"/>
        <c:numFmt formatCode="mmm\-yy" sourceLinked="1"/>
        <c:majorTickMark val="out"/>
        <c:minorTickMark val="none"/>
        <c:tickLblPos val="nextTo"/>
        <c:crossAx val="1650783535"/>
        <c:crosses val="autoZero"/>
        <c:auto val="1"/>
        <c:lblOffset val="100"/>
        <c:baseTimeUnit val="months"/>
      </c:dateAx>
      <c:spPr>
        <a:noFill/>
        <a:ln>
          <a:noFill/>
        </a:ln>
        <a:effectLst/>
      </c:spPr>
    </c:plotArea>
    <c:legend>
      <c:legendPos val="b"/>
      <c:layout>
        <c:manualLayout>
          <c:xMode val="edge"/>
          <c:yMode val="edge"/>
          <c:x val="0.2786317443522342"/>
          <c:y val="4.085364344122451E-2"/>
          <c:w val="0.30367884525792976"/>
          <c:h val="7.79173792098469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dirty="0"/>
              <a:t>Average real GDP growth rates by events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020805050230809E-2"/>
          <c:y val="8.1727467336958709E-2"/>
          <c:w val="0.89502836480928394"/>
          <c:h val="0.77141878649380369"/>
        </c:manualLayout>
      </c:layout>
      <c:barChart>
        <c:barDir val="col"/>
        <c:grouping val="clustered"/>
        <c:varyColors val="0"/>
        <c:ser>
          <c:idx val="0"/>
          <c:order val="0"/>
          <c:tx>
            <c:strRef>
              <c:f>Sheet2!$AD$7</c:f>
              <c:strCache>
                <c:ptCount val="1"/>
                <c:pt idx="0">
                  <c:v>RGDP growth</c:v>
                </c:pt>
              </c:strCache>
            </c:strRef>
          </c:tx>
          <c:spPr>
            <a:solidFill>
              <a:schemeClr val="accent1"/>
            </a:solidFill>
            <a:ln>
              <a:noFill/>
            </a:ln>
            <a:effectLst/>
          </c:spPr>
          <c:invertIfNegative val="0"/>
          <c:cat>
            <c:strRef>
              <c:f>Sheet2!$AC$8:$AC$12</c:f>
              <c:strCache>
                <c:ptCount val="5"/>
                <c:pt idx="0">
                  <c:v>1971-1985</c:v>
                </c:pt>
                <c:pt idx="1">
                  <c:v>1986-1997</c:v>
                </c:pt>
                <c:pt idx="2">
                  <c:v>1998-2001</c:v>
                </c:pt>
                <c:pt idx="3">
                  <c:v>2002-2009</c:v>
                </c:pt>
                <c:pt idx="4">
                  <c:v>2010-2019</c:v>
                </c:pt>
              </c:strCache>
            </c:strRef>
          </c:cat>
          <c:val>
            <c:numRef>
              <c:f>Sheet2!$AD$8:$AD$12</c:f>
              <c:numCache>
                <c:formatCode>0.0</c:formatCode>
                <c:ptCount val="5"/>
                <c:pt idx="0">
                  <c:v>7.259123822121043</c:v>
                </c:pt>
                <c:pt idx="1">
                  <c:v>7.8211128898510216</c:v>
                </c:pt>
                <c:pt idx="2">
                  <c:v>4.075821610745936</c:v>
                </c:pt>
                <c:pt idx="3">
                  <c:v>4.372020927051345</c:v>
                </c:pt>
                <c:pt idx="4">
                  <c:v>5.3105586566874816</c:v>
                </c:pt>
              </c:numCache>
            </c:numRef>
          </c:val>
          <c:extLst>
            <c:ext xmlns:c16="http://schemas.microsoft.com/office/drawing/2014/chart" uri="{C3380CC4-5D6E-409C-BE32-E72D297353CC}">
              <c16:uniqueId val="{00000000-8E2F-4173-9F68-84844E84DC42}"/>
            </c:ext>
          </c:extLst>
        </c:ser>
        <c:ser>
          <c:idx val="1"/>
          <c:order val="1"/>
          <c:tx>
            <c:strRef>
              <c:f>Sheet2!$AE$7</c:f>
              <c:strCache>
                <c:ptCount val="1"/>
                <c:pt idx="0">
                  <c:v>Per capita RGDP growth</c:v>
                </c:pt>
              </c:strCache>
            </c:strRef>
          </c:tx>
          <c:spPr>
            <a:solidFill>
              <a:schemeClr val="accent2"/>
            </a:solidFill>
            <a:ln>
              <a:noFill/>
            </a:ln>
            <a:effectLst/>
          </c:spPr>
          <c:invertIfNegative val="0"/>
          <c:cat>
            <c:strRef>
              <c:f>Sheet2!$AC$8:$AC$12</c:f>
              <c:strCache>
                <c:ptCount val="5"/>
                <c:pt idx="0">
                  <c:v>1971-1985</c:v>
                </c:pt>
                <c:pt idx="1">
                  <c:v>1986-1997</c:v>
                </c:pt>
                <c:pt idx="2">
                  <c:v>1998-2001</c:v>
                </c:pt>
                <c:pt idx="3">
                  <c:v>2002-2009</c:v>
                </c:pt>
                <c:pt idx="4">
                  <c:v>2010-2019</c:v>
                </c:pt>
              </c:strCache>
            </c:strRef>
          </c:cat>
          <c:val>
            <c:numRef>
              <c:f>Sheet2!$AE$8:$AE$12</c:f>
              <c:numCache>
                <c:formatCode>0.0</c:formatCode>
                <c:ptCount val="5"/>
                <c:pt idx="0">
                  <c:v>4.592371270213687</c:v>
                </c:pt>
                <c:pt idx="1">
                  <c:v>5.0262749488338558</c:v>
                </c:pt>
                <c:pt idx="2">
                  <c:v>1.4618364920608655</c:v>
                </c:pt>
                <c:pt idx="3">
                  <c:v>2.3252339657665013</c:v>
                </c:pt>
                <c:pt idx="4">
                  <c:v>3.7756584803096644</c:v>
                </c:pt>
              </c:numCache>
            </c:numRef>
          </c:val>
          <c:extLst>
            <c:ext xmlns:c16="http://schemas.microsoft.com/office/drawing/2014/chart" uri="{C3380CC4-5D6E-409C-BE32-E72D297353CC}">
              <c16:uniqueId val="{00000001-8E2F-4173-9F68-84844E84DC42}"/>
            </c:ext>
          </c:extLst>
        </c:ser>
        <c:dLbls>
          <c:showLegendKey val="0"/>
          <c:showVal val="0"/>
          <c:showCatName val="0"/>
          <c:showSerName val="0"/>
          <c:showPercent val="0"/>
          <c:showBubbleSize val="0"/>
        </c:dLbls>
        <c:gapWidth val="219"/>
        <c:overlap val="-27"/>
        <c:axId val="1261245968"/>
        <c:axId val="1147690128"/>
      </c:barChart>
      <c:catAx>
        <c:axId val="12612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7690128"/>
        <c:crosses val="autoZero"/>
        <c:auto val="1"/>
        <c:lblAlgn val="ctr"/>
        <c:lblOffset val="100"/>
        <c:noMultiLvlLbl val="0"/>
      </c:catAx>
      <c:valAx>
        <c:axId val="1147690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124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a:t>Savings (S), investments (I), and internal balance</a:t>
            </a:r>
          </a:p>
        </c:rich>
      </c:tx>
      <c:layout>
        <c:manualLayout>
          <c:xMode val="edge"/>
          <c:yMode val="edge"/>
          <c:x val="0.26768190517965779"/>
          <c:y val="2.566460204710565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77729039925226"/>
          <c:y val="8.3837868423445719E-2"/>
          <c:w val="0.80179406004565523"/>
          <c:h val="0.83040026001407863"/>
        </c:manualLayout>
      </c:layout>
      <c:barChart>
        <c:barDir val="col"/>
        <c:grouping val="clustered"/>
        <c:varyColors val="0"/>
        <c:ser>
          <c:idx val="2"/>
          <c:order val="2"/>
          <c:tx>
            <c:strRef>
              <c:f>'internal balance'!$I$7</c:f>
              <c:strCache>
                <c:ptCount val="1"/>
                <c:pt idx="0">
                  <c:v>(S-I)/GDP</c:v>
                </c:pt>
              </c:strCache>
            </c:strRef>
          </c:tx>
          <c:spPr>
            <a:solidFill>
              <a:schemeClr val="accent3"/>
            </a:solidFill>
            <a:ln>
              <a:noFill/>
            </a:ln>
            <a:effectLst/>
          </c:spPr>
          <c:invertIfNegative val="0"/>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balance'!$I$8:$I$45</c:f>
              <c:numCache>
                <c:formatCode>#,##0.00\ \ \ \ \ \ ;\-#,##0.00\ \ \ \ \ \ ;"-"\ \ \ \ \ \ ;@"-"\ \ \ \ \ \ </c:formatCode>
                <c:ptCount val="38"/>
                <c:pt idx="0">
                  <c:v>-13.327688940717902</c:v>
                </c:pt>
                <c:pt idx="1">
                  <c:v>-11.223099199364036</c:v>
                </c:pt>
                <c:pt idx="2">
                  <c:v>-4.8397234443746022</c:v>
                </c:pt>
                <c:pt idx="3">
                  <c:v>-1.9775396927843083</c:v>
                </c:pt>
                <c:pt idx="4">
                  <c:v>-0.58105427829147516</c:v>
                </c:pt>
                <c:pt idx="5">
                  <c:v>7.7252266140469885</c:v>
                </c:pt>
                <c:pt idx="6">
                  <c:v>4.7028255927249063</c:v>
                </c:pt>
                <c:pt idx="7">
                  <c:v>0.45518040918723202</c:v>
                </c:pt>
                <c:pt idx="8">
                  <c:v>-2.2085807139678089</c:v>
                </c:pt>
                <c:pt idx="9">
                  <c:v>-8.6927562831177312</c:v>
                </c:pt>
                <c:pt idx="10">
                  <c:v>-3.9566769753520639</c:v>
                </c:pt>
                <c:pt idx="11">
                  <c:v>-4.8997061453941484</c:v>
                </c:pt>
                <c:pt idx="12">
                  <c:v>-6.4186717554908626</c:v>
                </c:pt>
                <c:pt idx="13">
                  <c:v>-8.5992457511698035</c:v>
                </c:pt>
                <c:pt idx="14">
                  <c:v>-3.2656503712578626</c:v>
                </c:pt>
                <c:pt idx="15">
                  <c:v>-4.4262673219893856</c:v>
                </c:pt>
                <c:pt idx="16">
                  <c:v>16.477371020643055</c:v>
                </c:pt>
                <c:pt idx="17">
                  <c:v>18.150776023726245</c:v>
                </c:pt>
                <c:pt idx="18">
                  <c:v>9.0493573250355652</c:v>
                </c:pt>
                <c:pt idx="19">
                  <c:v>7.8535590605226062</c:v>
                </c:pt>
                <c:pt idx="20">
                  <c:v>7.9574544704903012</c:v>
                </c:pt>
                <c:pt idx="21">
                  <c:v>12.08924251795143</c:v>
                </c:pt>
                <c:pt idx="22">
                  <c:v>12.087805454299989</c:v>
                </c:pt>
                <c:pt idx="23">
                  <c:v>14.416882213776123</c:v>
                </c:pt>
                <c:pt idx="24">
                  <c:v>16.092944817555431</c:v>
                </c:pt>
                <c:pt idx="25">
                  <c:v>15.357307511948775</c:v>
                </c:pt>
                <c:pt idx="26">
                  <c:v>17.059534657490296</c:v>
                </c:pt>
                <c:pt idx="27">
                  <c:v>15.521614503329562</c:v>
                </c:pt>
                <c:pt idx="28">
                  <c:v>10.080072799518895</c:v>
                </c:pt>
                <c:pt idx="29">
                  <c:v>10.893549142128236</c:v>
                </c:pt>
                <c:pt idx="30">
                  <c:v>5.1662184479414179</c:v>
                </c:pt>
                <c:pt idx="31">
                  <c:v>3.4837534139526838</c:v>
                </c:pt>
                <c:pt idx="32">
                  <c:v>4.3882061705844784</c:v>
                </c:pt>
                <c:pt idx="33">
                  <c:v>2.9869627704362394</c:v>
                </c:pt>
                <c:pt idx="34">
                  <c:v>2.3931599314394383</c:v>
                </c:pt>
                <c:pt idx="35">
                  <c:v>2.7906131040530227</c:v>
                </c:pt>
                <c:pt idx="36">
                  <c:v>2.1132281725737343</c:v>
                </c:pt>
                <c:pt idx="37">
                  <c:v>3.2925176936976577</c:v>
                </c:pt>
              </c:numCache>
            </c:numRef>
          </c:val>
          <c:extLst>
            <c:ext xmlns:c16="http://schemas.microsoft.com/office/drawing/2014/chart" uri="{C3380CC4-5D6E-409C-BE32-E72D297353CC}">
              <c16:uniqueId val="{00000000-EC4C-4AD6-801C-9D57B67F1CC2}"/>
            </c:ext>
          </c:extLst>
        </c:ser>
        <c:dLbls>
          <c:showLegendKey val="0"/>
          <c:showVal val="0"/>
          <c:showCatName val="0"/>
          <c:showSerName val="0"/>
          <c:showPercent val="0"/>
          <c:showBubbleSize val="0"/>
        </c:dLbls>
        <c:gapWidth val="150"/>
        <c:axId val="1630122624"/>
        <c:axId val="1742746992"/>
      </c:barChart>
      <c:lineChart>
        <c:grouping val="standard"/>
        <c:varyColors val="0"/>
        <c:ser>
          <c:idx val="0"/>
          <c:order val="0"/>
          <c:tx>
            <c:strRef>
              <c:f>'internal balance'!$F$7</c:f>
              <c:strCache>
                <c:ptCount val="1"/>
                <c:pt idx="0">
                  <c:v>I/GDP</c:v>
                </c:pt>
              </c:strCache>
            </c:strRef>
          </c:tx>
          <c:spPr>
            <a:ln w="28575" cap="rnd">
              <a:solidFill>
                <a:schemeClr val="accent1"/>
              </a:solidFill>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balance'!$F$8:$F$45</c:f>
              <c:numCache>
                <c:formatCode>0.00</c:formatCode>
                <c:ptCount val="38"/>
                <c:pt idx="0">
                  <c:v>37.31369510695059</c:v>
                </c:pt>
                <c:pt idx="1">
                  <c:v>37.570268582136165</c:v>
                </c:pt>
                <c:pt idx="2">
                  <c:v>33.560025141420489</c:v>
                </c:pt>
                <c:pt idx="3">
                  <c:v>27.580999096424424</c:v>
                </c:pt>
                <c:pt idx="4">
                  <c:v>25.985417772439028</c:v>
                </c:pt>
                <c:pt idx="5">
                  <c:v>23.081951039033115</c:v>
                </c:pt>
                <c:pt idx="6">
                  <c:v>26.361372740067125</c:v>
                </c:pt>
                <c:pt idx="7">
                  <c:v>29.870858000817236</c:v>
                </c:pt>
                <c:pt idx="8">
                  <c:v>32.360326164543466</c:v>
                </c:pt>
                <c:pt idx="9">
                  <c:v>37.790473935052248</c:v>
                </c:pt>
                <c:pt idx="10">
                  <c:v>35.362551598731102</c:v>
                </c:pt>
                <c:pt idx="11">
                  <c:v>39.183711395286714</c:v>
                </c:pt>
                <c:pt idx="12">
                  <c:v>41.202081233596473</c:v>
                </c:pt>
                <c:pt idx="13">
                  <c:v>43.639902370175257</c:v>
                </c:pt>
                <c:pt idx="14">
                  <c:v>41.479198524427346</c:v>
                </c:pt>
                <c:pt idx="15">
                  <c:v>42.917014141485829</c:v>
                </c:pt>
                <c:pt idx="16">
                  <c:v>26.801368436289685</c:v>
                </c:pt>
                <c:pt idx="17">
                  <c:v>22.255655597079439</c:v>
                </c:pt>
                <c:pt idx="18">
                  <c:v>26.867489148459178</c:v>
                </c:pt>
                <c:pt idx="19">
                  <c:v>24.398219973396031</c:v>
                </c:pt>
                <c:pt idx="20">
                  <c:v>24.777343148588383</c:v>
                </c:pt>
                <c:pt idx="21">
                  <c:v>22.763385064319468</c:v>
                </c:pt>
                <c:pt idx="22">
                  <c:v>23.049564601053056</c:v>
                </c:pt>
                <c:pt idx="23">
                  <c:v>22.396417809403619</c:v>
                </c:pt>
                <c:pt idx="24">
                  <c:v>22.70352422316952</c:v>
                </c:pt>
                <c:pt idx="25">
                  <c:v>23.409534974599453</c:v>
                </c:pt>
                <c:pt idx="26">
                  <c:v>21.458304381199277</c:v>
                </c:pt>
                <c:pt idx="27">
                  <c:v>17.835694957053096</c:v>
                </c:pt>
                <c:pt idx="28">
                  <c:v>23.386541097641441</c:v>
                </c:pt>
                <c:pt idx="29">
                  <c:v>23.188257965873781</c:v>
                </c:pt>
                <c:pt idx="30">
                  <c:v>25.748724326951194</c:v>
                </c:pt>
                <c:pt idx="31">
                  <c:v>25.937106695961376</c:v>
                </c:pt>
                <c:pt idx="32">
                  <c:v>24.977608426281336</c:v>
                </c:pt>
                <c:pt idx="33">
                  <c:v>25.424267308216809</c:v>
                </c:pt>
                <c:pt idx="34">
                  <c:v>25.995505642163145</c:v>
                </c:pt>
                <c:pt idx="35">
                  <c:v>25.54720538502999</c:v>
                </c:pt>
                <c:pt idx="36">
                  <c:v>23.605004281432983</c:v>
                </c:pt>
                <c:pt idx="37">
                  <c:v>20.923060642719189</c:v>
                </c:pt>
              </c:numCache>
            </c:numRef>
          </c:val>
          <c:smooth val="0"/>
          <c:extLst>
            <c:ext xmlns:c16="http://schemas.microsoft.com/office/drawing/2014/chart" uri="{C3380CC4-5D6E-409C-BE32-E72D297353CC}">
              <c16:uniqueId val="{00000001-EC4C-4AD6-801C-9D57B67F1CC2}"/>
            </c:ext>
          </c:extLst>
        </c:ser>
        <c:ser>
          <c:idx val="1"/>
          <c:order val="1"/>
          <c:tx>
            <c:strRef>
              <c:f>'internal balance'!$G$7</c:f>
              <c:strCache>
                <c:ptCount val="1"/>
                <c:pt idx="0">
                  <c:v>S/GDP</c:v>
                </c:pt>
              </c:strCache>
            </c:strRef>
          </c:tx>
          <c:spPr>
            <a:ln w="28575" cap="rnd">
              <a:solidFill>
                <a:schemeClr val="accent2"/>
              </a:solidFill>
              <a:prstDash val="sysDash"/>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balance'!$G$8:$G$45</c:f>
              <c:numCache>
                <c:formatCode>0.00</c:formatCode>
                <c:ptCount val="38"/>
                <c:pt idx="0">
                  <c:v>23.986006166232688</c:v>
                </c:pt>
                <c:pt idx="1">
                  <c:v>26.34716938277213</c:v>
                </c:pt>
                <c:pt idx="2">
                  <c:v>28.720301697045887</c:v>
                </c:pt>
                <c:pt idx="3">
                  <c:v>25.603459403640116</c:v>
                </c:pt>
                <c:pt idx="4">
                  <c:v>25.404363494147553</c:v>
                </c:pt>
                <c:pt idx="5">
                  <c:v>30.807177653080103</c:v>
                </c:pt>
                <c:pt idx="6">
                  <c:v>31.064198332792031</c:v>
                </c:pt>
                <c:pt idx="7">
                  <c:v>30.326038410004468</c:v>
                </c:pt>
                <c:pt idx="8">
                  <c:v>30.151745450575657</c:v>
                </c:pt>
                <c:pt idx="9">
                  <c:v>29.097717651934516</c:v>
                </c:pt>
                <c:pt idx="10">
                  <c:v>31.405874623379038</c:v>
                </c:pt>
                <c:pt idx="11">
                  <c:v>34.284005249892566</c:v>
                </c:pt>
                <c:pt idx="12">
                  <c:v>34.783409478105611</c:v>
                </c:pt>
                <c:pt idx="13">
                  <c:v>35.040656619005453</c:v>
                </c:pt>
                <c:pt idx="14">
                  <c:v>38.213548153169484</c:v>
                </c:pt>
                <c:pt idx="15">
                  <c:v>38.490746819496444</c:v>
                </c:pt>
                <c:pt idx="16">
                  <c:v>43.27873945693274</c:v>
                </c:pt>
                <c:pt idx="17">
                  <c:v>40.406431620805684</c:v>
                </c:pt>
                <c:pt idx="18">
                  <c:v>35.916846473494743</c:v>
                </c:pt>
                <c:pt idx="19">
                  <c:v>32.251779033918638</c:v>
                </c:pt>
                <c:pt idx="20">
                  <c:v>32.734797619078684</c:v>
                </c:pt>
                <c:pt idx="21">
                  <c:v>34.852627582270898</c:v>
                </c:pt>
                <c:pt idx="22">
                  <c:v>35.137370055353045</c:v>
                </c:pt>
                <c:pt idx="23">
                  <c:v>36.813300023179742</c:v>
                </c:pt>
                <c:pt idx="24">
                  <c:v>38.796469040724951</c:v>
                </c:pt>
                <c:pt idx="25">
                  <c:v>38.766842486548228</c:v>
                </c:pt>
                <c:pt idx="26">
                  <c:v>38.517839038689573</c:v>
                </c:pt>
                <c:pt idx="27">
                  <c:v>33.357309460382659</c:v>
                </c:pt>
                <c:pt idx="28">
                  <c:v>33.466613897160336</c:v>
                </c:pt>
                <c:pt idx="29">
                  <c:v>34.081807108002018</c:v>
                </c:pt>
                <c:pt idx="30">
                  <c:v>30.914942774892612</c:v>
                </c:pt>
                <c:pt idx="31">
                  <c:v>29.420860109914059</c:v>
                </c:pt>
                <c:pt idx="32">
                  <c:v>29.365814596865814</c:v>
                </c:pt>
                <c:pt idx="33">
                  <c:v>28.411230078653048</c:v>
                </c:pt>
                <c:pt idx="34">
                  <c:v>28.388665573602584</c:v>
                </c:pt>
                <c:pt idx="35">
                  <c:v>28.337818489083013</c:v>
                </c:pt>
                <c:pt idx="36">
                  <c:v>25.718232454006717</c:v>
                </c:pt>
                <c:pt idx="37">
                  <c:v>24.215578336416847</c:v>
                </c:pt>
              </c:numCache>
            </c:numRef>
          </c:val>
          <c:smooth val="0"/>
          <c:extLst>
            <c:ext xmlns:c16="http://schemas.microsoft.com/office/drawing/2014/chart" uri="{C3380CC4-5D6E-409C-BE32-E72D297353CC}">
              <c16:uniqueId val="{00000002-EC4C-4AD6-801C-9D57B67F1CC2}"/>
            </c:ext>
          </c:extLst>
        </c:ser>
        <c:dLbls>
          <c:showLegendKey val="0"/>
          <c:showVal val="0"/>
          <c:showCatName val="0"/>
          <c:showSerName val="0"/>
          <c:showPercent val="0"/>
          <c:showBubbleSize val="0"/>
        </c:dLbls>
        <c:marker val="1"/>
        <c:smooth val="0"/>
        <c:axId val="1630122624"/>
        <c:axId val="1742746992"/>
      </c:lineChart>
      <c:catAx>
        <c:axId val="16301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2746992"/>
        <c:crosses val="autoZero"/>
        <c:auto val="1"/>
        <c:lblAlgn val="ctr"/>
        <c:lblOffset val="100"/>
        <c:noMultiLvlLbl val="0"/>
      </c:catAx>
      <c:valAx>
        <c:axId val="1742746992"/>
        <c:scaling>
          <c:orientation val="minMax"/>
        </c:scaling>
        <c:delete val="0"/>
        <c:axPos val="l"/>
        <c:majorGridlines>
          <c:spPr>
            <a:ln w="9525" cap="flat" cmpd="sng" algn="ctr">
              <a:solidFill>
                <a:schemeClr val="tx1">
                  <a:lumMod val="15000"/>
                  <a:lumOff val="85000"/>
                </a:schemeClr>
              </a:solidFill>
              <a:round/>
            </a:ln>
            <a:effectLst/>
          </c:spPr>
        </c:majorGridlines>
        <c:numFmt formatCode="#,##0.00\ \ \ \ \ \ ;\-#,##0.00\ \ \ \ \ \ ;&quot;-&quot;\ \ \ \ \ \ ;@&quot;-&quot;\ \ \ \ \ \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012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Overall</a:t>
            </a:r>
            <a:r>
              <a:rPr lang="en-US" sz="1600" b="1" baseline="0" dirty="0"/>
              <a:t> budge </a:t>
            </a:r>
            <a:r>
              <a:rPr lang="en-US" sz="1600" b="1" dirty="0"/>
              <a:t>deficit/GDP</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'internal balance'!$H$7</c:f>
              <c:strCache>
                <c:ptCount val="1"/>
                <c:pt idx="0">
                  <c:v>deficit/GDP</c:v>
                </c:pt>
              </c:strCache>
            </c:strRef>
          </c:tx>
          <c:spPr>
            <a:solidFill>
              <a:schemeClr val="accent1"/>
            </a:solidFill>
            <a:ln>
              <a:noFill/>
            </a:ln>
            <a:effectLst/>
          </c:spPr>
          <c:invertIfNegative val="0"/>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balance'!$H$8:$H$45</c:f>
              <c:numCache>
                <c:formatCode>0.00</c:formatCode>
                <c:ptCount val="38"/>
                <c:pt idx="0">
                  <c:v>-16.647230786434289</c:v>
                </c:pt>
                <c:pt idx="1">
                  <c:v>-9.8418602010107321</c:v>
                </c:pt>
                <c:pt idx="2">
                  <c:v>-6.0025141420490256</c:v>
                </c:pt>
                <c:pt idx="3">
                  <c:v>-5.6886536723893117</c:v>
                </c:pt>
                <c:pt idx="4">
                  <c:v>-10.484118780903428</c:v>
                </c:pt>
                <c:pt idx="5">
                  <c:v>-7.5883332305605231</c:v>
                </c:pt>
                <c:pt idx="6">
                  <c:v>-3.5617624769946952</c:v>
                </c:pt>
                <c:pt idx="7">
                  <c:v>-3.2404283827316527</c:v>
                </c:pt>
                <c:pt idx="8">
                  <c:v>-2.8862706896986086</c:v>
                </c:pt>
                <c:pt idx="9">
                  <c:v>-1.9537609899055681</c:v>
                </c:pt>
                <c:pt idx="10">
                  <c:v>-0.82491604836675902</c:v>
                </c:pt>
                <c:pt idx="11">
                  <c:v>0.2055820760305237</c:v>
                </c:pt>
                <c:pt idx="12">
                  <c:v>2.2551813405231735</c:v>
                </c:pt>
                <c:pt idx="13">
                  <c:v>0.83650600297564204</c:v>
                </c:pt>
                <c:pt idx="14">
                  <c:v>0.71532167799095103</c:v>
                </c:pt>
                <c:pt idx="15">
                  <c:v>2.3513547082098687</c:v>
                </c:pt>
                <c:pt idx="16">
                  <c:v>-1.7659747990241594</c:v>
                </c:pt>
                <c:pt idx="17">
                  <c:v>-3.1539678950938272</c:v>
                </c:pt>
                <c:pt idx="18">
                  <c:v>-5.531690427355703</c:v>
                </c:pt>
                <c:pt idx="19">
                  <c:v>-5.224928313938153</c:v>
                </c:pt>
                <c:pt idx="20">
                  <c:v>-5.2850503505883148</c:v>
                </c:pt>
                <c:pt idx="21">
                  <c:v>-4.997504590836475</c:v>
                </c:pt>
                <c:pt idx="22">
                  <c:v>-4.0964206156338596</c:v>
                </c:pt>
                <c:pt idx="23">
                  <c:v>-3.4445838499718531</c:v>
                </c:pt>
                <c:pt idx="24">
                  <c:v>-3.2019462653154229</c:v>
                </c:pt>
                <c:pt idx="25">
                  <c:v>-3.1049702285117378</c:v>
                </c:pt>
                <c:pt idx="26">
                  <c:v>-4.622923596238194</c:v>
                </c:pt>
                <c:pt idx="27">
                  <c:v>-6.6526962630653834</c:v>
                </c:pt>
                <c:pt idx="28">
                  <c:v>-5.268259774978878</c:v>
                </c:pt>
                <c:pt idx="29">
                  <c:v>-4.6624649979763815</c:v>
                </c:pt>
                <c:pt idx="30">
                  <c:v>-4.3192477338527997</c:v>
                </c:pt>
                <c:pt idx="31">
                  <c:v>-3.7878525366291846</c:v>
                </c:pt>
                <c:pt idx="32">
                  <c:v>-3.381462578732028</c:v>
                </c:pt>
                <c:pt idx="33">
                  <c:v>-3.1602130438144314</c:v>
                </c:pt>
                <c:pt idx="34">
                  <c:v>-3.072744775137672</c:v>
                </c:pt>
                <c:pt idx="35">
                  <c:v>-2.9381755291657776</c:v>
                </c:pt>
                <c:pt idx="36">
                  <c:v>-3.6882215142273314</c:v>
                </c:pt>
                <c:pt idx="37">
                  <c:v>-3.4089258469985237</c:v>
                </c:pt>
              </c:numCache>
            </c:numRef>
          </c:val>
          <c:extLst>
            <c:ext xmlns:c16="http://schemas.microsoft.com/office/drawing/2014/chart" uri="{C3380CC4-5D6E-409C-BE32-E72D297353CC}">
              <c16:uniqueId val="{00000000-0BFA-4070-BA0C-7B97E928BB9E}"/>
            </c:ext>
          </c:extLst>
        </c:ser>
        <c:dLbls>
          <c:showLegendKey val="0"/>
          <c:showVal val="0"/>
          <c:showCatName val="0"/>
          <c:showSerName val="0"/>
          <c:showPercent val="0"/>
          <c:showBubbleSize val="0"/>
        </c:dLbls>
        <c:gapWidth val="150"/>
        <c:axId val="1261910688"/>
        <c:axId val="1454312064"/>
      </c:barChart>
      <c:catAx>
        <c:axId val="12619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312064"/>
        <c:crosses val="autoZero"/>
        <c:auto val="1"/>
        <c:lblAlgn val="ctr"/>
        <c:lblOffset val="100"/>
        <c:noMultiLvlLbl val="0"/>
      </c:catAx>
      <c:valAx>
        <c:axId val="1454312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191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a:t>Export (EX), Import (IM), and Trade</a:t>
            </a:r>
            <a:r>
              <a:rPr lang="en-MY" sz="1600" b="1" baseline="0"/>
              <a:t> Balance (TB)</a:t>
            </a:r>
            <a:endParaRPr lang="en-MY" sz="1600" b="1"/>
          </a:p>
        </c:rich>
      </c:tx>
      <c:layout>
        <c:manualLayout>
          <c:xMode val="edge"/>
          <c:yMode val="edge"/>
          <c:x val="0.11980583908847714"/>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'trade balance'!$H$2</c:f>
              <c:strCache>
                <c:ptCount val="1"/>
                <c:pt idx="0">
                  <c:v>TB/GDP</c:v>
                </c:pt>
              </c:strCache>
            </c:strRef>
          </c:tx>
          <c:spPr>
            <a:solidFill>
              <a:schemeClr val="accent3"/>
            </a:solidFill>
            <a:ln>
              <a:noFill/>
            </a:ln>
            <a:effectLst/>
          </c:spPr>
          <c:invertIfNegative val="0"/>
          <c:cat>
            <c:strRef>
              <c:f>'trade balance'!$B$3:$B$47</c:f>
              <c:strCach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strCache>
            </c:strRef>
          </c:cat>
          <c:val>
            <c:numRef>
              <c:f>'trade balance'!$H$3:$H$47</c:f>
              <c:numCache>
                <c:formatCode>0.00</c:formatCode>
                <c:ptCount val="45"/>
                <c:pt idx="0">
                  <c:v>3.1367544331004837</c:v>
                </c:pt>
                <c:pt idx="1">
                  <c:v>13.276482107886775</c:v>
                </c:pt>
                <c:pt idx="2">
                  <c:v>11.733147804576376</c:v>
                </c:pt>
                <c:pt idx="3">
                  <c:v>9.0481972232486978</c:v>
                </c:pt>
                <c:pt idx="4">
                  <c:v>15.209589867310013</c:v>
                </c:pt>
                <c:pt idx="5">
                  <c:v>8.8553688001800897</c:v>
                </c:pt>
                <c:pt idx="6">
                  <c:v>0.87748945550483204</c:v>
                </c:pt>
                <c:pt idx="7">
                  <c:v>-1.4613268582565242</c:v>
                </c:pt>
                <c:pt idx="8">
                  <c:v>2.8050806314235452</c:v>
                </c:pt>
                <c:pt idx="9">
                  <c:v>7.1916517913262128</c:v>
                </c:pt>
                <c:pt idx="10">
                  <c:v>9.783020524073839</c:v>
                </c:pt>
                <c:pt idx="11">
                  <c:v>10.894167108975612</c:v>
                </c:pt>
                <c:pt idx="12">
                  <c:v>16.39146821236973</c:v>
                </c:pt>
                <c:pt idx="13">
                  <c:v>12.955154270867164</c:v>
                </c:pt>
                <c:pt idx="14">
                  <c:v>6.6199642697632903</c:v>
                </c:pt>
                <c:pt idx="15">
                  <c:v>0.44322911295672474</c:v>
                </c:pt>
                <c:pt idx="16">
                  <c:v>-4.6878654051093767</c:v>
                </c:pt>
                <c:pt idx="17">
                  <c:v>1.4708012901341887</c:v>
                </c:pt>
                <c:pt idx="18">
                  <c:v>2.2258341754068125</c:v>
                </c:pt>
                <c:pt idx="19">
                  <c:v>-1.0230974977105523</c:v>
                </c:pt>
                <c:pt idx="20">
                  <c:v>-4.2063546587675882</c:v>
                </c:pt>
                <c:pt idx="21">
                  <c:v>-9.9968076553207108E-2</c:v>
                </c:pt>
                <c:pt idx="22">
                  <c:v>-1.5977927216591557E-2</c:v>
                </c:pt>
                <c:pt idx="23">
                  <c:v>20.631982184908356</c:v>
                </c:pt>
                <c:pt idx="24">
                  <c:v>24.299023154366882</c:v>
                </c:pt>
                <c:pt idx="25">
                  <c:v>17.343230583247504</c:v>
                </c:pt>
                <c:pt idx="26">
                  <c:v>15.331236861242436</c:v>
                </c:pt>
                <c:pt idx="27">
                  <c:v>14.179986452181941</c:v>
                </c:pt>
                <c:pt idx="28">
                  <c:v>19.425157557985443</c:v>
                </c:pt>
                <c:pt idx="29">
                  <c:v>17.217839016513089</c:v>
                </c:pt>
                <c:pt idx="30">
                  <c:v>19.015277093443807</c:v>
                </c:pt>
                <c:pt idx="31">
                  <c:v>18.615181026300974</c:v>
                </c:pt>
                <c:pt idx="32">
                  <c:v>15.368835193585223</c:v>
                </c:pt>
                <c:pt idx="33">
                  <c:v>18.599832052382681</c:v>
                </c:pt>
                <c:pt idx="34">
                  <c:v>16.53182957746084</c:v>
                </c:pt>
                <c:pt idx="35">
                  <c:v>13.390522513799027</c:v>
                </c:pt>
                <c:pt idx="36">
                  <c:v>13.626315045961915</c:v>
                </c:pt>
                <c:pt idx="37">
                  <c:v>9.8804736547260816</c:v>
                </c:pt>
                <c:pt idx="38">
                  <c:v>6.9994644816387757</c:v>
                </c:pt>
                <c:pt idx="39">
                  <c:v>7.4544948170850303</c:v>
                </c:pt>
                <c:pt idx="40">
                  <c:v>7.7809036684082082</c:v>
                </c:pt>
                <c:pt idx="41">
                  <c:v>7.0533433539143058</c:v>
                </c:pt>
                <c:pt idx="42">
                  <c:v>7.1780173045499236</c:v>
                </c:pt>
                <c:pt idx="43">
                  <c:v>8.5517811233843393</c:v>
                </c:pt>
                <c:pt idx="44">
                  <c:v>9.6420084253873295</c:v>
                </c:pt>
              </c:numCache>
            </c:numRef>
          </c:val>
          <c:extLst>
            <c:ext xmlns:c16="http://schemas.microsoft.com/office/drawing/2014/chart" uri="{C3380CC4-5D6E-409C-BE32-E72D297353CC}">
              <c16:uniqueId val="{00000000-6D8B-4189-818D-C229593D77B9}"/>
            </c:ext>
          </c:extLst>
        </c:ser>
        <c:dLbls>
          <c:showLegendKey val="0"/>
          <c:showVal val="0"/>
          <c:showCatName val="0"/>
          <c:showSerName val="0"/>
          <c:showPercent val="0"/>
          <c:showBubbleSize val="0"/>
        </c:dLbls>
        <c:gapWidth val="150"/>
        <c:axId val="1460708320"/>
        <c:axId val="1145308800"/>
      </c:barChart>
      <c:lineChart>
        <c:grouping val="standard"/>
        <c:varyColors val="0"/>
        <c:ser>
          <c:idx val="0"/>
          <c:order val="0"/>
          <c:tx>
            <c:strRef>
              <c:f>'trade balance'!$F$2</c:f>
              <c:strCache>
                <c:ptCount val="1"/>
                <c:pt idx="0">
                  <c:v>EX/GDP</c:v>
                </c:pt>
              </c:strCache>
            </c:strRef>
          </c:tx>
          <c:spPr>
            <a:ln w="28575" cap="rnd">
              <a:solidFill>
                <a:schemeClr val="accent1"/>
              </a:solidFill>
              <a:round/>
            </a:ln>
            <a:effectLst/>
          </c:spPr>
          <c:marker>
            <c:symbol val="none"/>
          </c:marker>
          <c:cat>
            <c:strRef>
              <c:f>'trade balance'!$B$3:$B$47</c:f>
              <c:strCach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strCache>
            </c:strRef>
          </c:cat>
          <c:val>
            <c:numRef>
              <c:f>'trade balance'!$F$3:$F$47</c:f>
              <c:numCache>
                <c:formatCode>#,##0.00</c:formatCode>
                <c:ptCount val="45"/>
                <c:pt idx="0">
                  <c:v>41.334855812287294</c:v>
                </c:pt>
                <c:pt idx="1">
                  <c:v>47.861847961545308</c:v>
                </c:pt>
                <c:pt idx="2">
                  <c:v>46.25602968460111</c:v>
                </c:pt>
                <c:pt idx="3">
                  <c:v>45.066515335480126</c:v>
                </c:pt>
                <c:pt idx="4">
                  <c:v>52.175598828192314</c:v>
                </c:pt>
                <c:pt idx="5">
                  <c:v>52.846908531552494</c:v>
                </c:pt>
                <c:pt idx="6">
                  <c:v>47.054298509017059</c:v>
                </c:pt>
                <c:pt idx="7">
                  <c:v>44.902041566159198</c:v>
                </c:pt>
                <c:pt idx="8">
                  <c:v>46.520923002668788</c:v>
                </c:pt>
                <c:pt idx="9">
                  <c:v>48.581841609050912</c:v>
                </c:pt>
                <c:pt idx="10">
                  <c:v>49.07284368142507</c:v>
                </c:pt>
                <c:pt idx="11">
                  <c:v>49.893748079447995</c:v>
                </c:pt>
                <c:pt idx="12">
                  <c:v>55.774672257507554</c:v>
                </c:pt>
                <c:pt idx="13">
                  <c:v>59.824654108476786</c:v>
                </c:pt>
                <c:pt idx="14">
                  <c:v>64.4517337717256</c:v>
                </c:pt>
                <c:pt idx="15">
                  <c:v>66.884199208941808</c:v>
                </c:pt>
                <c:pt idx="16">
                  <c:v>69.933271402563562</c:v>
                </c:pt>
                <c:pt idx="17">
                  <c:v>68.791697083925087</c:v>
                </c:pt>
                <c:pt idx="18">
                  <c:v>70.407494105485668</c:v>
                </c:pt>
                <c:pt idx="19">
                  <c:v>78.747789431139708</c:v>
                </c:pt>
                <c:pt idx="20">
                  <c:v>83.15008261676698</c:v>
                </c:pt>
                <c:pt idx="21">
                  <c:v>77.651263143789507</c:v>
                </c:pt>
                <c:pt idx="22">
                  <c:v>78.386927376284177</c:v>
                </c:pt>
                <c:pt idx="23">
                  <c:v>101.1721801774448</c:v>
                </c:pt>
                <c:pt idx="24">
                  <c:v>106.91423740873243</c:v>
                </c:pt>
                <c:pt idx="25">
                  <c:v>104.73324022603751</c:v>
                </c:pt>
                <c:pt idx="26">
                  <c:v>94.811039409040248</c:v>
                </c:pt>
                <c:pt idx="27">
                  <c:v>93.27189238752338</c:v>
                </c:pt>
                <c:pt idx="28">
                  <c:v>95.012857023323136</c:v>
                </c:pt>
                <c:pt idx="29">
                  <c:v>101.51988668425982</c:v>
                </c:pt>
                <c:pt idx="30">
                  <c:v>98.648889502886433</c:v>
                </c:pt>
                <c:pt idx="31">
                  <c:v>98.735948768733749</c:v>
                </c:pt>
                <c:pt idx="32">
                  <c:v>90.825687981934038</c:v>
                </c:pt>
                <c:pt idx="33">
                  <c:v>86.111354726871511</c:v>
                </c:pt>
                <c:pt idx="34">
                  <c:v>77.507565564201514</c:v>
                </c:pt>
                <c:pt idx="35">
                  <c:v>77.769180243695786</c:v>
                </c:pt>
                <c:pt idx="36">
                  <c:v>76.542358048902472</c:v>
                </c:pt>
                <c:pt idx="37">
                  <c:v>72.343866245526414</c:v>
                </c:pt>
                <c:pt idx="38">
                  <c:v>70.683536495865951</c:v>
                </c:pt>
                <c:pt idx="39">
                  <c:v>69.178157699583281</c:v>
                </c:pt>
                <c:pt idx="40">
                  <c:v>66.048772448066657</c:v>
                </c:pt>
                <c:pt idx="41">
                  <c:v>62.972346794745604</c:v>
                </c:pt>
                <c:pt idx="42">
                  <c:v>68.127969180359258</c:v>
                </c:pt>
                <c:pt idx="43">
                  <c:v>69.334767106855125</c:v>
                </c:pt>
                <c:pt idx="44">
                  <c:v>65.868591607121601</c:v>
                </c:pt>
              </c:numCache>
            </c:numRef>
          </c:val>
          <c:smooth val="0"/>
          <c:extLst>
            <c:ext xmlns:c16="http://schemas.microsoft.com/office/drawing/2014/chart" uri="{C3380CC4-5D6E-409C-BE32-E72D297353CC}">
              <c16:uniqueId val="{00000001-6D8B-4189-818D-C229593D77B9}"/>
            </c:ext>
          </c:extLst>
        </c:ser>
        <c:ser>
          <c:idx val="1"/>
          <c:order val="1"/>
          <c:tx>
            <c:strRef>
              <c:f>'trade balance'!$G$2</c:f>
              <c:strCache>
                <c:ptCount val="1"/>
                <c:pt idx="0">
                  <c:v>IM/GDP</c:v>
                </c:pt>
              </c:strCache>
            </c:strRef>
          </c:tx>
          <c:spPr>
            <a:ln w="28575" cap="rnd">
              <a:solidFill>
                <a:schemeClr val="accent2"/>
              </a:solidFill>
              <a:prstDash val="sysDash"/>
              <a:round/>
            </a:ln>
            <a:effectLst/>
          </c:spPr>
          <c:marker>
            <c:symbol val="none"/>
          </c:marker>
          <c:cat>
            <c:strRef>
              <c:f>'trade balance'!$B$3:$B$47</c:f>
              <c:strCach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strCache>
            </c:strRef>
          </c:cat>
          <c:val>
            <c:numRef>
              <c:f>'trade balance'!$G$3:$G$47</c:f>
              <c:numCache>
                <c:formatCode>#,##0.00</c:formatCode>
                <c:ptCount val="45"/>
                <c:pt idx="0">
                  <c:v>38.198101379186816</c:v>
                </c:pt>
                <c:pt idx="1">
                  <c:v>34.585365853658537</c:v>
                </c:pt>
                <c:pt idx="2">
                  <c:v>34.522881880024741</c:v>
                </c:pt>
                <c:pt idx="3">
                  <c:v>36.018318112231427</c:v>
                </c:pt>
                <c:pt idx="4">
                  <c:v>36.966008960882299</c:v>
                </c:pt>
                <c:pt idx="5">
                  <c:v>43.991539731372399</c:v>
                </c:pt>
                <c:pt idx="6">
                  <c:v>46.17680905351223</c:v>
                </c:pt>
                <c:pt idx="7">
                  <c:v>46.363368424415732</c:v>
                </c:pt>
                <c:pt idx="8">
                  <c:v>43.715842371245238</c:v>
                </c:pt>
                <c:pt idx="9">
                  <c:v>41.390189817724703</c:v>
                </c:pt>
                <c:pt idx="10">
                  <c:v>39.289823157351236</c:v>
                </c:pt>
                <c:pt idx="11">
                  <c:v>38.999580970472387</c:v>
                </c:pt>
                <c:pt idx="12">
                  <c:v>39.383204045137816</c:v>
                </c:pt>
                <c:pt idx="13">
                  <c:v>46.869499837609617</c:v>
                </c:pt>
                <c:pt idx="14">
                  <c:v>57.831769501962313</c:v>
                </c:pt>
                <c:pt idx="15">
                  <c:v>66.44097009598508</c:v>
                </c:pt>
                <c:pt idx="16">
                  <c:v>74.621136807672954</c:v>
                </c:pt>
                <c:pt idx="17">
                  <c:v>67.320895793790896</c:v>
                </c:pt>
                <c:pt idx="18">
                  <c:v>68.181659930078865</c:v>
                </c:pt>
                <c:pt idx="19">
                  <c:v>79.77088692885026</c:v>
                </c:pt>
                <c:pt idx="20">
                  <c:v>87.35643727553456</c:v>
                </c:pt>
                <c:pt idx="21">
                  <c:v>77.751231220342717</c:v>
                </c:pt>
                <c:pt idx="22">
                  <c:v>78.402905303500773</c:v>
                </c:pt>
                <c:pt idx="23">
                  <c:v>80.540197992536449</c:v>
                </c:pt>
                <c:pt idx="24">
                  <c:v>82.615214254365554</c:v>
                </c:pt>
                <c:pt idx="25">
                  <c:v>87.390009642790005</c:v>
                </c:pt>
                <c:pt idx="26">
                  <c:v>79.479802547797803</c:v>
                </c:pt>
                <c:pt idx="27">
                  <c:v>79.091905935341444</c:v>
                </c:pt>
                <c:pt idx="28">
                  <c:v>75.587699465337693</c:v>
                </c:pt>
                <c:pt idx="29">
                  <c:v>84.30204766774672</c:v>
                </c:pt>
                <c:pt idx="30">
                  <c:v>79.633612409442634</c:v>
                </c:pt>
                <c:pt idx="31">
                  <c:v>80.120767742432776</c:v>
                </c:pt>
                <c:pt idx="32">
                  <c:v>75.456852788348812</c:v>
                </c:pt>
                <c:pt idx="33">
                  <c:v>67.51152267448883</c:v>
                </c:pt>
                <c:pt idx="34">
                  <c:v>60.975735986740673</c:v>
                </c:pt>
                <c:pt idx="35">
                  <c:v>64.378657729896744</c:v>
                </c:pt>
                <c:pt idx="36">
                  <c:v>62.916043002940555</c:v>
                </c:pt>
                <c:pt idx="37">
                  <c:v>62.463392590800325</c:v>
                </c:pt>
                <c:pt idx="38">
                  <c:v>63.684072014227176</c:v>
                </c:pt>
                <c:pt idx="39">
                  <c:v>61.723662882498246</c:v>
                </c:pt>
                <c:pt idx="40">
                  <c:v>58.267868779658436</c:v>
                </c:pt>
                <c:pt idx="41">
                  <c:v>55.919003440831304</c:v>
                </c:pt>
                <c:pt idx="42">
                  <c:v>60.94995187580934</c:v>
                </c:pt>
                <c:pt idx="43">
                  <c:v>60.78298598347078</c:v>
                </c:pt>
                <c:pt idx="44">
                  <c:v>56.22658318173427</c:v>
                </c:pt>
              </c:numCache>
            </c:numRef>
          </c:val>
          <c:smooth val="0"/>
          <c:extLst>
            <c:ext xmlns:c16="http://schemas.microsoft.com/office/drawing/2014/chart" uri="{C3380CC4-5D6E-409C-BE32-E72D297353CC}">
              <c16:uniqueId val="{00000002-6D8B-4189-818D-C229593D77B9}"/>
            </c:ext>
          </c:extLst>
        </c:ser>
        <c:dLbls>
          <c:showLegendKey val="0"/>
          <c:showVal val="0"/>
          <c:showCatName val="0"/>
          <c:showSerName val="0"/>
          <c:showPercent val="0"/>
          <c:showBubbleSize val="0"/>
        </c:dLbls>
        <c:marker val="1"/>
        <c:smooth val="0"/>
        <c:axId val="1460708320"/>
        <c:axId val="1145308800"/>
      </c:lineChart>
      <c:catAx>
        <c:axId val="146070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308800"/>
        <c:crosses val="autoZero"/>
        <c:auto val="1"/>
        <c:lblAlgn val="ctr"/>
        <c:lblOffset val="100"/>
        <c:noMultiLvlLbl val="0"/>
      </c:catAx>
      <c:valAx>
        <c:axId val="1145308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070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dirty="0"/>
              <a:t>S&gt;I while</a:t>
            </a:r>
            <a:r>
              <a:rPr lang="en-MY" sz="1600" b="1" baseline="0" dirty="0"/>
              <a:t> G&gt;T</a:t>
            </a:r>
            <a:endParaRPr lang="en-MY"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65048118985128"/>
          <c:y val="0.17171296296296298"/>
          <c:w val="0.85478740157480315"/>
          <c:h val="0.6714577865266842"/>
        </c:manualLayout>
      </c:layout>
      <c:barChart>
        <c:barDir val="col"/>
        <c:grouping val="clustered"/>
        <c:varyColors val="0"/>
        <c:ser>
          <c:idx val="0"/>
          <c:order val="0"/>
          <c:tx>
            <c:strRef>
              <c:f>'internal balance'!$H$7</c:f>
              <c:strCache>
                <c:ptCount val="1"/>
                <c:pt idx="0">
                  <c:v>deficit/GDP</c:v>
                </c:pt>
              </c:strCache>
            </c:strRef>
          </c:tx>
          <c:spPr>
            <a:solidFill>
              <a:schemeClr val="accent1"/>
            </a:solidFill>
            <a:ln>
              <a:noFill/>
            </a:ln>
            <a:effectLst/>
          </c:spPr>
          <c:invertIfNegative val="0"/>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balance'!$H$8:$H$45</c:f>
              <c:numCache>
                <c:formatCode>0.00</c:formatCode>
                <c:ptCount val="38"/>
                <c:pt idx="0">
                  <c:v>-16.647230786434289</c:v>
                </c:pt>
                <c:pt idx="1">
                  <c:v>-9.8418602010107321</c:v>
                </c:pt>
                <c:pt idx="2">
                  <c:v>-6.0025141420490256</c:v>
                </c:pt>
                <c:pt idx="3">
                  <c:v>-5.6886536723893117</c:v>
                </c:pt>
                <c:pt idx="4">
                  <c:v>-10.484118780903428</c:v>
                </c:pt>
                <c:pt idx="5">
                  <c:v>-7.5883332305605231</c:v>
                </c:pt>
                <c:pt idx="6">
                  <c:v>-3.5617624769946952</c:v>
                </c:pt>
                <c:pt idx="7">
                  <c:v>-3.2404283827316527</c:v>
                </c:pt>
                <c:pt idx="8">
                  <c:v>-2.8862706896986086</c:v>
                </c:pt>
                <c:pt idx="9">
                  <c:v>-1.9537609899055681</c:v>
                </c:pt>
                <c:pt idx="10">
                  <c:v>-0.82491604836675902</c:v>
                </c:pt>
                <c:pt idx="11">
                  <c:v>0.2055820760305237</c:v>
                </c:pt>
                <c:pt idx="12">
                  <c:v>2.2551813405231735</c:v>
                </c:pt>
                <c:pt idx="13">
                  <c:v>0.83650600297564204</c:v>
                </c:pt>
                <c:pt idx="14">
                  <c:v>0.71532167799095103</c:v>
                </c:pt>
                <c:pt idx="15">
                  <c:v>2.3513547082098687</c:v>
                </c:pt>
                <c:pt idx="16">
                  <c:v>-1.7659747990241594</c:v>
                </c:pt>
                <c:pt idx="17">
                  <c:v>-3.1539678950938272</c:v>
                </c:pt>
                <c:pt idx="18">
                  <c:v>-5.531690427355703</c:v>
                </c:pt>
                <c:pt idx="19">
                  <c:v>-5.224928313938153</c:v>
                </c:pt>
                <c:pt idx="20">
                  <c:v>-5.2850503505883148</c:v>
                </c:pt>
                <c:pt idx="21">
                  <c:v>-4.997504590836475</c:v>
                </c:pt>
                <c:pt idx="22">
                  <c:v>-4.0964206156338596</c:v>
                </c:pt>
                <c:pt idx="23">
                  <c:v>-3.4445838499718531</c:v>
                </c:pt>
                <c:pt idx="24">
                  <c:v>-3.2019462653154229</c:v>
                </c:pt>
                <c:pt idx="25">
                  <c:v>-3.1049702285117378</c:v>
                </c:pt>
                <c:pt idx="26">
                  <c:v>-4.622923596238194</c:v>
                </c:pt>
                <c:pt idx="27">
                  <c:v>-6.6526962630653834</c:v>
                </c:pt>
                <c:pt idx="28">
                  <c:v>-5.268259774978878</c:v>
                </c:pt>
                <c:pt idx="29">
                  <c:v>-4.6624649979763815</c:v>
                </c:pt>
                <c:pt idx="30">
                  <c:v>-4.3192477338527997</c:v>
                </c:pt>
                <c:pt idx="31">
                  <c:v>-3.7878525366291846</c:v>
                </c:pt>
                <c:pt idx="32">
                  <c:v>-3.381462578732028</c:v>
                </c:pt>
                <c:pt idx="33">
                  <c:v>-3.1602130438144314</c:v>
                </c:pt>
                <c:pt idx="34">
                  <c:v>-3.072744775137672</c:v>
                </c:pt>
                <c:pt idx="35">
                  <c:v>-2.9381755291657776</c:v>
                </c:pt>
                <c:pt idx="36">
                  <c:v>-3.6882215142273314</c:v>
                </c:pt>
                <c:pt idx="37">
                  <c:v>-3.4089258469985237</c:v>
                </c:pt>
              </c:numCache>
            </c:numRef>
          </c:val>
          <c:extLst>
            <c:ext xmlns:c16="http://schemas.microsoft.com/office/drawing/2014/chart" uri="{C3380CC4-5D6E-409C-BE32-E72D297353CC}">
              <c16:uniqueId val="{00000000-07A2-4B87-85D8-002A1CBCC57E}"/>
            </c:ext>
          </c:extLst>
        </c:ser>
        <c:dLbls>
          <c:showLegendKey val="0"/>
          <c:showVal val="0"/>
          <c:showCatName val="0"/>
          <c:showSerName val="0"/>
          <c:showPercent val="0"/>
          <c:showBubbleSize val="0"/>
        </c:dLbls>
        <c:gapWidth val="150"/>
        <c:axId val="1660166591"/>
        <c:axId val="1351515023"/>
      </c:barChart>
      <c:lineChart>
        <c:grouping val="standard"/>
        <c:varyColors val="0"/>
        <c:ser>
          <c:idx val="1"/>
          <c:order val="1"/>
          <c:tx>
            <c:strRef>
              <c:f>'internal balance'!$I$7</c:f>
              <c:strCache>
                <c:ptCount val="1"/>
                <c:pt idx="0">
                  <c:v>(S-I)/GDP</c:v>
                </c:pt>
              </c:strCache>
            </c:strRef>
          </c:tx>
          <c:spPr>
            <a:ln w="28575" cap="rnd">
              <a:solidFill>
                <a:schemeClr val="accent2"/>
              </a:solidFill>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balance'!$I$8:$I$45</c:f>
              <c:numCache>
                <c:formatCode>#,##0.00\ \ \ \ \ \ ;\-#,##0.00\ \ \ \ \ \ ;"-"\ \ \ \ \ \ ;@"-"\ \ \ \ \ \ </c:formatCode>
                <c:ptCount val="38"/>
                <c:pt idx="0">
                  <c:v>-13.327688940717902</c:v>
                </c:pt>
                <c:pt idx="1">
                  <c:v>-11.223099199364036</c:v>
                </c:pt>
                <c:pt idx="2">
                  <c:v>-4.8397234443746022</c:v>
                </c:pt>
                <c:pt idx="3">
                  <c:v>-1.9775396927843083</c:v>
                </c:pt>
                <c:pt idx="4">
                  <c:v>-0.58105427829147516</c:v>
                </c:pt>
                <c:pt idx="5">
                  <c:v>7.7252266140469885</c:v>
                </c:pt>
                <c:pt idx="6">
                  <c:v>4.7028255927249063</c:v>
                </c:pt>
                <c:pt idx="7">
                  <c:v>0.45518040918723202</c:v>
                </c:pt>
                <c:pt idx="8">
                  <c:v>-2.2085807139678089</c:v>
                </c:pt>
                <c:pt idx="9">
                  <c:v>-8.6927562831177312</c:v>
                </c:pt>
                <c:pt idx="10">
                  <c:v>-3.9566769753520639</c:v>
                </c:pt>
                <c:pt idx="11">
                  <c:v>-4.8997061453941484</c:v>
                </c:pt>
                <c:pt idx="12">
                  <c:v>-6.4186717554908626</c:v>
                </c:pt>
                <c:pt idx="13">
                  <c:v>-8.5992457511698035</c:v>
                </c:pt>
                <c:pt idx="14">
                  <c:v>-3.2656503712578626</c:v>
                </c:pt>
                <c:pt idx="15">
                  <c:v>-4.4262673219893856</c:v>
                </c:pt>
                <c:pt idx="16">
                  <c:v>16.477371020643055</c:v>
                </c:pt>
                <c:pt idx="17">
                  <c:v>18.150776023726245</c:v>
                </c:pt>
                <c:pt idx="18">
                  <c:v>9.0493573250355652</c:v>
                </c:pt>
                <c:pt idx="19">
                  <c:v>7.8535590605226062</c:v>
                </c:pt>
                <c:pt idx="20">
                  <c:v>7.9574544704903012</c:v>
                </c:pt>
                <c:pt idx="21">
                  <c:v>12.08924251795143</c:v>
                </c:pt>
                <c:pt idx="22">
                  <c:v>12.087805454299989</c:v>
                </c:pt>
                <c:pt idx="23">
                  <c:v>14.416882213776123</c:v>
                </c:pt>
                <c:pt idx="24">
                  <c:v>16.092944817555431</c:v>
                </c:pt>
                <c:pt idx="25">
                  <c:v>15.357307511948775</c:v>
                </c:pt>
                <c:pt idx="26">
                  <c:v>17.059534657490296</c:v>
                </c:pt>
                <c:pt idx="27">
                  <c:v>15.521614503329562</c:v>
                </c:pt>
                <c:pt idx="28">
                  <c:v>10.080072799518895</c:v>
                </c:pt>
                <c:pt idx="29">
                  <c:v>10.893549142128236</c:v>
                </c:pt>
                <c:pt idx="30">
                  <c:v>5.1662184479414179</c:v>
                </c:pt>
                <c:pt idx="31">
                  <c:v>3.4837534139526838</c:v>
                </c:pt>
                <c:pt idx="32">
                  <c:v>4.3882061705844784</c:v>
                </c:pt>
                <c:pt idx="33">
                  <c:v>2.9869627704362394</c:v>
                </c:pt>
                <c:pt idx="34">
                  <c:v>2.3931599314394383</c:v>
                </c:pt>
                <c:pt idx="35">
                  <c:v>2.7906131040530227</c:v>
                </c:pt>
                <c:pt idx="36">
                  <c:v>2.1132281725737343</c:v>
                </c:pt>
                <c:pt idx="37">
                  <c:v>3.2925176936976577</c:v>
                </c:pt>
              </c:numCache>
            </c:numRef>
          </c:val>
          <c:smooth val="0"/>
          <c:extLst>
            <c:ext xmlns:c16="http://schemas.microsoft.com/office/drawing/2014/chart" uri="{C3380CC4-5D6E-409C-BE32-E72D297353CC}">
              <c16:uniqueId val="{00000001-07A2-4B87-85D8-002A1CBCC57E}"/>
            </c:ext>
          </c:extLst>
        </c:ser>
        <c:dLbls>
          <c:showLegendKey val="0"/>
          <c:showVal val="0"/>
          <c:showCatName val="0"/>
          <c:showSerName val="0"/>
          <c:showPercent val="0"/>
          <c:showBubbleSize val="0"/>
        </c:dLbls>
        <c:marker val="1"/>
        <c:smooth val="0"/>
        <c:axId val="1660166591"/>
        <c:axId val="1351515023"/>
      </c:lineChart>
      <c:catAx>
        <c:axId val="166016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1515023"/>
        <c:crosses val="autoZero"/>
        <c:auto val="1"/>
        <c:lblAlgn val="ctr"/>
        <c:lblOffset val="100"/>
        <c:noMultiLvlLbl val="0"/>
      </c:catAx>
      <c:valAx>
        <c:axId val="135151502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6016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dirty="0"/>
              <a:t>Internal</a:t>
            </a:r>
            <a:r>
              <a:rPr lang="en-MY" sz="1600" b="1" baseline="0" dirty="0"/>
              <a:t> and external balances</a:t>
            </a:r>
            <a:endParaRPr lang="en-MY"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'internal balance'!$H$7</c:f>
              <c:strCache>
                <c:ptCount val="1"/>
                <c:pt idx="0">
                  <c:v>deficit/GDP</c:v>
                </c:pt>
              </c:strCache>
            </c:strRef>
          </c:tx>
          <c:spPr>
            <a:solidFill>
              <a:schemeClr val="accent1"/>
            </a:solidFill>
            <a:ln>
              <a:noFill/>
            </a:ln>
            <a:effectLst/>
          </c:spPr>
          <c:invertIfNegative val="0"/>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balance'!$H$8:$H$45</c:f>
              <c:numCache>
                <c:formatCode>0.00</c:formatCode>
                <c:ptCount val="38"/>
                <c:pt idx="0">
                  <c:v>-16.647230786434289</c:v>
                </c:pt>
                <c:pt idx="1">
                  <c:v>-9.8418602010107321</c:v>
                </c:pt>
                <c:pt idx="2">
                  <c:v>-6.0025141420490256</c:v>
                </c:pt>
                <c:pt idx="3">
                  <c:v>-5.6886536723893117</c:v>
                </c:pt>
                <c:pt idx="4">
                  <c:v>-10.484118780903428</c:v>
                </c:pt>
                <c:pt idx="5">
                  <c:v>-7.5883332305605231</c:v>
                </c:pt>
                <c:pt idx="6">
                  <c:v>-3.5617624769946952</c:v>
                </c:pt>
                <c:pt idx="7">
                  <c:v>-3.2404283827316527</c:v>
                </c:pt>
                <c:pt idx="8">
                  <c:v>-2.8862706896986086</c:v>
                </c:pt>
                <c:pt idx="9">
                  <c:v>-1.9537609899055681</c:v>
                </c:pt>
                <c:pt idx="10">
                  <c:v>-0.82491604836675902</c:v>
                </c:pt>
                <c:pt idx="11">
                  <c:v>0.2055820760305237</c:v>
                </c:pt>
                <c:pt idx="12">
                  <c:v>2.2551813405231735</c:v>
                </c:pt>
                <c:pt idx="13">
                  <c:v>0.83650600297564204</c:v>
                </c:pt>
                <c:pt idx="14">
                  <c:v>0.71532167799095103</c:v>
                </c:pt>
                <c:pt idx="15">
                  <c:v>2.3513547082098687</c:v>
                </c:pt>
                <c:pt idx="16">
                  <c:v>-1.7659747990241594</c:v>
                </c:pt>
                <c:pt idx="17">
                  <c:v>-3.1539678950938272</c:v>
                </c:pt>
                <c:pt idx="18">
                  <c:v>-5.531690427355703</c:v>
                </c:pt>
                <c:pt idx="19">
                  <c:v>-5.224928313938153</c:v>
                </c:pt>
                <c:pt idx="20">
                  <c:v>-5.2850503505883148</c:v>
                </c:pt>
                <c:pt idx="21">
                  <c:v>-4.997504590836475</c:v>
                </c:pt>
                <c:pt idx="22">
                  <c:v>-4.0964206156338596</c:v>
                </c:pt>
                <c:pt idx="23">
                  <c:v>-3.4445838499718531</c:v>
                </c:pt>
                <c:pt idx="24">
                  <c:v>-3.2019462653154229</c:v>
                </c:pt>
                <c:pt idx="25">
                  <c:v>-3.1049702285117378</c:v>
                </c:pt>
                <c:pt idx="26">
                  <c:v>-4.622923596238194</c:v>
                </c:pt>
                <c:pt idx="27">
                  <c:v>-6.6526962630653834</c:v>
                </c:pt>
                <c:pt idx="28">
                  <c:v>-5.268259774978878</c:v>
                </c:pt>
                <c:pt idx="29">
                  <c:v>-4.6624649979763815</c:v>
                </c:pt>
                <c:pt idx="30">
                  <c:v>-4.3192477338527997</c:v>
                </c:pt>
                <c:pt idx="31">
                  <c:v>-3.7878525366291846</c:v>
                </c:pt>
                <c:pt idx="32">
                  <c:v>-3.381462578732028</c:v>
                </c:pt>
                <c:pt idx="33">
                  <c:v>-3.1602130438144314</c:v>
                </c:pt>
                <c:pt idx="34">
                  <c:v>-3.072744775137672</c:v>
                </c:pt>
                <c:pt idx="35">
                  <c:v>-2.9381755291657776</c:v>
                </c:pt>
                <c:pt idx="36">
                  <c:v>-3.6882215142273314</c:v>
                </c:pt>
                <c:pt idx="37">
                  <c:v>-3.4089258469985237</c:v>
                </c:pt>
              </c:numCache>
            </c:numRef>
          </c:val>
          <c:extLst>
            <c:ext xmlns:c16="http://schemas.microsoft.com/office/drawing/2014/chart" uri="{C3380CC4-5D6E-409C-BE32-E72D297353CC}">
              <c16:uniqueId val="{00000000-2185-437A-973F-D2A652487524}"/>
            </c:ext>
          </c:extLst>
        </c:ser>
        <c:dLbls>
          <c:showLegendKey val="0"/>
          <c:showVal val="0"/>
          <c:showCatName val="0"/>
          <c:showSerName val="0"/>
          <c:showPercent val="0"/>
          <c:showBubbleSize val="0"/>
        </c:dLbls>
        <c:gapWidth val="150"/>
        <c:axId val="1340749967"/>
        <c:axId val="1744710975"/>
      </c:barChart>
      <c:lineChart>
        <c:grouping val="standard"/>
        <c:varyColors val="0"/>
        <c:ser>
          <c:idx val="1"/>
          <c:order val="1"/>
          <c:tx>
            <c:strRef>
              <c:f>'internal balance'!$I$7</c:f>
              <c:strCache>
                <c:ptCount val="1"/>
                <c:pt idx="0">
                  <c:v>(S-I)/GDP</c:v>
                </c:pt>
              </c:strCache>
            </c:strRef>
          </c:tx>
          <c:spPr>
            <a:ln w="28575" cap="rnd">
              <a:solidFill>
                <a:schemeClr val="accent2"/>
              </a:solidFill>
              <a:prstDash val="sysDash"/>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balance'!$I$8:$I$45</c:f>
              <c:numCache>
                <c:formatCode>#,##0.00\ \ \ \ \ \ ;\-#,##0.00\ \ \ \ \ \ ;"-"\ \ \ \ \ \ ;@"-"\ \ \ \ \ \ </c:formatCode>
                <c:ptCount val="38"/>
                <c:pt idx="0">
                  <c:v>-13.327688940717902</c:v>
                </c:pt>
                <c:pt idx="1">
                  <c:v>-11.223099199364036</c:v>
                </c:pt>
                <c:pt idx="2">
                  <c:v>-4.8397234443746022</c:v>
                </c:pt>
                <c:pt idx="3">
                  <c:v>-1.9775396927843083</c:v>
                </c:pt>
                <c:pt idx="4">
                  <c:v>-0.58105427829147516</c:v>
                </c:pt>
                <c:pt idx="5">
                  <c:v>7.7252266140469885</c:v>
                </c:pt>
                <c:pt idx="6">
                  <c:v>4.7028255927249063</c:v>
                </c:pt>
                <c:pt idx="7">
                  <c:v>0.45518040918723202</c:v>
                </c:pt>
                <c:pt idx="8">
                  <c:v>-2.2085807139678089</c:v>
                </c:pt>
                <c:pt idx="9">
                  <c:v>-8.6927562831177312</c:v>
                </c:pt>
                <c:pt idx="10">
                  <c:v>-3.9566769753520639</c:v>
                </c:pt>
                <c:pt idx="11">
                  <c:v>-4.8997061453941484</c:v>
                </c:pt>
                <c:pt idx="12">
                  <c:v>-6.4186717554908626</c:v>
                </c:pt>
                <c:pt idx="13">
                  <c:v>-8.5992457511698035</c:v>
                </c:pt>
                <c:pt idx="14">
                  <c:v>-3.2656503712578626</c:v>
                </c:pt>
                <c:pt idx="15">
                  <c:v>-4.4262673219893856</c:v>
                </c:pt>
                <c:pt idx="16">
                  <c:v>16.477371020643055</c:v>
                </c:pt>
                <c:pt idx="17">
                  <c:v>18.150776023726245</c:v>
                </c:pt>
                <c:pt idx="18">
                  <c:v>9.0493573250355652</c:v>
                </c:pt>
                <c:pt idx="19">
                  <c:v>7.8535590605226062</c:v>
                </c:pt>
                <c:pt idx="20">
                  <c:v>7.9574544704903012</c:v>
                </c:pt>
                <c:pt idx="21">
                  <c:v>12.08924251795143</c:v>
                </c:pt>
                <c:pt idx="22">
                  <c:v>12.087805454299989</c:v>
                </c:pt>
                <c:pt idx="23">
                  <c:v>14.416882213776123</c:v>
                </c:pt>
                <c:pt idx="24">
                  <c:v>16.092944817555431</c:v>
                </c:pt>
                <c:pt idx="25">
                  <c:v>15.357307511948775</c:v>
                </c:pt>
                <c:pt idx="26">
                  <c:v>17.059534657490296</c:v>
                </c:pt>
                <c:pt idx="27">
                  <c:v>15.521614503329562</c:v>
                </c:pt>
                <c:pt idx="28">
                  <c:v>10.080072799518895</c:v>
                </c:pt>
                <c:pt idx="29">
                  <c:v>10.893549142128236</c:v>
                </c:pt>
                <c:pt idx="30">
                  <c:v>5.1662184479414179</c:v>
                </c:pt>
                <c:pt idx="31">
                  <c:v>3.4837534139526838</c:v>
                </c:pt>
                <c:pt idx="32">
                  <c:v>4.3882061705844784</c:v>
                </c:pt>
                <c:pt idx="33">
                  <c:v>2.9869627704362394</c:v>
                </c:pt>
                <c:pt idx="34">
                  <c:v>2.3931599314394383</c:v>
                </c:pt>
                <c:pt idx="35">
                  <c:v>2.7906131040530227</c:v>
                </c:pt>
                <c:pt idx="36">
                  <c:v>2.1132281725737343</c:v>
                </c:pt>
                <c:pt idx="37">
                  <c:v>3.2925176936976577</c:v>
                </c:pt>
              </c:numCache>
            </c:numRef>
          </c:val>
          <c:smooth val="0"/>
          <c:extLst>
            <c:ext xmlns:c16="http://schemas.microsoft.com/office/drawing/2014/chart" uri="{C3380CC4-5D6E-409C-BE32-E72D297353CC}">
              <c16:uniqueId val="{00000001-2185-437A-973F-D2A652487524}"/>
            </c:ext>
          </c:extLst>
        </c:ser>
        <c:ser>
          <c:idx val="2"/>
          <c:order val="2"/>
          <c:tx>
            <c:strRef>
              <c:f>'internal balance'!$J$7</c:f>
              <c:strCache>
                <c:ptCount val="1"/>
                <c:pt idx="0">
                  <c:v>TB/GDP</c:v>
                </c:pt>
              </c:strCache>
            </c:strRef>
          </c:tx>
          <c:spPr>
            <a:ln w="28575" cap="rnd">
              <a:solidFill>
                <a:schemeClr val="accent3"/>
              </a:solidFill>
              <a:round/>
            </a:ln>
            <a:effectLst/>
          </c:spPr>
          <c:marker>
            <c:symbol val="none"/>
          </c:marker>
          <c:cat>
            <c:strRef>
              <c:f>'internal balance'!$A$8:$A$45</c:f>
              <c:strCach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strCache>
            </c:strRef>
          </c:cat>
          <c:val>
            <c:numRef>
              <c:f>'internal balance'!$J$8:$J$45</c:f>
              <c:numCache>
                <c:formatCode>0.00</c:formatCode>
                <c:ptCount val="38"/>
                <c:pt idx="0">
                  <c:v>-1.4613268582565242</c:v>
                </c:pt>
                <c:pt idx="1">
                  <c:v>2.8050806314235452</c:v>
                </c:pt>
                <c:pt idx="2">
                  <c:v>7.1916517913262128</c:v>
                </c:pt>
                <c:pt idx="3">
                  <c:v>9.783020524073839</c:v>
                </c:pt>
                <c:pt idx="4">
                  <c:v>10.894167108975612</c:v>
                </c:pt>
                <c:pt idx="5">
                  <c:v>16.39146821236973</c:v>
                </c:pt>
                <c:pt idx="6">
                  <c:v>12.955154270867164</c:v>
                </c:pt>
                <c:pt idx="7">
                  <c:v>6.6199642697632903</c:v>
                </c:pt>
                <c:pt idx="8">
                  <c:v>0.44322911295672474</c:v>
                </c:pt>
                <c:pt idx="9">
                  <c:v>-4.6878654051093767</c:v>
                </c:pt>
                <c:pt idx="10">
                  <c:v>1.4708012901341887</c:v>
                </c:pt>
                <c:pt idx="11">
                  <c:v>2.2258341754068125</c:v>
                </c:pt>
                <c:pt idx="12">
                  <c:v>-1.0230974977105523</c:v>
                </c:pt>
                <c:pt idx="13">
                  <c:v>-4.2063546587675882</c:v>
                </c:pt>
                <c:pt idx="14">
                  <c:v>-9.9968076553207108E-2</c:v>
                </c:pt>
                <c:pt idx="15">
                  <c:v>-1.5977927216591557E-2</c:v>
                </c:pt>
                <c:pt idx="16">
                  <c:v>20.631982184908356</c:v>
                </c:pt>
                <c:pt idx="17">
                  <c:v>24.299023154366882</c:v>
                </c:pt>
                <c:pt idx="18">
                  <c:v>17.343230583247504</c:v>
                </c:pt>
                <c:pt idx="19">
                  <c:v>15.331236861242436</c:v>
                </c:pt>
                <c:pt idx="20">
                  <c:v>14.179986452181941</c:v>
                </c:pt>
                <c:pt idx="21">
                  <c:v>19.425157557985443</c:v>
                </c:pt>
                <c:pt idx="22">
                  <c:v>17.217839016513089</c:v>
                </c:pt>
                <c:pt idx="23">
                  <c:v>19.015277093443807</c:v>
                </c:pt>
                <c:pt idx="24">
                  <c:v>18.615181026300974</c:v>
                </c:pt>
                <c:pt idx="25">
                  <c:v>15.368835193585223</c:v>
                </c:pt>
                <c:pt idx="26">
                  <c:v>18.599832052382681</c:v>
                </c:pt>
                <c:pt idx="27">
                  <c:v>16.53182957746084</c:v>
                </c:pt>
                <c:pt idx="28">
                  <c:v>13.390522513799027</c:v>
                </c:pt>
                <c:pt idx="29">
                  <c:v>13.626315045961915</c:v>
                </c:pt>
                <c:pt idx="30">
                  <c:v>9.8804736547260816</c:v>
                </c:pt>
                <c:pt idx="31">
                  <c:v>6.9994644816387757</c:v>
                </c:pt>
                <c:pt idx="32">
                  <c:v>7.4544948170850303</c:v>
                </c:pt>
                <c:pt idx="33">
                  <c:v>7.7809036684082082</c:v>
                </c:pt>
                <c:pt idx="34">
                  <c:v>7.0533433539143058</c:v>
                </c:pt>
                <c:pt idx="35">
                  <c:v>7.1780173045499236</c:v>
                </c:pt>
                <c:pt idx="36">
                  <c:v>8.5517811233843393</c:v>
                </c:pt>
                <c:pt idx="37">
                  <c:v>9.6420084253873295</c:v>
                </c:pt>
              </c:numCache>
            </c:numRef>
          </c:val>
          <c:smooth val="0"/>
          <c:extLst>
            <c:ext xmlns:c16="http://schemas.microsoft.com/office/drawing/2014/chart" uri="{C3380CC4-5D6E-409C-BE32-E72D297353CC}">
              <c16:uniqueId val="{00000002-2185-437A-973F-D2A652487524}"/>
            </c:ext>
          </c:extLst>
        </c:ser>
        <c:dLbls>
          <c:showLegendKey val="0"/>
          <c:showVal val="0"/>
          <c:showCatName val="0"/>
          <c:showSerName val="0"/>
          <c:showPercent val="0"/>
          <c:showBubbleSize val="0"/>
        </c:dLbls>
        <c:marker val="1"/>
        <c:smooth val="0"/>
        <c:axId val="1340749967"/>
        <c:axId val="1744710975"/>
      </c:lineChart>
      <c:catAx>
        <c:axId val="134074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710975"/>
        <c:crosses val="autoZero"/>
        <c:auto val="1"/>
        <c:lblAlgn val="ctr"/>
        <c:lblOffset val="100"/>
        <c:noMultiLvlLbl val="0"/>
      </c:catAx>
      <c:valAx>
        <c:axId val="17447109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0749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MY" sz="1600" b="1" dirty="0"/>
              <a:t>CPI inflation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'CPI '!$EA$20</c:f>
              <c:strCache>
                <c:ptCount val="1"/>
                <c:pt idx="0">
                  <c:v>CPI inflation</c:v>
                </c:pt>
              </c:strCache>
            </c:strRef>
          </c:tx>
          <c:spPr>
            <a:ln w="28575" cap="rnd">
              <a:solidFill>
                <a:schemeClr val="accent1"/>
              </a:solidFill>
              <a:round/>
            </a:ln>
            <a:effectLst/>
          </c:spPr>
          <c:marker>
            <c:symbol val="none"/>
          </c:marker>
          <c:cat>
            <c:numRef>
              <c:f>'CPI '!$DZ$21:$DZ$144</c:f>
              <c:numCache>
                <c:formatCode>mmm\-yy</c:formatCode>
                <c:ptCount val="12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numCache>
            </c:numRef>
          </c:cat>
          <c:val>
            <c:numRef>
              <c:f>'CPI '!$EA$21:$EA$144</c:f>
              <c:numCache>
                <c:formatCode>General</c:formatCode>
                <c:ptCount val="124"/>
                <c:pt idx="0">
                  <c:v>2.3857990453893585</c:v>
                </c:pt>
                <c:pt idx="1">
                  <c:v>2.8757559295052637</c:v>
                </c:pt>
                <c:pt idx="2">
                  <c:v>2.9734598942878776</c:v>
                </c:pt>
                <c:pt idx="3">
                  <c:v>3.1685819074140475</c:v>
                </c:pt>
                <c:pt idx="4">
                  <c:v>3.2595478249451304</c:v>
                </c:pt>
                <c:pt idx="5">
                  <c:v>3.4503176079669906</c:v>
                </c:pt>
                <c:pt idx="6">
                  <c:v>3.3434776086236795</c:v>
                </c:pt>
                <c:pt idx="7">
                  <c:v>3.2371634857492282</c:v>
                </c:pt>
                <c:pt idx="8">
                  <c:v>3.3303763474158643</c:v>
                </c:pt>
                <c:pt idx="9">
                  <c:v>3.3238641475733743</c:v>
                </c:pt>
                <c:pt idx="10">
                  <c:v>3.2213619983655128</c:v>
                </c:pt>
                <c:pt idx="11">
                  <c:v>2.9213372465901166</c:v>
                </c:pt>
                <c:pt idx="12">
                  <c:v>2.6176967288443542</c:v>
                </c:pt>
                <c:pt idx="13">
                  <c:v>2.127739844728449</c:v>
                </c:pt>
                <c:pt idx="14">
                  <c:v>2.0300358799458351</c:v>
                </c:pt>
                <c:pt idx="15">
                  <c:v>1.8349138668196652</c:v>
                </c:pt>
                <c:pt idx="16">
                  <c:v>1.734147503648753</c:v>
                </c:pt>
                <c:pt idx="17">
                  <c:v>1.5384918839479234</c:v>
                </c:pt>
                <c:pt idx="18">
                  <c:v>1.3448809812612872</c:v>
                </c:pt>
                <c:pt idx="19">
                  <c:v>1.3423020332140823</c:v>
                </c:pt>
                <c:pt idx="20">
                  <c:v>1.3397329571821714</c:v>
                </c:pt>
                <c:pt idx="21">
                  <c:v>1.3371736965889447</c:v>
                </c:pt>
                <c:pt idx="22">
                  <c:v>1.335897729519786</c:v>
                </c:pt>
                <c:pt idx="23">
                  <c:v>1.2398823596854847</c:v>
                </c:pt>
                <c:pt idx="24">
                  <c:v>1.3308181202495106</c:v>
                </c:pt>
                <c:pt idx="25">
                  <c:v>1.5194974215071433</c:v>
                </c:pt>
                <c:pt idx="26">
                  <c:v>1.6137037402972787</c:v>
                </c:pt>
                <c:pt idx="27">
                  <c:v>1.7078213943036324</c:v>
                </c:pt>
                <c:pt idx="28">
                  <c:v>1.7984393855252634</c:v>
                </c:pt>
                <c:pt idx="29">
                  <c:v>1.7967386420766118</c:v>
                </c:pt>
                <c:pt idx="30">
                  <c:v>1.9840046144057766</c:v>
                </c:pt>
                <c:pt idx="31">
                  <c:v>1.8868484304382704</c:v>
                </c:pt>
                <c:pt idx="32">
                  <c:v>2.5341571960479037</c:v>
                </c:pt>
                <c:pt idx="33">
                  <c:v>2.7142517899682694</c:v>
                </c:pt>
                <c:pt idx="34">
                  <c:v>2.8960454583713435</c:v>
                </c:pt>
                <c:pt idx="35">
                  <c:v>3.1719077022793307</c:v>
                </c:pt>
                <c:pt idx="36">
                  <c:v>3.3429296649194917</c:v>
                </c:pt>
                <c:pt idx="37">
                  <c:v>3.4278483455493003</c:v>
                </c:pt>
                <c:pt idx="38">
                  <c:v>3.4246752601737818</c:v>
                </c:pt>
                <c:pt idx="39">
                  <c:v>3.330557606167428</c:v>
                </c:pt>
                <c:pt idx="40">
                  <c:v>3.139685406067283</c:v>
                </c:pt>
                <c:pt idx="41">
                  <c:v>3.2275738411106758</c:v>
                </c:pt>
                <c:pt idx="42">
                  <c:v>3.13101082284577</c:v>
                </c:pt>
                <c:pt idx="43">
                  <c:v>3.2186686495902173</c:v>
                </c:pt>
                <c:pt idx="44">
                  <c:v>2.5618967450502517</c:v>
                </c:pt>
                <c:pt idx="45">
                  <c:v>2.732410427455445</c:v>
                </c:pt>
                <c:pt idx="46">
                  <c:v>2.9934207818045344</c:v>
                </c:pt>
                <c:pt idx="47">
                  <c:v>2.6281530782084062</c:v>
                </c:pt>
                <c:pt idx="48">
                  <c:v>0.99955398316788902</c:v>
                </c:pt>
                <c:pt idx="49">
                  <c:v>9.1033233414616888E-2</c:v>
                </c:pt>
                <c:pt idx="50">
                  <c:v>0.90580329467453424</c:v>
                </c:pt>
                <c:pt idx="51">
                  <c:v>1.8034753908303891</c:v>
                </c:pt>
                <c:pt idx="52">
                  <c:v>2.0693495951981333</c:v>
                </c:pt>
                <c:pt idx="53">
                  <c:v>2.5090921993526472</c:v>
                </c:pt>
                <c:pt idx="54">
                  <c:v>3.2116944193679942</c:v>
                </c:pt>
                <c:pt idx="55">
                  <c:v>3.0305349495328926</c:v>
                </c:pt>
                <c:pt idx="56">
                  <c:v>2.5859666572459972</c:v>
                </c:pt>
                <c:pt idx="57">
                  <c:v>2.4845998586530804</c:v>
                </c:pt>
                <c:pt idx="58">
                  <c:v>2.5585868567586267</c:v>
                </c:pt>
                <c:pt idx="59">
                  <c:v>2.6479923164467678</c:v>
                </c:pt>
                <c:pt idx="60">
                  <c:v>3.4654733906060109</c:v>
                </c:pt>
                <c:pt idx="61">
                  <c:v>4.1003961584718418</c:v>
                </c:pt>
                <c:pt idx="62">
                  <c:v>2.5813627335908862</c:v>
                </c:pt>
                <c:pt idx="63">
                  <c:v>2.1220955482885273</c:v>
                </c:pt>
                <c:pt idx="64">
                  <c:v>2.0273942536241485</c:v>
                </c:pt>
                <c:pt idx="65">
                  <c:v>1.5803665173125481</c:v>
                </c:pt>
                <c:pt idx="66">
                  <c:v>1.0480445274700045</c:v>
                </c:pt>
                <c:pt idx="67">
                  <c:v>1.4815085785140347</c:v>
                </c:pt>
                <c:pt idx="68">
                  <c:v>1.4853920987961899</c:v>
                </c:pt>
                <c:pt idx="69">
                  <c:v>1.3925377331601041</c:v>
                </c:pt>
                <c:pt idx="70">
                  <c:v>1.7271586508660342</c:v>
                </c:pt>
                <c:pt idx="71">
                  <c:v>1.7271586508660342</c:v>
                </c:pt>
                <c:pt idx="72">
                  <c:v>3.0956900209021754</c:v>
                </c:pt>
                <c:pt idx="73">
                  <c:v>4.3578018522237194</c:v>
                </c:pt>
                <c:pt idx="74">
                  <c:v>4.803667926627142</c:v>
                </c:pt>
                <c:pt idx="75">
                  <c:v>4.1976183830484182</c:v>
                </c:pt>
                <c:pt idx="76">
                  <c:v>3.767568883089023</c:v>
                </c:pt>
                <c:pt idx="77">
                  <c:v>3.3407817730155998</c:v>
                </c:pt>
                <c:pt idx="78">
                  <c:v>3.0797985887785373</c:v>
                </c:pt>
                <c:pt idx="79">
                  <c:v>3.5687729443071525</c:v>
                </c:pt>
                <c:pt idx="80">
                  <c:v>4.0787301810924603</c:v>
                </c:pt>
                <c:pt idx="81">
                  <c:v>3.6491108582414888</c:v>
                </c:pt>
                <c:pt idx="82">
                  <c:v>3.3673215106587939</c:v>
                </c:pt>
                <c:pt idx="83">
                  <c:v>3.450068722662003</c:v>
                </c:pt>
                <c:pt idx="84">
                  <c:v>2.6735092746688061</c:v>
                </c:pt>
                <c:pt idx="85">
                  <c:v>1.411397443347262</c:v>
                </c:pt>
                <c:pt idx="86">
                  <c:v>1.2484556662244906</c:v>
                </c:pt>
                <c:pt idx="87">
                  <c:v>1.4161002989497185</c:v>
                </c:pt>
                <c:pt idx="88">
                  <c:v>1.7493157447517227</c:v>
                </c:pt>
                <c:pt idx="89">
                  <c:v>0.75535399009094562</c:v>
                </c:pt>
                <c:pt idx="90">
                  <c:v>0.92243840657264542</c:v>
                </c:pt>
                <c:pt idx="91">
                  <c:v>0.16680571006970624</c:v>
                </c:pt>
                <c:pt idx="92">
                  <c:v>0.33250238447717351</c:v>
                </c:pt>
                <c:pt idx="93">
                  <c:v>0.58163853214399097</c:v>
                </c:pt>
                <c:pt idx="94">
                  <c:v>0.16542600960267606</c:v>
                </c:pt>
                <c:pt idx="95">
                  <c:v>0.16528929383001767</c:v>
                </c:pt>
                <c:pt idx="96">
                  <c:v>-0.66170630192949886</c:v>
                </c:pt>
                <c:pt idx="97">
                  <c:v>-0.41305304492897932</c:v>
                </c:pt>
                <c:pt idx="98">
                  <c:v>0.16528929383001767</c:v>
                </c:pt>
                <c:pt idx="99">
                  <c:v>0.16528929383001767</c:v>
                </c:pt>
                <c:pt idx="100">
                  <c:v>0.2474228066351003</c:v>
                </c:pt>
                <c:pt idx="101">
                  <c:v>1.4938037108866098</c:v>
                </c:pt>
                <c:pt idx="102">
                  <c:v>1.4090577099254098</c:v>
                </c:pt>
                <c:pt idx="103">
                  <c:v>1.4888612493750841</c:v>
                </c:pt>
                <c:pt idx="104">
                  <c:v>1.073060234508727</c:v>
                </c:pt>
                <c:pt idx="105">
                  <c:v>1.071291662977103</c:v>
                </c:pt>
                <c:pt idx="106">
                  <c:v>0.90498355199173375</c:v>
                </c:pt>
                <c:pt idx="107">
                  <c:v>0.98603921340796319</c:v>
                </c:pt>
                <c:pt idx="108">
                  <c:v>1.5644617147516193</c:v>
                </c:pt>
                <c:pt idx="109">
                  <c:v>1.3158084577510998</c:v>
                </c:pt>
                <c:pt idx="110">
                  <c:v>-0.16528929383001767</c:v>
                </c:pt>
                <c:pt idx="111">
                  <c:v>-2.9327615094520532</c:v>
                </c:pt>
                <c:pt idx="112">
                  <c:v>-2.9254071082072564</c:v>
                </c:pt>
                <c:pt idx="113">
                  <c:v>-1.9127402264143889</c:v>
                </c:pt>
                <c:pt idx="114">
                  <c:v>-1.3256200747134628</c:v>
                </c:pt>
                <c:pt idx="115">
                  <c:v>-1.4055626189859005</c:v>
                </c:pt>
                <c:pt idx="116">
                  <c:v>-1.4055626189859005</c:v>
                </c:pt>
                <c:pt idx="117">
                  <c:v>-1.4864022632149698</c:v>
                </c:pt>
                <c:pt idx="118">
                  <c:v>-1.7348638334612865</c:v>
                </c:pt>
                <c:pt idx="119">
                  <c:v>-1.3997758400041249</c:v>
                </c:pt>
                <c:pt idx="120">
                  <c:v>-0.24539889615668997</c:v>
                </c:pt>
                <c:pt idx="121">
                  <c:v>8.1665990655643839E-2</c:v>
                </c:pt>
                <c:pt idx="122">
                  <c:v>1.6407258951242731</c:v>
                </c:pt>
                <c:pt idx="123">
                  <c:v>4.5707997725881633</c:v>
                </c:pt>
              </c:numCache>
            </c:numRef>
          </c:val>
          <c:smooth val="0"/>
          <c:extLst>
            <c:ext xmlns:c16="http://schemas.microsoft.com/office/drawing/2014/chart" uri="{C3380CC4-5D6E-409C-BE32-E72D297353CC}">
              <c16:uniqueId val="{00000000-F51D-4270-B86E-A66E7CCBA3C1}"/>
            </c:ext>
          </c:extLst>
        </c:ser>
        <c:ser>
          <c:idx val="1"/>
          <c:order val="1"/>
          <c:tx>
            <c:strRef>
              <c:f>'CPI '!$EB$20</c:f>
              <c:strCache>
                <c:ptCount val="1"/>
                <c:pt idx="0">
                  <c:v>Average inflation</c:v>
                </c:pt>
              </c:strCache>
            </c:strRef>
          </c:tx>
          <c:spPr>
            <a:ln w="28575" cap="rnd">
              <a:solidFill>
                <a:schemeClr val="accent2"/>
              </a:solidFill>
              <a:round/>
            </a:ln>
            <a:effectLst/>
          </c:spPr>
          <c:marker>
            <c:symbol val="none"/>
          </c:marker>
          <c:cat>
            <c:numRef>
              <c:f>'CPI '!$DZ$21:$DZ$144</c:f>
              <c:numCache>
                <c:formatCode>mmm\-yy</c:formatCode>
                <c:ptCount val="12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numCache>
            </c:numRef>
          </c:cat>
          <c:val>
            <c:numRef>
              <c:f>'CPI '!$EB$21:$EB$144</c:f>
              <c:numCache>
                <c:formatCode>General</c:formatCode>
                <c:ptCount val="124"/>
                <c:pt idx="0">
                  <c:v>1.8191383544932711</c:v>
                </c:pt>
                <c:pt idx="1">
                  <c:v>1.8191383544932711</c:v>
                </c:pt>
                <c:pt idx="2">
                  <c:v>1.8191383544932711</c:v>
                </c:pt>
                <c:pt idx="3">
                  <c:v>1.8191383544932711</c:v>
                </c:pt>
                <c:pt idx="4">
                  <c:v>1.8191383544932711</c:v>
                </c:pt>
                <c:pt idx="5">
                  <c:v>1.8191383544932711</c:v>
                </c:pt>
                <c:pt idx="6">
                  <c:v>1.8191383544932711</c:v>
                </c:pt>
                <c:pt idx="7">
                  <c:v>1.8191383544932711</c:v>
                </c:pt>
                <c:pt idx="8">
                  <c:v>1.8191383544932711</c:v>
                </c:pt>
                <c:pt idx="9">
                  <c:v>1.8191383544932711</c:v>
                </c:pt>
                <c:pt idx="10">
                  <c:v>1.8191383544932711</c:v>
                </c:pt>
                <c:pt idx="11">
                  <c:v>1.8191383544932711</c:v>
                </c:pt>
                <c:pt idx="12">
                  <c:v>1.8191383544932711</c:v>
                </c:pt>
                <c:pt idx="13">
                  <c:v>1.8191383544932711</c:v>
                </c:pt>
                <c:pt idx="14">
                  <c:v>1.8191383544932711</c:v>
                </c:pt>
                <c:pt idx="15">
                  <c:v>1.8191383544932711</c:v>
                </c:pt>
                <c:pt idx="16">
                  <c:v>1.8191383544932711</c:v>
                </c:pt>
                <c:pt idx="17">
                  <c:v>1.8191383544932711</c:v>
                </c:pt>
                <c:pt idx="18">
                  <c:v>1.8191383544932711</c:v>
                </c:pt>
                <c:pt idx="19">
                  <c:v>1.8191383544932711</c:v>
                </c:pt>
                <c:pt idx="20">
                  <c:v>1.8191383544932711</c:v>
                </c:pt>
                <c:pt idx="21">
                  <c:v>1.8191383544932711</c:v>
                </c:pt>
                <c:pt idx="22">
                  <c:v>1.8191383544932711</c:v>
                </c:pt>
                <c:pt idx="23">
                  <c:v>1.8191383544932711</c:v>
                </c:pt>
                <c:pt idx="24">
                  <c:v>1.8191383544932711</c:v>
                </c:pt>
                <c:pt idx="25">
                  <c:v>1.8191383544932711</c:v>
                </c:pt>
                <c:pt idx="26">
                  <c:v>1.8191383544932711</c:v>
                </c:pt>
                <c:pt idx="27">
                  <c:v>1.8191383544932711</c:v>
                </c:pt>
                <c:pt idx="28">
                  <c:v>1.8191383544932711</c:v>
                </c:pt>
                <c:pt idx="29">
                  <c:v>1.8191383544932711</c:v>
                </c:pt>
                <c:pt idx="30">
                  <c:v>1.8191383544932711</c:v>
                </c:pt>
                <c:pt idx="31">
                  <c:v>1.8191383544932711</c:v>
                </c:pt>
                <c:pt idx="32">
                  <c:v>1.8191383544932711</c:v>
                </c:pt>
                <c:pt idx="33">
                  <c:v>1.8191383544932711</c:v>
                </c:pt>
                <c:pt idx="34">
                  <c:v>1.8191383544932711</c:v>
                </c:pt>
                <c:pt idx="35">
                  <c:v>1.8191383544932711</c:v>
                </c:pt>
                <c:pt idx="36">
                  <c:v>1.8191383544932711</c:v>
                </c:pt>
                <c:pt idx="37">
                  <c:v>1.8191383544932711</c:v>
                </c:pt>
                <c:pt idx="38">
                  <c:v>1.8191383544932711</c:v>
                </c:pt>
                <c:pt idx="39">
                  <c:v>1.8191383544932711</c:v>
                </c:pt>
                <c:pt idx="40">
                  <c:v>1.8191383544932711</c:v>
                </c:pt>
                <c:pt idx="41">
                  <c:v>1.8191383544932711</c:v>
                </c:pt>
                <c:pt idx="42">
                  <c:v>1.8191383544932711</c:v>
                </c:pt>
                <c:pt idx="43">
                  <c:v>1.8191383544932711</c:v>
                </c:pt>
                <c:pt idx="44">
                  <c:v>1.8191383544932711</c:v>
                </c:pt>
                <c:pt idx="45">
                  <c:v>1.8191383544932711</c:v>
                </c:pt>
                <c:pt idx="46">
                  <c:v>1.8191383544932711</c:v>
                </c:pt>
                <c:pt idx="47">
                  <c:v>1.8191383544932711</c:v>
                </c:pt>
                <c:pt idx="48">
                  <c:v>1.8191383544932711</c:v>
                </c:pt>
                <c:pt idx="49">
                  <c:v>1.8191383544932711</c:v>
                </c:pt>
                <c:pt idx="50">
                  <c:v>1.8191383544932711</c:v>
                </c:pt>
                <c:pt idx="51">
                  <c:v>1.8191383544932711</c:v>
                </c:pt>
                <c:pt idx="52">
                  <c:v>1.8191383544932711</c:v>
                </c:pt>
                <c:pt idx="53">
                  <c:v>1.8191383544932711</c:v>
                </c:pt>
                <c:pt idx="54">
                  <c:v>1.8191383544932711</c:v>
                </c:pt>
                <c:pt idx="55">
                  <c:v>1.8191383544932711</c:v>
                </c:pt>
                <c:pt idx="56">
                  <c:v>1.8191383544932711</c:v>
                </c:pt>
                <c:pt idx="57">
                  <c:v>1.8191383544932711</c:v>
                </c:pt>
                <c:pt idx="58">
                  <c:v>1.8191383544932711</c:v>
                </c:pt>
                <c:pt idx="59">
                  <c:v>1.8191383544932711</c:v>
                </c:pt>
                <c:pt idx="60">
                  <c:v>1.8191383544932711</c:v>
                </c:pt>
                <c:pt idx="61">
                  <c:v>1.8191383544932711</c:v>
                </c:pt>
                <c:pt idx="62">
                  <c:v>1.8191383544932711</c:v>
                </c:pt>
                <c:pt idx="63">
                  <c:v>1.8191383544932711</c:v>
                </c:pt>
                <c:pt idx="64">
                  <c:v>1.8191383544932711</c:v>
                </c:pt>
                <c:pt idx="65">
                  <c:v>1.8191383544932711</c:v>
                </c:pt>
                <c:pt idx="66">
                  <c:v>1.8191383544932711</c:v>
                </c:pt>
                <c:pt idx="67">
                  <c:v>1.8191383544932711</c:v>
                </c:pt>
                <c:pt idx="68">
                  <c:v>1.8191383544932711</c:v>
                </c:pt>
                <c:pt idx="69">
                  <c:v>1.8191383544932711</c:v>
                </c:pt>
                <c:pt idx="70">
                  <c:v>1.8191383544932711</c:v>
                </c:pt>
                <c:pt idx="71">
                  <c:v>1.8191383544932711</c:v>
                </c:pt>
                <c:pt idx="72">
                  <c:v>1.8191383544932711</c:v>
                </c:pt>
                <c:pt idx="73">
                  <c:v>1.8191383544932711</c:v>
                </c:pt>
                <c:pt idx="74">
                  <c:v>1.8191383544932711</c:v>
                </c:pt>
                <c:pt idx="75">
                  <c:v>1.8191383544932711</c:v>
                </c:pt>
                <c:pt idx="76">
                  <c:v>1.8191383544932711</c:v>
                </c:pt>
                <c:pt idx="77">
                  <c:v>1.8191383544932711</c:v>
                </c:pt>
                <c:pt idx="78">
                  <c:v>1.8191383544932711</c:v>
                </c:pt>
                <c:pt idx="79">
                  <c:v>1.8191383544932711</c:v>
                </c:pt>
                <c:pt idx="80">
                  <c:v>1.8191383544932711</c:v>
                </c:pt>
                <c:pt idx="81">
                  <c:v>1.8191383544932711</c:v>
                </c:pt>
                <c:pt idx="82">
                  <c:v>1.8191383544932711</c:v>
                </c:pt>
                <c:pt idx="83">
                  <c:v>1.8191383544932711</c:v>
                </c:pt>
                <c:pt idx="84">
                  <c:v>1.8191383544932711</c:v>
                </c:pt>
                <c:pt idx="85">
                  <c:v>1.8191383544932711</c:v>
                </c:pt>
                <c:pt idx="86">
                  <c:v>1.8191383544932711</c:v>
                </c:pt>
                <c:pt idx="87">
                  <c:v>1.8191383544932711</c:v>
                </c:pt>
                <c:pt idx="88">
                  <c:v>1.8191383544932711</c:v>
                </c:pt>
                <c:pt idx="89">
                  <c:v>1.8191383544932711</c:v>
                </c:pt>
                <c:pt idx="90">
                  <c:v>1.8191383544932711</c:v>
                </c:pt>
                <c:pt idx="91">
                  <c:v>1.8191383544932711</c:v>
                </c:pt>
                <c:pt idx="92">
                  <c:v>1.8191383544932711</c:v>
                </c:pt>
                <c:pt idx="93">
                  <c:v>1.8191383544932711</c:v>
                </c:pt>
                <c:pt idx="94">
                  <c:v>1.8191383544932711</c:v>
                </c:pt>
                <c:pt idx="95">
                  <c:v>1.8191383544932711</c:v>
                </c:pt>
                <c:pt idx="96">
                  <c:v>1.8191383544932711</c:v>
                </c:pt>
                <c:pt idx="97">
                  <c:v>1.8191383544932711</c:v>
                </c:pt>
                <c:pt idx="98">
                  <c:v>1.8191383544932711</c:v>
                </c:pt>
                <c:pt idx="99">
                  <c:v>1.8191383544932711</c:v>
                </c:pt>
                <c:pt idx="100">
                  <c:v>1.8191383544932711</c:v>
                </c:pt>
                <c:pt idx="101">
                  <c:v>1.8191383544932711</c:v>
                </c:pt>
                <c:pt idx="102">
                  <c:v>1.8191383544932711</c:v>
                </c:pt>
                <c:pt idx="103">
                  <c:v>1.8191383544932711</c:v>
                </c:pt>
                <c:pt idx="104">
                  <c:v>1.8191383544932711</c:v>
                </c:pt>
                <c:pt idx="105">
                  <c:v>1.8191383544932711</c:v>
                </c:pt>
                <c:pt idx="106">
                  <c:v>1.8191383544932711</c:v>
                </c:pt>
                <c:pt idx="107">
                  <c:v>1.8191383544932711</c:v>
                </c:pt>
                <c:pt idx="108">
                  <c:v>1.8191383544932711</c:v>
                </c:pt>
                <c:pt idx="109">
                  <c:v>1.8191383544932711</c:v>
                </c:pt>
                <c:pt idx="110">
                  <c:v>1.8191383544932711</c:v>
                </c:pt>
                <c:pt idx="111">
                  <c:v>1.8191383544932711</c:v>
                </c:pt>
                <c:pt idx="112">
                  <c:v>1.8191383544932711</c:v>
                </c:pt>
                <c:pt idx="113">
                  <c:v>1.8191383544932711</c:v>
                </c:pt>
                <c:pt idx="114">
                  <c:v>1.8191383544932711</c:v>
                </c:pt>
                <c:pt idx="115">
                  <c:v>1.8191383544932711</c:v>
                </c:pt>
                <c:pt idx="116">
                  <c:v>1.8191383544932711</c:v>
                </c:pt>
                <c:pt idx="117">
                  <c:v>1.8191383544932711</c:v>
                </c:pt>
                <c:pt idx="118">
                  <c:v>1.8191383544932711</c:v>
                </c:pt>
                <c:pt idx="119">
                  <c:v>1.8191383544932711</c:v>
                </c:pt>
                <c:pt idx="120">
                  <c:v>1.8191383544932711</c:v>
                </c:pt>
                <c:pt idx="121">
                  <c:v>1.8191383544932711</c:v>
                </c:pt>
                <c:pt idx="122">
                  <c:v>1.8191383544932711</c:v>
                </c:pt>
                <c:pt idx="123">
                  <c:v>1.8191383544932711</c:v>
                </c:pt>
              </c:numCache>
            </c:numRef>
          </c:val>
          <c:smooth val="0"/>
          <c:extLst>
            <c:ext xmlns:c16="http://schemas.microsoft.com/office/drawing/2014/chart" uri="{C3380CC4-5D6E-409C-BE32-E72D297353CC}">
              <c16:uniqueId val="{00000001-F51D-4270-B86E-A66E7CCBA3C1}"/>
            </c:ext>
          </c:extLst>
        </c:ser>
        <c:dLbls>
          <c:showLegendKey val="0"/>
          <c:showVal val="0"/>
          <c:showCatName val="0"/>
          <c:showSerName val="0"/>
          <c:showPercent val="0"/>
          <c:showBubbleSize val="0"/>
        </c:dLbls>
        <c:smooth val="0"/>
        <c:axId val="2072522880"/>
        <c:axId val="2072674224"/>
      </c:lineChart>
      <c:dateAx>
        <c:axId val="2072522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2674224"/>
        <c:crosses val="autoZero"/>
        <c:auto val="1"/>
        <c:lblOffset val="100"/>
        <c:baseTimeUnit val="months"/>
      </c:dateAx>
      <c:valAx>
        <c:axId val="2072674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52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62B0F-7DBC-4731-9D63-C4E8E255F6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F547A67-8AE6-4711-A7CC-4BFDC8C6DB7A}">
      <dgm:prSet/>
      <dgm:spPr/>
      <dgm:t>
        <a:bodyPr/>
        <a:lstStyle/>
        <a:p>
          <a:r>
            <a:rPr lang="en-MY"/>
            <a:t>We make decision incrementally, piece by piece, time by time, rather than in lump sum. </a:t>
          </a:r>
          <a:endParaRPr lang="en-US"/>
        </a:p>
      </dgm:t>
    </dgm:pt>
    <dgm:pt modelId="{7ED03106-CFBB-4573-8721-077EE4266778}" type="parTrans" cxnId="{BD83633F-6693-499D-A0E4-9A8F3333513C}">
      <dgm:prSet/>
      <dgm:spPr/>
      <dgm:t>
        <a:bodyPr/>
        <a:lstStyle/>
        <a:p>
          <a:endParaRPr lang="en-US"/>
        </a:p>
      </dgm:t>
    </dgm:pt>
    <dgm:pt modelId="{D2C00810-2532-447F-8E7D-3AFEFE22C574}" type="sibTrans" cxnId="{BD83633F-6693-499D-A0E4-9A8F3333513C}">
      <dgm:prSet/>
      <dgm:spPr/>
      <dgm:t>
        <a:bodyPr/>
        <a:lstStyle/>
        <a:p>
          <a:endParaRPr lang="en-US"/>
        </a:p>
      </dgm:t>
    </dgm:pt>
    <dgm:pt modelId="{B11FA1A0-9173-4578-9801-2D244047BC6A}">
      <dgm:prSet/>
      <dgm:spPr/>
      <dgm:t>
        <a:bodyPr/>
        <a:lstStyle/>
        <a:p>
          <a:r>
            <a:rPr lang="en-MY"/>
            <a:t>For instance, </a:t>
          </a:r>
          <a:endParaRPr lang="en-US"/>
        </a:p>
      </dgm:t>
    </dgm:pt>
    <dgm:pt modelId="{0264575F-5DCE-4717-AE01-C22B77951F95}" type="parTrans" cxnId="{89CA2C55-05EE-4431-B2FA-6B6530A6A5D3}">
      <dgm:prSet/>
      <dgm:spPr/>
      <dgm:t>
        <a:bodyPr/>
        <a:lstStyle/>
        <a:p>
          <a:endParaRPr lang="en-US"/>
        </a:p>
      </dgm:t>
    </dgm:pt>
    <dgm:pt modelId="{D68BDA35-A2D7-4A6E-9E21-DBEF78DA5336}" type="sibTrans" cxnId="{89CA2C55-05EE-4431-B2FA-6B6530A6A5D3}">
      <dgm:prSet/>
      <dgm:spPr/>
      <dgm:t>
        <a:bodyPr/>
        <a:lstStyle/>
        <a:p>
          <a:endParaRPr lang="en-US"/>
        </a:p>
      </dgm:t>
    </dgm:pt>
    <dgm:pt modelId="{20FE7A4D-29C5-4D0B-8BAA-72AECFB6B732}">
      <dgm:prSet/>
      <dgm:spPr/>
      <dgm:t>
        <a:bodyPr/>
        <a:lstStyle/>
        <a:p>
          <a:r>
            <a:rPr lang="en-MY" dirty="0"/>
            <a:t>we decide what to eat for breakfast in every morning. We never make one breakfast decision for our whole life.</a:t>
          </a:r>
          <a:endParaRPr lang="en-US" dirty="0"/>
        </a:p>
      </dgm:t>
    </dgm:pt>
    <dgm:pt modelId="{3AE10A00-DEB2-4F40-91C2-851FFD275657}" type="parTrans" cxnId="{FA549E9E-2DEA-42F4-993A-04930B807DDD}">
      <dgm:prSet/>
      <dgm:spPr/>
      <dgm:t>
        <a:bodyPr/>
        <a:lstStyle/>
        <a:p>
          <a:endParaRPr lang="en-US"/>
        </a:p>
      </dgm:t>
    </dgm:pt>
    <dgm:pt modelId="{93EDE9DE-A4EC-4EDD-9EEF-985CD1690EE9}" type="sibTrans" cxnId="{FA549E9E-2DEA-42F4-993A-04930B807DDD}">
      <dgm:prSet/>
      <dgm:spPr/>
      <dgm:t>
        <a:bodyPr/>
        <a:lstStyle/>
        <a:p>
          <a:endParaRPr lang="en-US"/>
        </a:p>
      </dgm:t>
    </dgm:pt>
    <dgm:pt modelId="{97F67686-BBEA-4192-8275-743EED2BF71A}">
      <dgm:prSet/>
      <dgm:spPr/>
      <dgm:t>
        <a:bodyPr/>
        <a:lstStyle/>
        <a:p>
          <a:r>
            <a:rPr lang="en-MY" dirty="0"/>
            <a:t>Firms plan hiring position by position, case by case, year by year, but never one decision for the business’s entire life</a:t>
          </a:r>
          <a:endParaRPr lang="en-US" dirty="0"/>
        </a:p>
      </dgm:t>
    </dgm:pt>
    <dgm:pt modelId="{59360602-1CF4-4503-8D32-B76B7945036D}" type="parTrans" cxnId="{D5309F25-4D68-4057-B16A-9FD254B39810}">
      <dgm:prSet/>
      <dgm:spPr/>
      <dgm:t>
        <a:bodyPr/>
        <a:lstStyle/>
        <a:p>
          <a:endParaRPr lang="en-US"/>
        </a:p>
      </dgm:t>
    </dgm:pt>
    <dgm:pt modelId="{89DC70FA-09A9-471D-A20F-F961CD89A9CF}" type="sibTrans" cxnId="{D5309F25-4D68-4057-B16A-9FD254B39810}">
      <dgm:prSet/>
      <dgm:spPr/>
      <dgm:t>
        <a:bodyPr/>
        <a:lstStyle/>
        <a:p>
          <a:endParaRPr lang="en-US"/>
        </a:p>
      </dgm:t>
    </dgm:pt>
    <dgm:pt modelId="{8F9F2DBD-AA81-45C3-B88E-FF07588D825B}">
      <dgm:prSet/>
      <dgm:spPr/>
      <dgm:t>
        <a:bodyPr/>
        <a:lstStyle/>
        <a:p>
          <a:r>
            <a:rPr lang="en-MY"/>
            <a:t>Government allocates budget year by year, project by project, situation by situation, but never one allocation decision for entire generation</a:t>
          </a:r>
          <a:endParaRPr lang="en-US"/>
        </a:p>
      </dgm:t>
    </dgm:pt>
    <dgm:pt modelId="{56002278-6D05-43F8-BF21-F6E44C9921AF}" type="parTrans" cxnId="{5A8FD3A6-A6E5-4D67-8803-1D6389B01262}">
      <dgm:prSet/>
      <dgm:spPr/>
      <dgm:t>
        <a:bodyPr/>
        <a:lstStyle/>
        <a:p>
          <a:endParaRPr lang="en-US"/>
        </a:p>
      </dgm:t>
    </dgm:pt>
    <dgm:pt modelId="{030DD4AA-2774-4473-B169-FC8E9FCA0AA3}" type="sibTrans" cxnId="{5A8FD3A6-A6E5-4D67-8803-1D6389B01262}">
      <dgm:prSet/>
      <dgm:spPr/>
      <dgm:t>
        <a:bodyPr/>
        <a:lstStyle/>
        <a:p>
          <a:endParaRPr lang="en-US"/>
        </a:p>
      </dgm:t>
    </dgm:pt>
    <dgm:pt modelId="{C092D316-AFB2-45BD-BBF9-76E512F5C9C4}" type="pres">
      <dgm:prSet presAssocID="{2AB62B0F-7DBC-4731-9D63-C4E8E255F615}" presName="linear" presStyleCnt="0">
        <dgm:presLayoutVars>
          <dgm:animLvl val="lvl"/>
          <dgm:resizeHandles val="exact"/>
        </dgm:presLayoutVars>
      </dgm:prSet>
      <dgm:spPr/>
    </dgm:pt>
    <dgm:pt modelId="{C7602300-7F93-4E80-AB72-2FC9C3FD63A8}" type="pres">
      <dgm:prSet presAssocID="{1F547A67-8AE6-4711-A7CC-4BFDC8C6DB7A}" presName="parentText" presStyleLbl="node1" presStyleIdx="0" presStyleCnt="2">
        <dgm:presLayoutVars>
          <dgm:chMax val="0"/>
          <dgm:bulletEnabled val="1"/>
        </dgm:presLayoutVars>
      </dgm:prSet>
      <dgm:spPr/>
    </dgm:pt>
    <dgm:pt modelId="{F1FCCA38-8628-4FB8-9D17-FC65216AD053}" type="pres">
      <dgm:prSet presAssocID="{D2C00810-2532-447F-8E7D-3AFEFE22C574}" presName="spacer" presStyleCnt="0"/>
      <dgm:spPr/>
    </dgm:pt>
    <dgm:pt modelId="{3A549B2A-F6A9-4F2B-B3E1-92304CEC5266}" type="pres">
      <dgm:prSet presAssocID="{B11FA1A0-9173-4578-9801-2D244047BC6A}" presName="parentText" presStyleLbl="node1" presStyleIdx="1" presStyleCnt="2">
        <dgm:presLayoutVars>
          <dgm:chMax val="0"/>
          <dgm:bulletEnabled val="1"/>
        </dgm:presLayoutVars>
      </dgm:prSet>
      <dgm:spPr/>
    </dgm:pt>
    <dgm:pt modelId="{82E97954-1922-4198-8570-2CCEA2DE12A2}" type="pres">
      <dgm:prSet presAssocID="{B11FA1A0-9173-4578-9801-2D244047BC6A}" presName="childText" presStyleLbl="revTx" presStyleIdx="0" presStyleCnt="1">
        <dgm:presLayoutVars>
          <dgm:bulletEnabled val="1"/>
        </dgm:presLayoutVars>
      </dgm:prSet>
      <dgm:spPr/>
    </dgm:pt>
  </dgm:ptLst>
  <dgm:cxnLst>
    <dgm:cxn modelId="{65A62C1B-46C3-4585-A3B8-FFCBF6C37C6E}" type="presOf" srcId="{B11FA1A0-9173-4578-9801-2D244047BC6A}" destId="{3A549B2A-F6A9-4F2B-B3E1-92304CEC5266}" srcOrd="0" destOrd="0" presId="urn:microsoft.com/office/officeart/2005/8/layout/vList2"/>
    <dgm:cxn modelId="{064B5925-B556-4339-97F3-416449E375C2}" type="presOf" srcId="{2AB62B0F-7DBC-4731-9D63-C4E8E255F615}" destId="{C092D316-AFB2-45BD-BBF9-76E512F5C9C4}" srcOrd="0" destOrd="0" presId="urn:microsoft.com/office/officeart/2005/8/layout/vList2"/>
    <dgm:cxn modelId="{D5309F25-4D68-4057-B16A-9FD254B39810}" srcId="{B11FA1A0-9173-4578-9801-2D244047BC6A}" destId="{97F67686-BBEA-4192-8275-743EED2BF71A}" srcOrd="1" destOrd="0" parTransId="{59360602-1CF4-4503-8D32-B76B7945036D}" sibTransId="{89DC70FA-09A9-471D-A20F-F961CD89A9CF}"/>
    <dgm:cxn modelId="{BD83633F-6693-499D-A0E4-9A8F3333513C}" srcId="{2AB62B0F-7DBC-4731-9D63-C4E8E255F615}" destId="{1F547A67-8AE6-4711-A7CC-4BFDC8C6DB7A}" srcOrd="0" destOrd="0" parTransId="{7ED03106-CFBB-4573-8721-077EE4266778}" sibTransId="{D2C00810-2532-447F-8E7D-3AFEFE22C574}"/>
    <dgm:cxn modelId="{8BB28667-B72B-4D8F-9CC2-675C680BA47D}" type="presOf" srcId="{8F9F2DBD-AA81-45C3-B88E-FF07588D825B}" destId="{82E97954-1922-4198-8570-2CCEA2DE12A2}" srcOrd="0" destOrd="2" presId="urn:microsoft.com/office/officeart/2005/8/layout/vList2"/>
    <dgm:cxn modelId="{89CA2C55-05EE-4431-B2FA-6B6530A6A5D3}" srcId="{2AB62B0F-7DBC-4731-9D63-C4E8E255F615}" destId="{B11FA1A0-9173-4578-9801-2D244047BC6A}" srcOrd="1" destOrd="0" parTransId="{0264575F-5DCE-4717-AE01-C22B77951F95}" sibTransId="{D68BDA35-A2D7-4A6E-9E21-DBEF78DA5336}"/>
    <dgm:cxn modelId="{04BCE97B-E2C3-4C70-88E5-817DCBDE7AAF}" type="presOf" srcId="{1F547A67-8AE6-4711-A7CC-4BFDC8C6DB7A}" destId="{C7602300-7F93-4E80-AB72-2FC9C3FD63A8}" srcOrd="0" destOrd="0" presId="urn:microsoft.com/office/officeart/2005/8/layout/vList2"/>
    <dgm:cxn modelId="{FA549E9E-2DEA-42F4-993A-04930B807DDD}" srcId="{B11FA1A0-9173-4578-9801-2D244047BC6A}" destId="{20FE7A4D-29C5-4D0B-8BAA-72AECFB6B732}" srcOrd="0" destOrd="0" parTransId="{3AE10A00-DEB2-4F40-91C2-851FFD275657}" sibTransId="{93EDE9DE-A4EC-4EDD-9EEF-985CD1690EE9}"/>
    <dgm:cxn modelId="{5A8FD3A6-A6E5-4D67-8803-1D6389B01262}" srcId="{B11FA1A0-9173-4578-9801-2D244047BC6A}" destId="{8F9F2DBD-AA81-45C3-B88E-FF07588D825B}" srcOrd="2" destOrd="0" parTransId="{56002278-6D05-43F8-BF21-F6E44C9921AF}" sibTransId="{030DD4AA-2774-4473-B169-FC8E9FCA0AA3}"/>
    <dgm:cxn modelId="{3EE225D2-710C-480A-ABE9-768AE9126F3B}" type="presOf" srcId="{97F67686-BBEA-4192-8275-743EED2BF71A}" destId="{82E97954-1922-4198-8570-2CCEA2DE12A2}" srcOrd="0" destOrd="1" presId="urn:microsoft.com/office/officeart/2005/8/layout/vList2"/>
    <dgm:cxn modelId="{F78CF4E9-1E0A-4A82-95E8-EB5D486B0018}" type="presOf" srcId="{20FE7A4D-29C5-4D0B-8BAA-72AECFB6B732}" destId="{82E97954-1922-4198-8570-2CCEA2DE12A2}" srcOrd="0" destOrd="0" presId="urn:microsoft.com/office/officeart/2005/8/layout/vList2"/>
    <dgm:cxn modelId="{9630B8F4-384A-421B-ADBE-075AB6D413CC}" type="presParOf" srcId="{C092D316-AFB2-45BD-BBF9-76E512F5C9C4}" destId="{C7602300-7F93-4E80-AB72-2FC9C3FD63A8}" srcOrd="0" destOrd="0" presId="urn:microsoft.com/office/officeart/2005/8/layout/vList2"/>
    <dgm:cxn modelId="{BAD2717A-AE54-45D0-852B-405F9E8DB701}" type="presParOf" srcId="{C092D316-AFB2-45BD-BBF9-76E512F5C9C4}" destId="{F1FCCA38-8628-4FB8-9D17-FC65216AD053}" srcOrd="1" destOrd="0" presId="urn:microsoft.com/office/officeart/2005/8/layout/vList2"/>
    <dgm:cxn modelId="{F49060D0-0E3C-4A40-8DE1-5D17054862DA}" type="presParOf" srcId="{C092D316-AFB2-45BD-BBF9-76E512F5C9C4}" destId="{3A549B2A-F6A9-4F2B-B3E1-92304CEC5266}" srcOrd="2" destOrd="0" presId="urn:microsoft.com/office/officeart/2005/8/layout/vList2"/>
    <dgm:cxn modelId="{0249B89A-1E4D-4F8C-AE6D-170450205386}" type="presParOf" srcId="{C092D316-AFB2-45BD-BBF9-76E512F5C9C4}" destId="{82E97954-1922-4198-8570-2CCEA2DE12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43A65-BD09-4F3E-B8B1-3D9CE946E60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C7E8409-10C1-4EF1-B379-3932FC81CC3C}">
      <dgm:prSet/>
      <dgm:spPr/>
      <dgm:t>
        <a:bodyPr/>
        <a:lstStyle/>
        <a:p>
          <a:r>
            <a:rPr lang="en-MY" dirty="0"/>
            <a:t>If wage is the marginal cost of an additional hiring, contribution of the employee to the company is the marginal benefit of an additional hiring (marginal product of labour)</a:t>
          </a:r>
          <a:endParaRPr lang="en-US" dirty="0"/>
        </a:p>
      </dgm:t>
    </dgm:pt>
    <dgm:pt modelId="{00AFB526-9553-47EB-AC3C-EF207EE0123F}" type="parTrans" cxnId="{9051A954-4B92-4779-956A-BB6441323EF0}">
      <dgm:prSet/>
      <dgm:spPr/>
      <dgm:t>
        <a:bodyPr/>
        <a:lstStyle/>
        <a:p>
          <a:endParaRPr lang="en-US"/>
        </a:p>
      </dgm:t>
    </dgm:pt>
    <dgm:pt modelId="{92496E7F-D6A4-4F75-95C8-2D0811392CA7}" type="sibTrans" cxnId="{9051A954-4B92-4779-956A-BB6441323EF0}">
      <dgm:prSet/>
      <dgm:spPr/>
      <dgm:t>
        <a:bodyPr/>
        <a:lstStyle/>
        <a:p>
          <a:endParaRPr lang="en-US"/>
        </a:p>
      </dgm:t>
    </dgm:pt>
    <dgm:pt modelId="{B8669E20-C545-463A-8435-E99C8F4090E8}">
      <dgm:prSet/>
      <dgm:spPr/>
      <dgm:t>
        <a:bodyPr/>
        <a:lstStyle/>
        <a:p>
          <a:r>
            <a:rPr lang="en-MY"/>
            <a:t>If rental/loans rate is the marginal cost of an additional installation of technical equipment, contribution of the machine to the production is the marginal benefit of an additional hiring (marginal product of capital)</a:t>
          </a:r>
          <a:endParaRPr lang="en-US"/>
        </a:p>
      </dgm:t>
    </dgm:pt>
    <dgm:pt modelId="{2F9D7C2D-1ABC-42E3-A0EB-D00CE49C0605}" type="parTrans" cxnId="{5A8AE12D-DD51-4F20-8BBB-0B1E3EE4277F}">
      <dgm:prSet/>
      <dgm:spPr/>
      <dgm:t>
        <a:bodyPr/>
        <a:lstStyle/>
        <a:p>
          <a:endParaRPr lang="en-US"/>
        </a:p>
      </dgm:t>
    </dgm:pt>
    <dgm:pt modelId="{6FF2EA19-D213-4464-BE1B-EBD9B933FE41}" type="sibTrans" cxnId="{5A8AE12D-DD51-4F20-8BBB-0B1E3EE4277F}">
      <dgm:prSet/>
      <dgm:spPr/>
      <dgm:t>
        <a:bodyPr/>
        <a:lstStyle/>
        <a:p>
          <a:endParaRPr lang="en-US"/>
        </a:p>
      </dgm:t>
    </dgm:pt>
    <dgm:pt modelId="{B2064423-C4C9-4A77-9CE5-E7340291CAFE}">
      <dgm:prSet/>
      <dgm:spPr/>
      <dgm:t>
        <a:bodyPr/>
        <a:lstStyle/>
        <a:p>
          <a:r>
            <a:rPr lang="en-MY"/>
            <a:t>If market price is the marginal cost of an additional purchase of goods &amp; services, it will be the marginal revenue of an additional sale of goods &amp; services</a:t>
          </a:r>
          <a:endParaRPr lang="en-US"/>
        </a:p>
      </dgm:t>
    </dgm:pt>
    <dgm:pt modelId="{E051720D-7837-47C6-A306-2E00C74DFFE7}" type="parTrans" cxnId="{6F24CC25-CDCE-40BF-A7BE-F17C465CC6A5}">
      <dgm:prSet/>
      <dgm:spPr/>
      <dgm:t>
        <a:bodyPr/>
        <a:lstStyle/>
        <a:p>
          <a:endParaRPr lang="en-US"/>
        </a:p>
      </dgm:t>
    </dgm:pt>
    <dgm:pt modelId="{F4451DC8-7E87-4EA8-8208-87CA86462526}" type="sibTrans" cxnId="{6F24CC25-CDCE-40BF-A7BE-F17C465CC6A5}">
      <dgm:prSet/>
      <dgm:spPr/>
      <dgm:t>
        <a:bodyPr/>
        <a:lstStyle/>
        <a:p>
          <a:endParaRPr lang="en-US"/>
        </a:p>
      </dgm:t>
    </dgm:pt>
    <dgm:pt modelId="{46F27059-B3BC-40BC-9ECA-3ABF54ECC0B7}" type="pres">
      <dgm:prSet presAssocID="{8B043A65-BD09-4F3E-B8B1-3D9CE946E607}" presName="linear" presStyleCnt="0">
        <dgm:presLayoutVars>
          <dgm:animLvl val="lvl"/>
          <dgm:resizeHandles val="exact"/>
        </dgm:presLayoutVars>
      </dgm:prSet>
      <dgm:spPr/>
    </dgm:pt>
    <dgm:pt modelId="{4FA1F000-2440-4694-90B7-D6CA38A5AA58}" type="pres">
      <dgm:prSet presAssocID="{3C7E8409-10C1-4EF1-B379-3932FC81CC3C}" presName="parentText" presStyleLbl="node1" presStyleIdx="0" presStyleCnt="3">
        <dgm:presLayoutVars>
          <dgm:chMax val="0"/>
          <dgm:bulletEnabled val="1"/>
        </dgm:presLayoutVars>
      </dgm:prSet>
      <dgm:spPr/>
    </dgm:pt>
    <dgm:pt modelId="{E4FDEDC6-2C27-41C3-8F30-EAD26A678963}" type="pres">
      <dgm:prSet presAssocID="{92496E7F-D6A4-4F75-95C8-2D0811392CA7}" presName="spacer" presStyleCnt="0"/>
      <dgm:spPr/>
    </dgm:pt>
    <dgm:pt modelId="{33D0C4AD-D2DD-4CD2-BC95-775000062C6A}" type="pres">
      <dgm:prSet presAssocID="{B8669E20-C545-463A-8435-E99C8F4090E8}" presName="parentText" presStyleLbl="node1" presStyleIdx="1" presStyleCnt="3">
        <dgm:presLayoutVars>
          <dgm:chMax val="0"/>
          <dgm:bulletEnabled val="1"/>
        </dgm:presLayoutVars>
      </dgm:prSet>
      <dgm:spPr/>
    </dgm:pt>
    <dgm:pt modelId="{779F8F81-0228-427B-83E8-E4A0A78A7FA5}" type="pres">
      <dgm:prSet presAssocID="{6FF2EA19-D213-4464-BE1B-EBD9B933FE41}" presName="spacer" presStyleCnt="0"/>
      <dgm:spPr/>
    </dgm:pt>
    <dgm:pt modelId="{8E43F7EB-A52F-482E-BD04-9F607541FCAA}" type="pres">
      <dgm:prSet presAssocID="{B2064423-C4C9-4A77-9CE5-E7340291CAFE}" presName="parentText" presStyleLbl="node1" presStyleIdx="2" presStyleCnt="3">
        <dgm:presLayoutVars>
          <dgm:chMax val="0"/>
          <dgm:bulletEnabled val="1"/>
        </dgm:presLayoutVars>
      </dgm:prSet>
      <dgm:spPr/>
    </dgm:pt>
  </dgm:ptLst>
  <dgm:cxnLst>
    <dgm:cxn modelId="{6F24CC25-CDCE-40BF-A7BE-F17C465CC6A5}" srcId="{8B043A65-BD09-4F3E-B8B1-3D9CE946E607}" destId="{B2064423-C4C9-4A77-9CE5-E7340291CAFE}" srcOrd="2" destOrd="0" parTransId="{E051720D-7837-47C6-A306-2E00C74DFFE7}" sibTransId="{F4451DC8-7E87-4EA8-8208-87CA86462526}"/>
    <dgm:cxn modelId="{5A8AE12D-DD51-4F20-8BBB-0B1E3EE4277F}" srcId="{8B043A65-BD09-4F3E-B8B1-3D9CE946E607}" destId="{B8669E20-C545-463A-8435-E99C8F4090E8}" srcOrd="1" destOrd="0" parTransId="{2F9D7C2D-1ABC-42E3-A0EB-D00CE49C0605}" sibTransId="{6FF2EA19-D213-4464-BE1B-EBD9B933FE41}"/>
    <dgm:cxn modelId="{93A1F067-D448-4669-A401-6012F53B7B9D}" type="presOf" srcId="{B2064423-C4C9-4A77-9CE5-E7340291CAFE}" destId="{8E43F7EB-A52F-482E-BD04-9F607541FCAA}" srcOrd="0" destOrd="0" presId="urn:microsoft.com/office/officeart/2005/8/layout/vList2"/>
    <dgm:cxn modelId="{9051A954-4B92-4779-956A-BB6441323EF0}" srcId="{8B043A65-BD09-4F3E-B8B1-3D9CE946E607}" destId="{3C7E8409-10C1-4EF1-B379-3932FC81CC3C}" srcOrd="0" destOrd="0" parTransId="{00AFB526-9553-47EB-AC3C-EF207EE0123F}" sibTransId="{92496E7F-D6A4-4F75-95C8-2D0811392CA7}"/>
    <dgm:cxn modelId="{CCA65889-F740-4565-A997-59584AF73EBD}" type="presOf" srcId="{B8669E20-C545-463A-8435-E99C8F4090E8}" destId="{33D0C4AD-D2DD-4CD2-BC95-775000062C6A}" srcOrd="0" destOrd="0" presId="urn:microsoft.com/office/officeart/2005/8/layout/vList2"/>
    <dgm:cxn modelId="{E8AA7CAC-BE7D-4E2E-B5CA-70D68D65CAB4}" type="presOf" srcId="{3C7E8409-10C1-4EF1-B379-3932FC81CC3C}" destId="{4FA1F000-2440-4694-90B7-D6CA38A5AA58}" srcOrd="0" destOrd="0" presId="urn:microsoft.com/office/officeart/2005/8/layout/vList2"/>
    <dgm:cxn modelId="{8317D9E8-8F8E-40F0-ABBA-45380F665EF7}" type="presOf" srcId="{8B043A65-BD09-4F3E-B8B1-3D9CE946E607}" destId="{46F27059-B3BC-40BC-9ECA-3ABF54ECC0B7}" srcOrd="0" destOrd="0" presId="urn:microsoft.com/office/officeart/2005/8/layout/vList2"/>
    <dgm:cxn modelId="{88693EA5-6B35-4DB1-8F25-113706677B4E}" type="presParOf" srcId="{46F27059-B3BC-40BC-9ECA-3ABF54ECC0B7}" destId="{4FA1F000-2440-4694-90B7-D6CA38A5AA58}" srcOrd="0" destOrd="0" presId="urn:microsoft.com/office/officeart/2005/8/layout/vList2"/>
    <dgm:cxn modelId="{E1AEE0BE-AD84-48AA-955F-43CCA8353B46}" type="presParOf" srcId="{46F27059-B3BC-40BC-9ECA-3ABF54ECC0B7}" destId="{E4FDEDC6-2C27-41C3-8F30-EAD26A678963}" srcOrd="1" destOrd="0" presId="urn:microsoft.com/office/officeart/2005/8/layout/vList2"/>
    <dgm:cxn modelId="{CE4B6179-F428-4F68-A8E4-AEAFECE55A43}" type="presParOf" srcId="{46F27059-B3BC-40BC-9ECA-3ABF54ECC0B7}" destId="{33D0C4AD-D2DD-4CD2-BC95-775000062C6A}" srcOrd="2" destOrd="0" presId="urn:microsoft.com/office/officeart/2005/8/layout/vList2"/>
    <dgm:cxn modelId="{B9B15900-4232-4A1E-853D-20C76D6440C2}" type="presParOf" srcId="{46F27059-B3BC-40BC-9ECA-3ABF54ECC0B7}" destId="{779F8F81-0228-427B-83E8-E4A0A78A7FA5}" srcOrd="3" destOrd="0" presId="urn:microsoft.com/office/officeart/2005/8/layout/vList2"/>
    <dgm:cxn modelId="{7458F238-C71F-496A-AE2B-56A667FDA652}" type="presParOf" srcId="{46F27059-B3BC-40BC-9ECA-3ABF54ECC0B7}" destId="{8E43F7EB-A52F-482E-BD04-9F607541FCA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B60E4-0BE6-4092-9479-5150A5BE33D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0BBD7A6-7B36-4D19-92A8-6C1BA0CC53B9}">
      <dgm:prSet custT="1"/>
      <dgm:spPr/>
      <dgm:t>
        <a:bodyPr/>
        <a:lstStyle/>
        <a:p>
          <a:r>
            <a:rPr lang="en-MY" sz="2000" dirty="0"/>
            <a:t>Eating is satisfying, but satisfaction will be getting smaller the more you eat because you can get full</a:t>
          </a:r>
          <a:endParaRPr lang="en-US" sz="2000" dirty="0"/>
        </a:p>
      </dgm:t>
    </dgm:pt>
    <dgm:pt modelId="{A7E1BC64-540E-4CD2-B5AE-3514C06ECE6A}" type="parTrans" cxnId="{04CC7C78-9D59-4AC7-AF32-4BDC7828C637}">
      <dgm:prSet/>
      <dgm:spPr/>
      <dgm:t>
        <a:bodyPr/>
        <a:lstStyle/>
        <a:p>
          <a:endParaRPr lang="en-US"/>
        </a:p>
      </dgm:t>
    </dgm:pt>
    <dgm:pt modelId="{48DB6897-B8A3-4027-8407-0F5C9E254AAE}" type="sibTrans" cxnId="{04CC7C78-9D59-4AC7-AF32-4BDC7828C637}">
      <dgm:prSet/>
      <dgm:spPr/>
      <dgm:t>
        <a:bodyPr/>
        <a:lstStyle/>
        <a:p>
          <a:endParaRPr lang="en-US"/>
        </a:p>
      </dgm:t>
    </dgm:pt>
    <dgm:pt modelId="{30949AA2-0767-40DC-BC93-2FE3241BEE92}">
      <dgm:prSet custT="1"/>
      <dgm:spPr/>
      <dgm:t>
        <a:bodyPr/>
        <a:lstStyle/>
        <a:p>
          <a:r>
            <a:rPr lang="en-MY" sz="2200" dirty="0"/>
            <a:t>Boss certainly hopes that employees can work longer, as longer hours he work, more tasks he can complete. But the reality is what he can achieve in the first hour of work is much greater than what he can complete in the last hour of work: people get exhausted (not to speak the quality of work)</a:t>
          </a:r>
          <a:endParaRPr lang="en-US" sz="2200" dirty="0"/>
        </a:p>
      </dgm:t>
    </dgm:pt>
    <dgm:pt modelId="{991C0F03-CBCC-46C0-9006-35C4D6E65DE0}" type="parTrans" cxnId="{A0AED9CC-675C-47EB-9796-AB30CCBB4321}">
      <dgm:prSet/>
      <dgm:spPr/>
      <dgm:t>
        <a:bodyPr/>
        <a:lstStyle/>
        <a:p>
          <a:endParaRPr lang="en-US"/>
        </a:p>
      </dgm:t>
    </dgm:pt>
    <dgm:pt modelId="{62C62BA1-C6B7-47E1-B389-B04A6FC3D9E9}" type="sibTrans" cxnId="{A0AED9CC-675C-47EB-9796-AB30CCBB4321}">
      <dgm:prSet/>
      <dgm:spPr/>
      <dgm:t>
        <a:bodyPr/>
        <a:lstStyle/>
        <a:p>
          <a:endParaRPr lang="en-US"/>
        </a:p>
      </dgm:t>
    </dgm:pt>
    <dgm:pt modelId="{33C72E9E-8D17-427E-9C65-DE507F96DA9B}">
      <dgm:prSet custT="1"/>
      <dgm:spPr/>
      <dgm:t>
        <a:bodyPr/>
        <a:lstStyle/>
        <a:p>
          <a:r>
            <a:rPr lang="en-MY" sz="2000" dirty="0"/>
            <a:t>What government spent on building road in 1970s contributes to the economic growth far more than the same billion ringgit spent today: the former starts from scratch, the latter means just another highway</a:t>
          </a:r>
          <a:endParaRPr lang="en-US" sz="2000" dirty="0"/>
        </a:p>
      </dgm:t>
    </dgm:pt>
    <dgm:pt modelId="{B084D7D0-2420-49C2-8E20-6DA03AC000D4}" type="parTrans" cxnId="{8336E562-C244-4408-9BAD-363CE3EB3660}">
      <dgm:prSet/>
      <dgm:spPr/>
      <dgm:t>
        <a:bodyPr/>
        <a:lstStyle/>
        <a:p>
          <a:endParaRPr lang="en-US"/>
        </a:p>
      </dgm:t>
    </dgm:pt>
    <dgm:pt modelId="{75F8644D-4964-498A-A0C3-5DE545AEC2EE}" type="sibTrans" cxnId="{8336E562-C244-4408-9BAD-363CE3EB3660}">
      <dgm:prSet/>
      <dgm:spPr/>
      <dgm:t>
        <a:bodyPr/>
        <a:lstStyle/>
        <a:p>
          <a:endParaRPr lang="en-US"/>
        </a:p>
      </dgm:t>
    </dgm:pt>
    <dgm:pt modelId="{58EADDE8-6B62-4BCC-8B21-895F6DF8C374}" type="pres">
      <dgm:prSet presAssocID="{084B60E4-0BE6-4092-9479-5150A5BE33DD}" presName="diagram" presStyleCnt="0">
        <dgm:presLayoutVars>
          <dgm:dir/>
          <dgm:resizeHandles val="exact"/>
        </dgm:presLayoutVars>
      </dgm:prSet>
      <dgm:spPr/>
    </dgm:pt>
    <dgm:pt modelId="{0DF1254A-F5F4-4240-A162-C9883FB7F0F7}" type="pres">
      <dgm:prSet presAssocID="{B0BBD7A6-7B36-4D19-92A8-6C1BA0CC53B9}" presName="node" presStyleLbl="node1" presStyleIdx="0" presStyleCnt="3" custScaleX="175818" custScaleY="173890" custLinFactX="194350" custLinFactY="-18758" custLinFactNeighborX="200000" custLinFactNeighborY="-100000">
        <dgm:presLayoutVars>
          <dgm:bulletEnabled val="1"/>
        </dgm:presLayoutVars>
      </dgm:prSet>
      <dgm:spPr/>
    </dgm:pt>
    <dgm:pt modelId="{1BD649F5-A847-423C-8D4C-44862F3220EE}" type="pres">
      <dgm:prSet presAssocID="{48DB6897-B8A3-4027-8407-0F5C9E254AAE}" presName="sibTrans" presStyleCnt="0"/>
      <dgm:spPr/>
    </dgm:pt>
    <dgm:pt modelId="{45B9ABE3-393C-43ED-99DD-1A72535D6F32}" type="pres">
      <dgm:prSet presAssocID="{30949AA2-0767-40DC-BC93-2FE3241BEE92}" presName="node" presStyleLbl="node1" presStyleIdx="1" presStyleCnt="3" custScaleX="239403" custScaleY="342658" custLinFactNeighborX="-47553" custLinFactNeighborY="-34374">
        <dgm:presLayoutVars>
          <dgm:bulletEnabled val="1"/>
        </dgm:presLayoutVars>
      </dgm:prSet>
      <dgm:spPr/>
    </dgm:pt>
    <dgm:pt modelId="{46F5CDE3-B6F0-4086-918D-01F15766EEEB}" type="pres">
      <dgm:prSet presAssocID="{62C62BA1-C6B7-47E1-B389-B04A6FC3D9E9}" presName="sibTrans" presStyleCnt="0"/>
      <dgm:spPr/>
    </dgm:pt>
    <dgm:pt modelId="{D32E85F3-39B2-45F4-B35F-599628348418}" type="pres">
      <dgm:prSet presAssocID="{33C72E9E-8D17-427E-9C65-DE507F96DA9B}" presName="node" presStyleLbl="node1" presStyleIdx="2" presStyleCnt="3" custScaleX="164820" custScaleY="410710" custLinFactX="-200000" custLinFactNeighborX="-276513" custLinFactNeighborY="-349">
        <dgm:presLayoutVars>
          <dgm:bulletEnabled val="1"/>
        </dgm:presLayoutVars>
      </dgm:prSet>
      <dgm:spPr/>
    </dgm:pt>
  </dgm:ptLst>
  <dgm:cxnLst>
    <dgm:cxn modelId="{8336E562-C244-4408-9BAD-363CE3EB3660}" srcId="{084B60E4-0BE6-4092-9479-5150A5BE33DD}" destId="{33C72E9E-8D17-427E-9C65-DE507F96DA9B}" srcOrd="2" destOrd="0" parTransId="{B084D7D0-2420-49C2-8E20-6DA03AC000D4}" sibTransId="{75F8644D-4964-498A-A0C3-5DE545AEC2EE}"/>
    <dgm:cxn modelId="{04CC7C78-9D59-4AC7-AF32-4BDC7828C637}" srcId="{084B60E4-0BE6-4092-9479-5150A5BE33DD}" destId="{B0BBD7A6-7B36-4D19-92A8-6C1BA0CC53B9}" srcOrd="0" destOrd="0" parTransId="{A7E1BC64-540E-4CD2-B5AE-3514C06ECE6A}" sibTransId="{48DB6897-B8A3-4027-8407-0F5C9E254AAE}"/>
    <dgm:cxn modelId="{93CD627C-1312-4151-9238-9A07D6ABD7B3}" type="presOf" srcId="{33C72E9E-8D17-427E-9C65-DE507F96DA9B}" destId="{D32E85F3-39B2-45F4-B35F-599628348418}" srcOrd="0" destOrd="0" presId="urn:microsoft.com/office/officeart/2005/8/layout/default"/>
    <dgm:cxn modelId="{E6FA8598-BB0D-41D0-8F60-EBE970C2896A}" type="presOf" srcId="{B0BBD7A6-7B36-4D19-92A8-6C1BA0CC53B9}" destId="{0DF1254A-F5F4-4240-A162-C9883FB7F0F7}" srcOrd="0" destOrd="0" presId="urn:microsoft.com/office/officeart/2005/8/layout/default"/>
    <dgm:cxn modelId="{1F4127BC-3563-4F14-9991-09FB6240D6FB}" type="presOf" srcId="{30949AA2-0767-40DC-BC93-2FE3241BEE92}" destId="{45B9ABE3-393C-43ED-99DD-1A72535D6F32}" srcOrd="0" destOrd="0" presId="urn:microsoft.com/office/officeart/2005/8/layout/default"/>
    <dgm:cxn modelId="{A0AED9CC-675C-47EB-9796-AB30CCBB4321}" srcId="{084B60E4-0BE6-4092-9479-5150A5BE33DD}" destId="{30949AA2-0767-40DC-BC93-2FE3241BEE92}" srcOrd="1" destOrd="0" parTransId="{991C0F03-CBCC-46C0-9006-35C4D6E65DE0}" sibTransId="{62C62BA1-C6B7-47E1-B389-B04A6FC3D9E9}"/>
    <dgm:cxn modelId="{D66BAED6-2DFA-4850-BB9B-F75B8C5D96C5}" type="presOf" srcId="{084B60E4-0BE6-4092-9479-5150A5BE33DD}" destId="{58EADDE8-6B62-4BCC-8B21-895F6DF8C374}" srcOrd="0" destOrd="0" presId="urn:microsoft.com/office/officeart/2005/8/layout/default"/>
    <dgm:cxn modelId="{4879B217-7A51-4185-9BE7-A033E6BE1F3D}" type="presParOf" srcId="{58EADDE8-6B62-4BCC-8B21-895F6DF8C374}" destId="{0DF1254A-F5F4-4240-A162-C9883FB7F0F7}" srcOrd="0" destOrd="0" presId="urn:microsoft.com/office/officeart/2005/8/layout/default"/>
    <dgm:cxn modelId="{637696AC-7EF1-4679-8C65-005FD8182FEF}" type="presParOf" srcId="{58EADDE8-6B62-4BCC-8B21-895F6DF8C374}" destId="{1BD649F5-A847-423C-8D4C-44862F3220EE}" srcOrd="1" destOrd="0" presId="urn:microsoft.com/office/officeart/2005/8/layout/default"/>
    <dgm:cxn modelId="{464F2869-54DB-478A-B1E6-36C02FFD0347}" type="presParOf" srcId="{58EADDE8-6B62-4BCC-8B21-895F6DF8C374}" destId="{45B9ABE3-393C-43ED-99DD-1A72535D6F32}" srcOrd="2" destOrd="0" presId="urn:microsoft.com/office/officeart/2005/8/layout/default"/>
    <dgm:cxn modelId="{28FD20C8-4699-492A-B3B2-04353458D74D}" type="presParOf" srcId="{58EADDE8-6B62-4BCC-8B21-895F6DF8C374}" destId="{46F5CDE3-B6F0-4086-918D-01F15766EEEB}" srcOrd="3" destOrd="0" presId="urn:microsoft.com/office/officeart/2005/8/layout/default"/>
    <dgm:cxn modelId="{19AB7DB8-5323-4ADC-A4D6-DAACAB22AE90}" type="presParOf" srcId="{58EADDE8-6B62-4BCC-8B21-895F6DF8C374}" destId="{D32E85F3-39B2-45F4-B35F-59962834841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1F353-78BA-48B2-8171-CE7C2B07108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957348B-CA04-4F51-B957-F2A347C6CEFF}">
      <dgm:prSet/>
      <dgm:spPr/>
      <dgm:t>
        <a:bodyPr/>
        <a:lstStyle/>
        <a:p>
          <a:r>
            <a:rPr lang="en-MY"/>
            <a:t>When majority of our debt are ringgit denominated (even the so-called external debt is denominated in ringgit but held by foreign investors)</a:t>
          </a:r>
          <a:endParaRPr lang="en-US"/>
        </a:p>
      </dgm:t>
    </dgm:pt>
    <dgm:pt modelId="{7C5A1240-7683-478D-91AF-3198CEEFD88D}" type="parTrans" cxnId="{057D617F-43F5-489B-A1BB-BD794EFDD55F}">
      <dgm:prSet/>
      <dgm:spPr/>
      <dgm:t>
        <a:bodyPr/>
        <a:lstStyle/>
        <a:p>
          <a:endParaRPr lang="en-US"/>
        </a:p>
      </dgm:t>
    </dgm:pt>
    <dgm:pt modelId="{1E8A68CF-A78F-45EA-BEEF-DFE674801214}" type="sibTrans" cxnId="{057D617F-43F5-489B-A1BB-BD794EFDD55F}">
      <dgm:prSet/>
      <dgm:spPr/>
      <dgm:t>
        <a:bodyPr/>
        <a:lstStyle/>
        <a:p>
          <a:endParaRPr lang="en-US"/>
        </a:p>
      </dgm:t>
    </dgm:pt>
    <dgm:pt modelId="{95976FB3-73B8-4E5D-8200-CD2CAA120553}">
      <dgm:prSet/>
      <dgm:spPr/>
      <dgm:t>
        <a:bodyPr/>
        <a:lstStyle/>
        <a:p>
          <a:r>
            <a:rPr lang="en-MY"/>
            <a:t>When Malaysian real GDP per capita (PPP) in 2019 is 44% of the U.S’s, while it was 31.5% prior to the Asian financial crisis</a:t>
          </a:r>
          <a:endParaRPr lang="en-US" dirty="0"/>
        </a:p>
      </dgm:t>
    </dgm:pt>
    <dgm:pt modelId="{8C570DCD-27B4-4C39-81EE-6EFF8E13A0F1}" type="parTrans" cxnId="{E1D98C02-80C8-45C8-B2DE-0D269A0D5690}">
      <dgm:prSet/>
      <dgm:spPr/>
      <dgm:t>
        <a:bodyPr/>
        <a:lstStyle/>
        <a:p>
          <a:endParaRPr lang="en-US"/>
        </a:p>
      </dgm:t>
    </dgm:pt>
    <dgm:pt modelId="{9CAA486E-71A2-4F05-8CDB-661BED266563}" type="sibTrans" cxnId="{E1D98C02-80C8-45C8-B2DE-0D269A0D5690}">
      <dgm:prSet/>
      <dgm:spPr/>
      <dgm:t>
        <a:bodyPr/>
        <a:lstStyle/>
        <a:p>
          <a:endParaRPr lang="en-US"/>
        </a:p>
      </dgm:t>
    </dgm:pt>
    <dgm:pt modelId="{C9F503E9-A84B-48B9-9B66-A933C9116376}">
      <dgm:prSet/>
      <dgm:spPr/>
      <dgm:t>
        <a:bodyPr/>
        <a:lstStyle/>
        <a:p>
          <a:r>
            <a:rPr lang="en-MY"/>
            <a:t>When today’s financial market is much more robust and diverse than it was 24 years ago</a:t>
          </a:r>
          <a:endParaRPr lang="en-US"/>
        </a:p>
      </dgm:t>
    </dgm:pt>
    <dgm:pt modelId="{9F3DBC0A-3F4E-4100-9543-2F2EA38F953F}" type="parTrans" cxnId="{8B08BA96-69B1-4B4D-9078-F3EF5126A320}">
      <dgm:prSet/>
      <dgm:spPr/>
      <dgm:t>
        <a:bodyPr/>
        <a:lstStyle/>
        <a:p>
          <a:endParaRPr lang="en-US"/>
        </a:p>
      </dgm:t>
    </dgm:pt>
    <dgm:pt modelId="{48F3158A-F02C-4FB0-BFF5-A8E43286FCE2}" type="sibTrans" cxnId="{8B08BA96-69B1-4B4D-9078-F3EF5126A320}">
      <dgm:prSet/>
      <dgm:spPr/>
      <dgm:t>
        <a:bodyPr/>
        <a:lstStyle/>
        <a:p>
          <a:endParaRPr lang="en-US"/>
        </a:p>
      </dgm:t>
    </dgm:pt>
    <dgm:pt modelId="{6D6B5149-BBA8-4D4B-AA7A-276C23F03459}">
      <dgm:prSet/>
      <dgm:spPr/>
      <dgm:t>
        <a:bodyPr/>
        <a:lstStyle/>
        <a:p>
          <a:r>
            <a:rPr lang="en-MY"/>
            <a:t>When we no longer fool ourself to the pseudo stability of a pegged exchange rate </a:t>
          </a:r>
          <a:endParaRPr lang="en-US"/>
        </a:p>
      </dgm:t>
    </dgm:pt>
    <dgm:pt modelId="{EB0813EE-BA17-4DB6-82B3-FD7DC5411860}" type="parTrans" cxnId="{7B1DBDF5-FFA3-499C-803B-8B23DCF538FD}">
      <dgm:prSet/>
      <dgm:spPr/>
      <dgm:t>
        <a:bodyPr/>
        <a:lstStyle/>
        <a:p>
          <a:endParaRPr lang="en-US"/>
        </a:p>
      </dgm:t>
    </dgm:pt>
    <dgm:pt modelId="{40EF0266-E5B9-4AF1-BF5E-2D6F03BEA001}" type="sibTrans" cxnId="{7B1DBDF5-FFA3-499C-803B-8B23DCF538FD}">
      <dgm:prSet/>
      <dgm:spPr/>
      <dgm:t>
        <a:bodyPr/>
        <a:lstStyle/>
        <a:p>
          <a:endParaRPr lang="en-US"/>
        </a:p>
      </dgm:t>
    </dgm:pt>
    <dgm:pt modelId="{897D7F2C-0374-4E86-9CCF-A31FC08D9322}" type="pres">
      <dgm:prSet presAssocID="{8601F353-78BA-48B2-8171-CE7C2B07108D}" presName="vert0" presStyleCnt="0">
        <dgm:presLayoutVars>
          <dgm:dir/>
          <dgm:animOne val="branch"/>
          <dgm:animLvl val="lvl"/>
        </dgm:presLayoutVars>
      </dgm:prSet>
      <dgm:spPr/>
    </dgm:pt>
    <dgm:pt modelId="{A5F2D530-D24B-4F32-BE11-E7211923A93A}" type="pres">
      <dgm:prSet presAssocID="{4957348B-CA04-4F51-B957-F2A347C6CEFF}" presName="thickLine" presStyleLbl="alignNode1" presStyleIdx="0" presStyleCnt="4"/>
      <dgm:spPr/>
    </dgm:pt>
    <dgm:pt modelId="{51EA775B-790B-4406-8D2F-22F7D2DACCAB}" type="pres">
      <dgm:prSet presAssocID="{4957348B-CA04-4F51-B957-F2A347C6CEFF}" presName="horz1" presStyleCnt="0"/>
      <dgm:spPr/>
    </dgm:pt>
    <dgm:pt modelId="{A4032D18-55FE-45A3-989D-BF8D5C328597}" type="pres">
      <dgm:prSet presAssocID="{4957348B-CA04-4F51-B957-F2A347C6CEFF}" presName="tx1" presStyleLbl="revTx" presStyleIdx="0" presStyleCnt="4"/>
      <dgm:spPr/>
    </dgm:pt>
    <dgm:pt modelId="{A6D4A54A-289F-4317-A3A9-F829773EF2B3}" type="pres">
      <dgm:prSet presAssocID="{4957348B-CA04-4F51-B957-F2A347C6CEFF}" presName="vert1" presStyleCnt="0"/>
      <dgm:spPr/>
    </dgm:pt>
    <dgm:pt modelId="{74BB7463-604F-49F4-A7CB-7A26ACE67DD2}" type="pres">
      <dgm:prSet presAssocID="{95976FB3-73B8-4E5D-8200-CD2CAA120553}" presName="thickLine" presStyleLbl="alignNode1" presStyleIdx="1" presStyleCnt="4"/>
      <dgm:spPr/>
    </dgm:pt>
    <dgm:pt modelId="{C3F5A1D1-731D-45D7-A777-7888012CE818}" type="pres">
      <dgm:prSet presAssocID="{95976FB3-73B8-4E5D-8200-CD2CAA120553}" presName="horz1" presStyleCnt="0"/>
      <dgm:spPr/>
    </dgm:pt>
    <dgm:pt modelId="{828A9A40-443D-49EE-8309-166DD95A964A}" type="pres">
      <dgm:prSet presAssocID="{95976FB3-73B8-4E5D-8200-CD2CAA120553}" presName="tx1" presStyleLbl="revTx" presStyleIdx="1" presStyleCnt="4"/>
      <dgm:spPr/>
    </dgm:pt>
    <dgm:pt modelId="{9F0E7C89-1DA5-4166-9EAC-63A2A47E987F}" type="pres">
      <dgm:prSet presAssocID="{95976FB3-73B8-4E5D-8200-CD2CAA120553}" presName="vert1" presStyleCnt="0"/>
      <dgm:spPr/>
    </dgm:pt>
    <dgm:pt modelId="{98118F88-0E90-44F5-B080-6D0311309662}" type="pres">
      <dgm:prSet presAssocID="{C9F503E9-A84B-48B9-9B66-A933C9116376}" presName="thickLine" presStyleLbl="alignNode1" presStyleIdx="2" presStyleCnt="4"/>
      <dgm:spPr/>
    </dgm:pt>
    <dgm:pt modelId="{187AEDDE-2743-4CAC-958F-07085D980A65}" type="pres">
      <dgm:prSet presAssocID="{C9F503E9-A84B-48B9-9B66-A933C9116376}" presName="horz1" presStyleCnt="0"/>
      <dgm:spPr/>
    </dgm:pt>
    <dgm:pt modelId="{D154D539-0694-476E-B1B4-19993761ABBC}" type="pres">
      <dgm:prSet presAssocID="{C9F503E9-A84B-48B9-9B66-A933C9116376}" presName="tx1" presStyleLbl="revTx" presStyleIdx="2" presStyleCnt="4"/>
      <dgm:spPr/>
    </dgm:pt>
    <dgm:pt modelId="{2FF44C4D-55F4-4AFA-A64E-41398278A72A}" type="pres">
      <dgm:prSet presAssocID="{C9F503E9-A84B-48B9-9B66-A933C9116376}" presName="vert1" presStyleCnt="0"/>
      <dgm:spPr/>
    </dgm:pt>
    <dgm:pt modelId="{48D693F1-335B-45CC-8862-AF8CD7DB02ED}" type="pres">
      <dgm:prSet presAssocID="{6D6B5149-BBA8-4D4B-AA7A-276C23F03459}" presName="thickLine" presStyleLbl="alignNode1" presStyleIdx="3" presStyleCnt="4"/>
      <dgm:spPr/>
    </dgm:pt>
    <dgm:pt modelId="{44A8CFB6-9463-4AFF-9EF7-E9402E2C64B4}" type="pres">
      <dgm:prSet presAssocID="{6D6B5149-BBA8-4D4B-AA7A-276C23F03459}" presName="horz1" presStyleCnt="0"/>
      <dgm:spPr/>
    </dgm:pt>
    <dgm:pt modelId="{7E08F1BC-A468-47AA-8015-31BB114F444A}" type="pres">
      <dgm:prSet presAssocID="{6D6B5149-BBA8-4D4B-AA7A-276C23F03459}" presName="tx1" presStyleLbl="revTx" presStyleIdx="3" presStyleCnt="4"/>
      <dgm:spPr/>
    </dgm:pt>
    <dgm:pt modelId="{D55A97C2-FFA2-4B74-B016-E6189A90AE70}" type="pres">
      <dgm:prSet presAssocID="{6D6B5149-BBA8-4D4B-AA7A-276C23F03459}" presName="vert1" presStyleCnt="0"/>
      <dgm:spPr/>
    </dgm:pt>
  </dgm:ptLst>
  <dgm:cxnLst>
    <dgm:cxn modelId="{E1D98C02-80C8-45C8-B2DE-0D269A0D5690}" srcId="{8601F353-78BA-48B2-8171-CE7C2B07108D}" destId="{95976FB3-73B8-4E5D-8200-CD2CAA120553}" srcOrd="1" destOrd="0" parTransId="{8C570DCD-27B4-4C39-81EE-6EFF8E13A0F1}" sibTransId="{9CAA486E-71A2-4F05-8CDB-661BED266563}"/>
    <dgm:cxn modelId="{B2F1B631-3C1D-4A6A-8A55-AD0F22CA55CA}" type="presOf" srcId="{6D6B5149-BBA8-4D4B-AA7A-276C23F03459}" destId="{7E08F1BC-A468-47AA-8015-31BB114F444A}" srcOrd="0" destOrd="0" presId="urn:microsoft.com/office/officeart/2008/layout/LinedList"/>
    <dgm:cxn modelId="{FE667835-97D9-4011-B240-6309326279EE}" type="presOf" srcId="{C9F503E9-A84B-48B9-9B66-A933C9116376}" destId="{D154D539-0694-476E-B1B4-19993761ABBC}" srcOrd="0" destOrd="0" presId="urn:microsoft.com/office/officeart/2008/layout/LinedList"/>
    <dgm:cxn modelId="{203EC34E-9C32-49C7-96BB-16AE0B55BB4E}" type="presOf" srcId="{4957348B-CA04-4F51-B957-F2A347C6CEFF}" destId="{A4032D18-55FE-45A3-989D-BF8D5C328597}" srcOrd="0" destOrd="0" presId="urn:microsoft.com/office/officeart/2008/layout/LinedList"/>
    <dgm:cxn modelId="{057D617F-43F5-489B-A1BB-BD794EFDD55F}" srcId="{8601F353-78BA-48B2-8171-CE7C2B07108D}" destId="{4957348B-CA04-4F51-B957-F2A347C6CEFF}" srcOrd="0" destOrd="0" parTransId="{7C5A1240-7683-478D-91AF-3198CEEFD88D}" sibTransId="{1E8A68CF-A78F-45EA-BEEF-DFE674801214}"/>
    <dgm:cxn modelId="{823EC18F-3A5A-48E8-8426-B1E6FD6A9A5B}" type="presOf" srcId="{8601F353-78BA-48B2-8171-CE7C2B07108D}" destId="{897D7F2C-0374-4E86-9CCF-A31FC08D9322}" srcOrd="0" destOrd="0" presId="urn:microsoft.com/office/officeart/2008/layout/LinedList"/>
    <dgm:cxn modelId="{8B08BA96-69B1-4B4D-9078-F3EF5126A320}" srcId="{8601F353-78BA-48B2-8171-CE7C2B07108D}" destId="{C9F503E9-A84B-48B9-9B66-A933C9116376}" srcOrd="2" destOrd="0" parTransId="{9F3DBC0A-3F4E-4100-9543-2F2EA38F953F}" sibTransId="{48F3158A-F02C-4FB0-BFF5-A8E43286FCE2}"/>
    <dgm:cxn modelId="{5868C4AD-CFB7-45E2-A72C-897150B5B589}" type="presOf" srcId="{95976FB3-73B8-4E5D-8200-CD2CAA120553}" destId="{828A9A40-443D-49EE-8309-166DD95A964A}" srcOrd="0" destOrd="0" presId="urn:microsoft.com/office/officeart/2008/layout/LinedList"/>
    <dgm:cxn modelId="{7B1DBDF5-FFA3-499C-803B-8B23DCF538FD}" srcId="{8601F353-78BA-48B2-8171-CE7C2B07108D}" destId="{6D6B5149-BBA8-4D4B-AA7A-276C23F03459}" srcOrd="3" destOrd="0" parTransId="{EB0813EE-BA17-4DB6-82B3-FD7DC5411860}" sibTransId="{40EF0266-E5B9-4AF1-BF5E-2D6F03BEA001}"/>
    <dgm:cxn modelId="{039484EE-A1F1-45B0-BEDB-996285C11DAE}" type="presParOf" srcId="{897D7F2C-0374-4E86-9CCF-A31FC08D9322}" destId="{A5F2D530-D24B-4F32-BE11-E7211923A93A}" srcOrd="0" destOrd="0" presId="urn:microsoft.com/office/officeart/2008/layout/LinedList"/>
    <dgm:cxn modelId="{E103E01A-B13C-42A9-9101-4D68FE20A40B}" type="presParOf" srcId="{897D7F2C-0374-4E86-9CCF-A31FC08D9322}" destId="{51EA775B-790B-4406-8D2F-22F7D2DACCAB}" srcOrd="1" destOrd="0" presId="urn:microsoft.com/office/officeart/2008/layout/LinedList"/>
    <dgm:cxn modelId="{55E7595A-1C01-4A3D-8030-F9162EBE5EC1}" type="presParOf" srcId="{51EA775B-790B-4406-8D2F-22F7D2DACCAB}" destId="{A4032D18-55FE-45A3-989D-BF8D5C328597}" srcOrd="0" destOrd="0" presId="urn:microsoft.com/office/officeart/2008/layout/LinedList"/>
    <dgm:cxn modelId="{338F1E4A-EEF2-4320-B174-7A96E206CC4C}" type="presParOf" srcId="{51EA775B-790B-4406-8D2F-22F7D2DACCAB}" destId="{A6D4A54A-289F-4317-A3A9-F829773EF2B3}" srcOrd="1" destOrd="0" presId="urn:microsoft.com/office/officeart/2008/layout/LinedList"/>
    <dgm:cxn modelId="{EAD40402-CC44-4C29-A5DE-995E1AEA38F1}" type="presParOf" srcId="{897D7F2C-0374-4E86-9CCF-A31FC08D9322}" destId="{74BB7463-604F-49F4-A7CB-7A26ACE67DD2}" srcOrd="2" destOrd="0" presId="urn:microsoft.com/office/officeart/2008/layout/LinedList"/>
    <dgm:cxn modelId="{72FE878A-2F11-4239-8D23-D6FC8AF3B56D}" type="presParOf" srcId="{897D7F2C-0374-4E86-9CCF-A31FC08D9322}" destId="{C3F5A1D1-731D-45D7-A777-7888012CE818}" srcOrd="3" destOrd="0" presId="urn:microsoft.com/office/officeart/2008/layout/LinedList"/>
    <dgm:cxn modelId="{1117B951-C577-4CA7-B200-9D966725F63E}" type="presParOf" srcId="{C3F5A1D1-731D-45D7-A777-7888012CE818}" destId="{828A9A40-443D-49EE-8309-166DD95A964A}" srcOrd="0" destOrd="0" presId="urn:microsoft.com/office/officeart/2008/layout/LinedList"/>
    <dgm:cxn modelId="{03A68321-525E-439B-AD54-CC1859F7073E}" type="presParOf" srcId="{C3F5A1D1-731D-45D7-A777-7888012CE818}" destId="{9F0E7C89-1DA5-4166-9EAC-63A2A47E987F}" srcOrd="1" destOrd="0" presId="urn:microsoft.com/office/officeart/2008/layout/LinedList"/>
    <dgm:cxn modelId="{605CB977-A319-4DD7-9901-494815EEC3EE}" type="presParOf" srcId="{897D7F2C-0374-4E86-9CCF-A31FC08D9322}" destId="{98118F88-0E90-44F5-B080-6D0311309662}" srcOrd="4" destOrd="0" presId="urn:microsoft.com/office/officeart/2008/layout/LinedList"/>
    <dgm:cxn modelId="{2F40BD36-187E-49B1-BDE2-5FF39E4034A7}" type="presParOf" srcId="{897D7F2C-0374-4E86-9CCF-A31FC08D9322}" destId="{187AEDDE-2743-4CAC-958F-07085D980A65}" srcOrd="5" destOrd="0" presId="urn:microsoft.com/office/officeart/2008/layout/LinedList"/>
    <dgm:cxn modelId="{C579C049-8385-4A3F-B8B0-6EEE515F8B58}" type="presParOf" srcId="{187AEDDE-2743-4CAC-958F-07085D980A65}" destId="{D154D539-0694-476E-B1B4-19993761ABBC}" srcOrd="0" destOrd="0" presId="urn:microsoft.com/office/officeart/2008/layout/LinedList"/>
    <dgm:cxn modelId="{D01B6B66-7359-4849-832E-D0E34DD778C8}" type="presParOf" srcId="{187AEDDE-2743-4CAC-958F-07085D980A65}" destId="{2FF44C4D-55F4-4AFA-A64E-41398278A72A}" srcOrd="1" destOrd="0" presId="urn:microsoft.com/office/officeart/2008/layout/LinedList"/>
    <dgm:cxn modelId="{F8645816-4BCC-4585-A614-0F9E3CFABCDB}" type="presParOf" srcId="{897D7F2C-0374-4E86-9CCF-A31FC08D9322}" destId="{48D693F1-335B-45CC-8862-AF8CD7DB02ED}" srcOrd="6" destOrd="0" presId="urn:microsoft.com/office/officeart/2008/layout/LinedList"/>
    <dgm:cxn modelId="{750B2C10-86A8-4A54-A1A5-9D123CDD8B5C}" type="presParOf" srcId="{897D7F2C-0374-4E86-9CCF-A31FC08D9322}" destId="{44A8CFB6-9463-4AFF-9EF7-E9402E2C64B4}" srcOrd="7" destOrd="0" presId="urn:microsoft.com/office/officeart/2008/layout/LinedList"/>
    <dgm:cxn modelId="{A0A399AE-AFC4-4286-AEA5-10B217FD49C4}" type="presParOf" srcId="{44A8CFB6-9463-4AFF-9EF7-E9402E2C64B4}" destId="{7E08F1BC-A468-47AA-8015-31BB114F444A}" srcOrd="0" destOrd="0" presId="urn:microsoft.com/office/officeart/2008/layout/LinedList"/>
    <dgm:cxn modelId="{476512F9-759A-4AD2-B39C-0CD9820ECF23}" type="presParOf" srcId="{44A8CFB6-9463-4AFF-9EF7-E9402E2C64B4}" destId="{D55A97C2-FFA2-4B74-B016-E6189A90AE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02300-7F93-4E80-AB72-2FC9C3FD63A8}">
      <dsp:nvSpPr>
        <dsp:cNvPr id="0" name=""/>
        <dsp:cNvSpPr/>
      </dsp:nvSpPr>
      <dsp:spPr>
        <a:xfrm>
          <a:off x="0" y="350468"/>
          <a:ext cx="626364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MY" sz="2500" kern="1200"/>
            <a:t>We make decision incrementally, piece by piece, time by time, rather than in lump sum. </a:t>
          </a:r>
          <a:endParaRPr lang="en-US" sz="2500" kern="1200"/>
        </a:p>
      </dsp:txBody>
      <dsp:txXfrm>
        <a:off x="48547" y="399015"/>
        <a:ext cx="6166546" cy="897406"/>
      </dsp:txXfrm>
    </dsp:sp>
    <dsp:sp modelId="{3A549B2A-F6A9-4F2B-B3E1-92304CEC5266}">
      <dsp:nvSpPr>
        <dsp:cNvPr id="0" name=""/>
        <dsp:cNvSpPr/>
      </dsp:nvSpPr>
      <dsp:spPr>
        <a:xfrm>
          <a:off x="0" y="1416968"/>
          <a:ext cx="6263640"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MY" sz="2500" kern="1200"/>
            <a:t>For instance, </a:t>
          </a:r>
          <a:endParaRPr lang="en-US" sz="2500" kern="1200"/>
        </a:p>
      </dsp:txBody>
      <dsp:txXfrm>
        <a:off x="48547" y="1465515"/>
        <a:ext cx="6166546" cy="897406"/>
      </dsp:txXfrm>
    </dsp:sp>
    <dsp:sp modelId="{82E97954-1922-4198-8570-2CCEA2DE12A2}">
      <dsp:nvSpPr>
        <dsp:cNvPr id="0" name=""/>
        <dsp:cNvSpPr/>
      </dsp:nvSpPr>
      <dsp:spPr>
        <a:xfrm>
          <a:off x="0" y="2411468"/>
          <a:ext cx="6263640" cy="274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MY" sz="2000" kern="1200" dirty="0"/>
            <a:t>we decide what to eat for breakfast in every morning. We never make one breakfast decision for our whole life.</a:t>
          </a:r>
          <a:endParaRPr lang="en-US" sz="2000" kern="1200" dirty="0"/>
        </a:p>
        <a:p>
          <a:pPr marL="228600" lvl="1" indent="-228600" algn="l" defTabSz="889000">
            <a:lnSpc>
              <a:spcPct val="90000"/>
            </a:lnSpc>
            <a:spcBef>
              <a:spcPct val="0"/>
            </a:spcBef>
            <a:spcAft>
              <a:spcPct val="20000"/>
            </a:spcAft>
            <a:buChar char="•"/>
          </a:pPr>
          <a:r>
            <a:rPr lang="en-MY" sz="2000" kern="1200" dirty="0"/>
            <a:t>Firms plan hiring position by position, case by case, year by year, but never one decision for the business’s entire life</a:t>
          </a:r>
          <a:endParaRPr lang="en-US" sz="2000" kern="1200" dirty="0"/>
        </a:p>
        <a:p>
          <a:pPr marL="228600" lvl="1" indent="-228600" algn="l" defTabSz="889000">
            <a:lnSpc>
              <a:spcPct val="90000"/>
            </a:lnSpc>
            <a:spcBef>
              <a:spcPct val="0"/>
            </a:spcBef>
            <a:spcAft>
              <a:spcPct val="20000"/>
            </a:spcAft>
            <a:buChar char="•"/>
          </a:pPr>
          <a:r>
            <a:rPr lang="en-MY" sz="2000" kern="1200"/>
            <a:t>Government allocates budget year by year, project by project, situation by situation, but never one allocation decision for entire generation</a:t>
          </a:r>
          <a:endParaRPr lang="en-US" sz="2000" kern="1200"/>
        </a:p>
      </dsp:txBody>
      <dsp:txXfrm>
        <a:off x="0" y="2411468"/>
        <a:ext cx="6263640" cy="274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1F000-2440-4694-90B7-D6CA38A5AA58}">
      <dsp:nvSpPr>
        <dsp:cNvPr id="0" name=""/>
        <dsp:cNvSpPr/>
      </dsp:nvSpPr>
      <dsp:spPr>
        <a:xfrm>
          <a:off x="0" y="12126"/>
          <a:ext cx="5367528" cy="1739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kern="1200" dirty="0"/>
            <a:t>If wage is the marginal cost of an additional hiring, contribution of the employee to the company is the marginal benefit of an additional hiring (marginal product of labour)</a:t>
          </a:r>
          <a:endParaRPr lang="en-US" sz="2000" kern="1200" dirty="0"/>
        </a:p>
      </dsp:txBody>
      <dsp:txXfrm>
        <a:off x="84922" y="97048"/>
        <a:ext cx="5197684" cy="1569799"/>
      </dsp:txXfrm>
    </dsp:sp>
    <dsp:sp modelId="{33D0C4AD-D2DD-4CD2-BC95-775000062C6A}">
      <dsp:nvSpPr>
        <dsp:cNvPr id="0" name=""/>
        <dsp:cNvSpPr/>
      </dsp:nvSpPr>
      <dsp:spPr>
        <a:xfrm>
          <a:off x="0" y="1809370"/>
          <a:ext cx="5367528" cy="17396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kern="1200"/>
            <a:t>If rental/loans rate is the marginal cost of an additional installation of technical equipment, contribution of the machine to the production is the marginal benefit of an additional hiring (marginal product of capital)</a:t>
          </a:r>
          <a:endParaRPr lang="en-US" sz="2000" kern="1200"/>
        </a:p>
      </dsp:txBody>
      <dsp:txXfrm>
        <a:off x="84922" y="1894292"/>
        <a:ext cx="5197684" cy="1569799"/>
      </dsp:txXfrm>
    </dsp:sp>
    <dsp:sp modelId="{8E43F7EB-A52F-482E-BD04-9F607541FCAA}">
      <dsp:nvSpPr>
        <dsp:cNvPr id="0" name=""/>
        <dsp:cNvSpPr/>
      </dsp:nvSpPr>
      <dsp:spPr>
        <a:xfrm>
          <a:off x="0" y="3606613"/>
          <a:ext cx="5367528" cy="173964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MY" sz="2000" kern="1200"/>
            <a:t>If market price is the marginal cost of an additional purchase of goods &amp; services, it will be the marginal revenue of an additional sale of goods &amp; services</a:t>
          </a:r>
          <a:endParaRPr lang="en-US" sz="2000" kern="1200"/>
        </a:p>
      </dsp:txBody>
      <dsp:txXfrm>
        <a:off x="84922" y="3691535"/>
        <a:ext cx="5197684" cy="156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1254A-F5F4-4240-A162-C9883FB7F0F7}">
      <dsp:nvSpPr>
        <dsp:cNvPr id="0" name=""/>
        <dsp:cNvSpPr/>
      </dsp:nvSpPr>
      <dsp:spPr>
        <a:xfrm>
          <a:off x="7219986" y="4"/>
          <a:ext cx="2871710" cy="17041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a:t>Eating is satisfying, but satisfaction will be getting smaller the more you eat because you can get full</a:t>
          </a:r>
          <a:endParaRPr lang="en-US" sz="2000" kern="1200" dirty="0"/>
        </a:p>
      </dsp:txBody>
      <dsp:txXfrm>
        <a:off x="7219986" y="4"/>
        <a:ext cx="2871710" cy="1704131"/>
      </dsp:txXfrm>
    </dsp:sp>
    <dsp:sp modelId="{45B9ABE3-393C-43ED-99DD-1A72535D6F32}">
      <dsp:nvSpPr>
        <dsp:cNvPr id="0" name=""/>
        <dsp:cNvSpPr/>
      </dsp:nvSpPr>
      <dsp:spPr>
        <a:xfrm>
          <a:off x="3037241" y="4"/>
          <a:ext cx="3910271" cy="335806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dirty="0"/>
            <a:t>Boss certainly hopes that employees can work longer, as longer hours he work, more tasks he can complete. But the reality is what he can achieve in the first hour of work is much greater than what he can complete in the last hour of work: people get exhausted (not to speak the quality of work)</a:t>
          </a:r>
          <a:endParaRPr lang="en-US" sz="2200" kern="1200" dirty="0"/>
        </a:p>
      </dsp:txBody>
      <dsp:txXfrm>
        <a:off x="3037241" y="4"/>
        <a:ext cx="3910271" cy="3358067"/>
      </dsp:txXfrm>
    </dsp:sp>
    <dsp:sp modelId="{D32E85F3-39B2-45F4-B35F-599628348418}">
      <dsp:nvSpPr>
        <dsp:cNvPr id="0" name=""/>
        <dsp:cNvSpPr/>
      </dsp:nvSpPr>
      <dsp:spPr>
        <a:xfrm>
          <a:off x="104460" y="0"/>
          <a:ext cx="2692075" cy="402498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a:t>What government spent on building road in 1970s contributes to the economic growth far more than the same billion ringgit spent today: the former starts from scratch, the latter means just another highway</a:t>
          </a:r>
          <a:endParaRPr lang="en-US" sz="2000" kern="1200" dirty="0"/>
        </a:p>
      </dsp:txBody>
      <dsp:txXfrm>
        <a:off x="104460" y="0"/>
        <a:ext cx="2692075" cy="4024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D530-D24B-4F32-BE11-E7211923A93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32D18-55FE-45A3-989D-BF8D5C32859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MY" sz="2500" kern="1200"/>
            <a:t>When majority of our debt are ringgit denominated (even the so-called external debt is denominated in ringgit but held by foreign investors)</a:t>
          </a:r>
          <a:endParaRPr lang="en-US" sz="2500" kern="1200"/>
        </a:p>
      </dsp:txBody>
      <dsp:txXfrm>
        <a:off x="0" y="0"/>
        <a:ext cx="6900512" cy="1384035"/>
      </dsp:txXfrm>
    </dsp:sp>
    <dsp:sp modelId="{74BB7463-604F-49F4-A7CB-7A26ACE67DD2}">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A9A40-443D-49EE-8309-166DD95A964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MY" sz="2500" kern="1200"/>
            <a:t>When Malaysian real GDP per capita (PPP) in 2019 is 44% of the U.S’s, while it was 31.5% prior to the Asian financial crisis</a:t>
          </a:r>
          <a:endParaRPr lang="en-US" sz="2500" kern="1200" dirty="0"/>
        </a:p>
      </dsp:txBody>
      <dsp:txXfrm>
        <a:off x="0" y="1384035"/>
        <a:ext cx="6900512" cy="1384035"/>
      </dsp:txXfrm>
    </dsp:sp>
    <dsp:sp modelId="{98118F88-0E90-44F5-B080-6D0311309662}">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4D539-0694-476E-B1B4-19993761ABB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MY" sz="2500" kern="1200"/>
            <a:t>When today’s financial market is much more robust and diverse than it was 24 years ago</a:t>
          </a:r>
          <a:endParaRPr lang="en-US" sz="2500" kern="1200"/>
        </a:p>
      </dsp:txBody>
      <dsp:txXfrm>
        <a:off x="0" y="2768070"/>
        <a:ext cx="6900512" cy="1384035"/>
      </dsp:txXfrm>
    </dsp:sp>
    <dsp:sp modelId="{48D693F1-335B-45CC-8862-AF8CD7DB02ED}">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8F1BC-A468-47AA-8015-31BB114F444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MY" sz="2500" kern="1200"/>
            <a:t>When we no longer fool ourself to the pseudo stability of a pegged exchange rate </a:t>
          </a:r>
          <a:endParaRPr lang="en-US" sz="25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BF02-4405-4F5C-9012-3D02B2317A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75ED95C-79FD-4957-90D4-7B39040ED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9E165BFA-0824-4010-AAEC-68CC57D0B2BD}"/>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6F5D981D-0A59-4FF0-8EDF-83DC6670018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317444B-50DF-4EC7-9AF2-D79B15EC8E9D}"/>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344386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A13B-2626-4F2C-B84F-34384A707E2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2C17957-A9A7-4380-9597-2C2EC735C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6E23184-9EEF-4392-B2BB-08014E90045E}"/>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8103AD13-A263-4772-B985-CCF935D1F57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9D83553-4C80-47F1-B70B-CD59C07A9130}"/>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71721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16B60-D6E2-4E98-B770-0E2F41DA21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D731CB7-DA78-40CF-A415-40EA5A43C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C73A5E8-83EB-47F1-A046-A088AB3F5831}"/>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7023F594-9723-430D-836E-FE2CC9A5EA1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2A54431-2100-4618-8469-A43B15E34B29}"/>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289837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91D6-1EEE-4915-B82D-F2A36ED345C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C0CBCF8-2231-4FF0-BF52-96F8D5B46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7D97B11-49AF-4BCD-A007-2EDDEFBC7C28}"/>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A9881A9E-4CB2-43AE-8BF8-84EDBFA0D5E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25227AE-6406-4FC4-BAF4-215FE38C6BDE}"/>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138776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1BD8-D233-4535-824A-0F93E8B3A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06FB520F-DB93-46D9-9976-0B830F4C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B4DD-DC4E-4182-8648-E1AB57D4D1DA}"/>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D24F3F1D-2F70-4928-9A67-850D2504950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02B9351-6390-46D7-B6B4-14A0B77FAF16}"/>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19697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59A9-D0D4-41EF-9712-8AE1FE7AAF3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E394397-B876-41AD-8DBB-72B8512217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173DFC1-85C2-424D-A3F8-6FBCB42C7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1F8DD550-2E6F-4663-B4DA-B3CA15C56E5E}"/>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6" name="Footer Placeholder 5">
            <a:extLst>
              <a:ext uri="{FF2B5EF4-FFF2-40B4-BE49-F238E27FC236}">
                <a16:creationId xmlns:a16="http://schemas.microsoft.com/office/drawing/2014/main" id="{EABC1F45-F288-49A4-A34F-5BF8B5B9DD2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053E047-A42A-45C7-A0FF-F0ADB71B9000}"/>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84818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15AE-9929-49A6-B025-108EE8F82293}"/>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D83BCED-4F62-472C-8933-B1E0C51FB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ED5DD-083D-461E-A5AC-E479DD43C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2EA8B9C4-F152-4720-B071-600EC121D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5522A-CEAF-4192-80B1-08BE5CEE11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79B3A16-4FCE-4E24-9341-A76A87F30089}"/>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8" name="Footer Placeholder 7">
            <a:extLst>
              <a:ext uri="{FF2B5EF4-FFF2-40B4-BE49-F238E27FC236}">
                <a16:creationId xmlns:a16="http://schemas.microsoft.com/office/drawing/2014/main" id="{D906351C-4875-479F-843F-D260AD2EB828}"/>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E242B0AF-6760-4F36-8052-061E511D8CEB}"/>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80907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8239-B8D4-40F1-AFA4-66ABF8649198}"/>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BEAE74F-2AEA-4EF3-B163-7A73EF1664BD}"/>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4" name="Footer Placeholder 3">
            <a:extLst>
              <a:ext uri="{FF2B5EF4-FFF2-40B4-BE49-F238E27FC236}">
                <a16:creationId xmlns:a16="http://schemas.microsoft.com/office/drawing/2014/main" id="{9D40A04C-DD2E-49A1-A5CB-2B603072E8D0}"/>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2049455-0C90-4380-93BF-8F72AC8DD3F2}"/>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24996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CF29-1218-4804-8E71-F03EFC3EAEB7}"/>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3" name="Footer Placeholder 2">
            <a:extLst>
              <a:ext uri="{FF2B5EF4-FFF2-40B4-BE49-F238E27FC236}">
                <a16:creationId xmlns:a16="http://schemas.microsoft.com/office/drawing/2014/main" id="{9E9FBF55-6135-4516-B9C2-DD0F52BDD67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FD30484-5619-4049-A647-ED3BE6AC19C4}"/>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160889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4F4B-40A4-4860-90C0-5B216912C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FFF896A-1543-45F2-9BB0-3169EDF8F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5570144-371D-4E34-A348-7BA7D79A8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A883E-05B1-4AA1-A212-69C60F70361A}"/>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6" name="Footer Placeholder 5">
            <a:extLst>
              <a:ext uri="{FF2B5EF4-FFF2-40B4-BE49-F238E27FC236}">
                <a16:creationId xmlns:a16="http://schemas.microsoft.com/office/drawing/2014/main" id="{6F90AF8C-769E-4F7E-AECA-511EDBC5B883}"/>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9AF51A2-BAC0-4CBB-BC42-5AED706BD79C}"/>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52550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A418-677B-463F-A676-2D026595D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D8AC1C6-2450-48A4-ACFA-21242411B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0B1F4D8-644F-4C4B-A1D0-458FA4391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EAB72-3F3A-484A-967E-1894712E40B2}"/>
              </a:ext>
            </a:extLst>
          </p:cNvPr>
          <p:cNvSpPr>
            <a:spLocks noGrp="1"/>
          </p:cNvSpPr>
          <p:nvPr>
            <p:ph type="dt" sz="half" idx="10"/>
          </p:nvPr>
        </p:nvSpPr>
        <p:spPr/>
        <p:txBody>
          <a:bodyPr/>
          <a:lstStyle/>
          <a:p>
            <a:fld id="{61F4A2BC-333C-4812-8BE7-89004C39045B}" type="datetimeFigureOut">
              <a:rPr lang="en-MY" smtClean="0"/>
              <a:t>20/8/2021</a:t>
            </a:fld>
            <a:endParaRPr lang="en-MY"/>
          </a:p>
        </p:txBody>
      </p:sp>
      <p:sp>
        <p:nvSpPr>
          <p:cNvPr id="6" name="Footer Placeholder 5">
            <a:extLst>
              <a:ext uri="{FF2B5EF4-FFF2-40B4-BE49-F238E27FC236}">
                <a16:creationId xmlns:a16="http://schemas.microsoft.com/office/drawing/2014/main" id="{2FC7C7D9-ACD2-474A-BAC0-DA1596190DF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296E101-F0EC-4F89-888A-3157C6D24ED6}"/>
              </a:ext>
            </a:extLst>
          </p:cNvPr>
          <p:cNvSpPr>
            <a:spLocks noGrp="1"/>
          </p:cNvSpPr>
          <p:nvPr>
            <p:ph type="sldNum" sz="quarter" idx="12"/>
          </p:nvPr>
        </p:nvSpPr>
        <p:spPr/>
        <p:txBody>
          <a:bodyPr/>
          <a:lstStyle/>
          <a:p>
            <a:fld id="{8B19E3AF-CFFB-4ED4-B2B8-B9BCBC328515}" type="slidenum">
              <a:rPr lang="en-MY" smtClean="0"/>
              <a:t>‹#›</a:t>
            </a:fld>
            <a:endParaRPr lang="en-MY"/>
          </a:p>
        </p:txBody>
      </p:sp>
    </p:spTree>
    <p:extLst>
      <p:ext uri="{BB962C8B-B14F-4D97-AF65-F5344CB8AC3E}">
        <p14:creationId xmlns:p14="http://schemas.microsoft.com/office/powerpoint/2010/main" val="17076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C095A-FC0A-4A81-90AD-6398BBFD1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8689DC8-38F1-40FE-A4C6-6741D7FDC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EE417B8-F03E-4685-96AD-A01207D11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4A2BC-333C-4812-8BE7-89004C39045B}" type="datetimeFigureOut">
              <a:rPr lang="en-MY" smtClean="0"/>
              <a:t>20/8/2021</a:t>
            </a:fld>
            <a:endParaRPr lang="en-MY"/>
          </a:p>
        </p:txBody>
      </p:sp>
      <p:sp>
        <p:nvSpPr>
          <p:cNvPr id="5" name="Footer Placeholder 4">
            <a:extLst>
              <a:ext uri="{FF2B5EF4-FFF2-40B4-BE49-F238E27FC236}">
                <a16:creationId xmlns:a16="http://schemas.microsoft.com/office/drawing/2014/main" id="{9FB45A18-DCF0-499C-B5B8-AFD0F3292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A44B1D12-F91C-46F1-8284-69E4E18D8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9E3AF-CFFB-4ED4-B2B8-B9BCBC328515}" type="slidenum">
              <a:rPr lang="en-MY" smtClean="0"/>
              <a:t>‹#›</a:t>
            </a:fld>
            <a:endParaRPr lang="en-MY"/>
          </a:p>
        </p:txBody>
      </p:sp>
    </p:spTree>
    <p:extLst>
      <p:ext uri="{BB962C8B-B14F-4D97-AF65-F5344CB8AC3E}">
        <p14:creationId xmlns:p14="http://schemas.microsoft.com/office/powerpoint/2010/main" val="163936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29FD0D-23EA-4431-9973-B085896512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112" b="1"/>
          <a:stretch/>
        </p:blipFill>
        <p:spPr>
          <a:xfrm>
            <a:off x="0" y="0"/>
            <a:ext cx="12191980" cy="6857999"/>
          </a:xfrm>
          <a:prstGeom prst="rect">
            <a:avLst/>
          </a:prstGeom>
        </p:spPr>
      </p:pic>
      <p:sp>
        <p:nvSpPr>
          <p:cNvPr id="2" name="Title 1">
            <a:extLst>
              <a:ext uri="{FF2B5EF4-FFF2-40B4-BE49-F238E27FC236}">
                <a16:creationId xmlns:a16="http://schemas.microsoft.com/office/drawing/2014/main" id="{B3E51A72-5471-4CCC-9FAE-887F2E2B6B75}"/>
              </a:ext>
            </a:extLst>
          </p:cNvPr>
          <p:cNvSpPr>
            <a:spLocks noGrp="1"/>
          </p:cNvSpPr>
          <p:nvPr>
            <p:ph type="ctrTitle"/>
          </p:nvPr>
        </p:nvSpPr>
        <p:spPr>
          <a:xfrm>
            <a:off x="962025" y="1122362"/>
            <a:ext cx="9705975" cy="2900518"/>
          </a:xfrm>
        </p:spPr>
        <p:txBody>
          <a:bodyPr>
            <a:normAutofit/>
          </a:bodyPr>
          <a:lstStyle/>
          <a:p>
            <a:r>
              <a:rPr lang="en-MY" dirty="0">
                <a:solidFill>
                  <a:srgbClr val="FFFFFF"/>
                </a:solidFill>
                <a:latin typeface="Malgun Gothic" panose="020B0503020000020004" pitchFamily="34" charset="-127"/>
                <a:ea typeface="Malgun Gothic" panose="020B0503020000020004" pitchFamily="34" charset="-127"/>
              </a:rPr>
              <a:t>Economics of the Real World in Twelve Lessons</a:t>
            </a:r>
          </a:p>
        </p:txBody>
      </p:sp>
      <p:sp>
        <p:nvSpPr>
          <p:cNvPr id="3" name="Subtitle 2">
            <a:extLst>
              <a:ext uri="{FF2B5EF4-FFF2-40B4-BE49-F238E27FC236}">
                <a16:creationId xmlns:a16="http://schemas.microsoft.com/office/drawing/2014/main" id="{BD1B1BB1-D126-40CE-89ED-EACD36567D21}"/>
              </a:ext>
            </a:extLst>
          </p:cNvPr>
          <p:cNvSpPr>
            <a:spLocks noGrp="1"/>
          </p:cNvSpPr>
          <p:nvPr>
            <p:ph type="subTitle" idx="1"/>
          </p:nvPr>
        </p:nvSpPr>
        <p:spPr>
          <a:xfrm>
            <a:off x="1590675" y="5186440"/>
            <a:ext cx="9144000" cy="1098395"/>
          </a:xfrm>
        </p:spPr>
        <p:txBody>
          <a:bodyPr>
            <a:normAutofit/>
          </a:bodyPr>
          <a:lstStyle/>
          <a:p>
            <a:r>
              <a:rPr lang="en-MY" sz="3600" b="1" dirty="0">
                <a:solidFill>
                  <a:srgbClr val="FFFFFF"/>
                </a:solidFill>
                <a:latin typeface="+mj-lt"/>
              </a:rPr>
              <a:t>Wong Chin Yoong, </a:t>
            </a:r>
            <a:r>
              <a:rPr lang="en-MY" sz="3600" b="1" dirty="0" err="1">
                <a:solidFill>
                  <a:srgbClr val="FFFFFF"/>
                </a:solidFill>
                <a:latin typeface="+mj-lt"/>
              </a:rPr>
              <a:t>Ph.D</a:t>
            </a:r>
            <a:endParaRPr lang="en-MY" sz="3600" b="1" dirty="0">
              <a:solidFill>
                <a:srgbClr val="FFFFFF"/>
              </a:solidFill>
              <a:latin typeface="+mj-lt"/>
            </a:endParaRPr>
          </a:p>
          <a:p>
            <a:endParaRPr lang="en-MY" sz="3600" b="1" dirty="0">
              <a:solidFill>
                <a:srgbClr val="FFFFFF"/>
              </a:solidFill>
              <a:latin typeface="+mj-lt"/>
            </a:endParaRPr>
          </a:p>
        </p:txBody>
      </p:sp>
    </p:spTree>
    <p:extLst>
      <p:ext uri="{BB962C8B-B14F-4D97-AF65-F5344CB8AC3E}">
        <p14:creationId xmlns:p14="http://schemas.microsoft.com/office/powerpoint/2010/main" val="38408118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835DA9-A02D-4A4C-ABF9-A929415E6CAC}"/>
              </a:ext>
            </a:extLst>
          </p:cNvPr>
          <p:cNvSpPr>
            <a:spLocks noGrp="1"/>
          </p:cNvSpPr>
          <p:nvPr>
            <p:ph type="title"/>
          </p:nvPr>
        </p:nvSpPr>
        <p:spPr>
          <a:xfrm>
            <a:off x="934872" y="982272"/>
            <a:ext cx="3388419" cy="4560970"/>
          </a:xfrm>
        </p:spPr>
        <p:txBody>
          <a:bodyPr>
            <a:normAutofit/>
          </a:bodyPr>
          <a:lstStyle/>
          <a:p>
            <a:r>
              <a:rPr lang="en-MY" sz="4000" b="1" dirty="0">
                <a:solidFill>
                  <a:srgbClr val="FFFFFF"/>
                </a:solidFill>
              </a:rPr>
              <a:t>Opportunity cost shapes behaviour</a:t>
            </a:r>
          </a:p>
        </p:txBody>
      </p:sp>
      <p:sp>
        <p:nvSpPr>
          <p:cNvPr id="4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Content Placeholder 2">
            <a:extLst>
              <a:ext uri="{FF2B5EF4-FFF2-40B4-BE49-F238E27FC236}">
                <a16:creationId xmlns:a16="http://schemas.microsoft.com/office/drawing/2014/main" id="{92FE73DD-5E4B-4D64-9B1F-E5D81DAADF2F}"/>
              </a:ext>
            </a:extLst>
          </p:cNvPr>
          <p:cNvSpPr>
            <a:spLocks noGrp="1"/>
          </p:cNvSpPr>
          <p:nvPr>
            <p:ph idx="1"/>
          </p:nvPr>
        </p:nvSpPr>
        <p:spPr>
          <a:xfrm>
            <a:off x="5221862" y="1719618"/>
            <a:ext cx="5948831" cy="4334629"/>
          </a:xfrm>
        </p:spPr>
        <p:txBody>
          <a:bodyPr anchor="ctr">
            <a:normAutofit/>
          </a:bodyPr>
          <a:lstStyle/>
          <a:p>
            <a:r>
              <a:rPr lang="en-MY" sz="2400" dirty="0">
                <a:solidFill>
                  <a:srgbClr val="FEFFFF"/>
                </a:solidFill>
              </a:rPr>
              <a:t>Life is about making choices on what to do and what not to do, what shall be done first and what’s next. Examples:</a:t>
            </a:r>
          </a:p>
          <a:p>
            <a:pPr lvl="1"/>
            <a:r>
              <a:rPr lang="en-MY" dirty="0">
                <a:solidFill>
                  <a:srgbClr val="FEFFFF"/>
                </a:solidFill>
              </a:rPr>
              <a:t>An adult spends hours and thousands to sit for a class</a:t>
            </a:r>
          </a:p>
          <a:p>
            <a:pPr lvl="1"/>
            <a:r>
              <a:rPr lang="en-MY" dirty="0">
                <a:solidFill>
                  <a:srgbClr val="FEFFFF"/>
                </a:solidFill>
              </a:rPr>
              <a:t>A commuter takes the train to work instead of driving</a:t>
            </a:r>
          </a:p>
          <a:p>
            <a:pPr lvl="1"/>
            <a:r>
              <a:rPr lang="en-MY" dirty="0">
                <a:solidFill>
                  <a:srgbClr val="FEFFFF"/>
                </a:solidFill>
              </a:rPr>
              <a:t>A manufacturer chooses to do fully automated OEM</a:t>
            </a:r>
          </a:p>
          <a:p>
            <a:pPr lvl="1"/>
            <a:r>
              <a:rPr lang="en-MY" dirty="0">
                <a:solidFill>
                  <a:srgbClr val="FEFFFF"/>
                </a:solidFill>
              </a:rPr>
              <a:t>Government swings between total or partial lockdown</a:t>
            </a:r>
          </a:p>
          <a:p>
            <a:endParaRPr lang="en-MY" sz="2400" dirty="0">
              <a:solidFill>
                <a:srgbClr val="FEFFFF"/>
              </a:solidFill>
            </a:endParaRPr>
          </a:p>
        </p:txBody>
      </p:sp>
    </p:spTree>
    <p:extLst>
      <p:ext uri="{BB962C8B-B14F-4D97-AF65-F5344CB8AC3E}">
        <p14:creationId xmlns:p14="http://schemas.microsoft.com/office/powerpoint/2010/main" val="27811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IX: Natural rate of interest</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08125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B4113-64E7-4B62-BE1F-CB2252EBD7F8}"/>
              </a:ext>
            </a:extLst>
          </p:cNvPr>
          <p:cNvSpPr>
            <a:spLocks noGrp="1"/>
          </p:cNvSpPr>
          <p:nvPr>
            <p:ph type="title"/>
          </p:nvPr>
        </p:nvSpPr>
        <p:spPr>
          <a:xfrm>
            <a:off x="359900" y="4615840"/>
            <a:ext cx="4379968" cy="1526741"/>
          </a:xfrm>
        </p:spPr>
        <p:txBody>
          <a:bodyPr>
            <a:noAutofit/>
          </a:bodyPr>
          <a:lstStyle/>
          <a:p>
            <a:pPr algn="r"/>
            <a:r>
              <a:rPr lang="en-MY" sz="3400" b="1" dirty="0">
                <a:solidFill>
                  <a:schemeClr val="bg1"/>
                </a:solidFill>
              </a:rPr>
              <a:t>What determines when to raise interest? </a:t>
            </a:r>
            <a:br>
              <a:rPr lang="en-MY" sz="3400" b="1" dirty="0">
                <a:solidFill>
                  <a:schemeClr val="bg1"/>
                </a:solidFill>
              </a:rPr>
            </a:br>
            <a:r>
              <a:rPr lang="en-MY" sz="3400" b="1" dirty="0">
                <a:solidFill>
                  <a:schemeClr val="bg1"/>
                </a:solidFill>
              </a:rPr>
              <a:t>By how much?</a:t>
            </a:r>
          </a:p>
        </p:txBody>
      </p:sp>
      <p:pic>
        <p:nvPicPr>
          <p:cNvPr id="5" name="Picture 4">
            <a:extLst>
              <a:ext uri="{FF2B5EF4-FFF2-40B4-BE49-F238E27FC236}">
                <a16:creationId xmlns:a16="http://schemas.microsoft.com/office/drawing/2014/main" id="{BCB772A1-6DEB-4E36-A203-001D43CB050F}"/>
              </a:ext>
            </a:extLst>
          </p:cNvPr>
          <p:cNvPicPr>
            <a:picLocks noChangeAspect="1"/>
          </p:cNvPicPr>
          <p:nvPr/>
        </p:nvPicPr>
        <p:blipFill rotWithShape="1">
          <a:blip r:embed="rId2"/>
          <a:srcRect r="2" b="98"/>
          <a:stretch/>
        </p:blipFill>
        <p:spPr>
          <a:xfrm>
            <a:off x="6112704" y="324001"/>
            <a:ext cx="5559480" cy="3749040"/>
          </a:xfrm>
          <a:prstGeom prst="rect">
            <a:avLst/>
          </a:prstGeom>
        </p:spPr>
      </p:pic>
      <p:pic>
        <p:nvPicPr>
          <p:cNvPr id="4" name="Content Placeholder 3">
            <a:extLst>
              <a:ext uri="{FF2B5EF4-FFF2-40B4-BE49-F238E27FC236}">
                <a16:creationId xmlns:a16="http://schemas.microsoft.com/office/drawing/2014/main" id="{1A97C00E-F60D-45BC-A3C3-AE6119D12D21}"/>
              </a:ext>
            </a:extLst>
          </p:cNvPr>
          <p:cNvPicPr>
            <a:picLocks noChangeAspect="1"/>
          </p:cNvPicPr>
          <p:nvPr/>
        </p:nvPicPr>
        <p:blipFill rotWithShape="1">
          <a:blip r:embed="rId3"/>
          <a:srcRect l="1979" r="-2" b="-2"/>
          <a:stretch/>
        </p:blipFill>
        <p:spPr>
          <a:xfrm>
            <a:off x="387047" y="324001"/>
            <a:ext cx="5546955" cy="3749040"/>
          </a:xfrm>
          <a:prstGeom prst="rect">
            <a:avLst/>
          </a:prstGeom>
        </p:spPr>
      </p:pic>
      <p:cxnSp>
        <p:nvCxnSpPr>
          <p:cNvPr id="20" name="Straight Connector 19">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720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6814FE-B105-4FB3-AFA5-E082C304E084}"/>
              </a:ext>
            </a:extLst>
          </p:cNvPr>
          <p:cNvSpPr>
            <a:spLocks noGrp="1"/>
          </p:cNvSpPr>
          <p:nvPr>
            <p:ph type="title"/>
          </p:nvPr>
        </p:nvSpPr>
        <p:spPr>
          <a:xfrm>
            <a:off x="7375612" y="630750"/>
            <a:ext cx="3962061" cy="4516360"/>
          </a:xfrm>
        </p:spPr>
        <p:txBody>
          <a:bodyPr anchor="ctr">
            <a:normAutofit/>
          </a:bodyPr>
          <a:lstStyle/>
          <a:p>
            <a:r>
              <a:rPr lang="en-MY" sz="3600" b="1" dirty="0"/>
              <a:t>Phillips curve perhaps gives a guide: lower interest rate when unemployment is high and inflation is low, and vice versa</a:t>
            </a:r>
          </a:p>
        </p:txBody>
      </p:sp>
      <p:sp>
        <p:nvSpPr>
          <p:cNvPr id="22"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0AF4481-6A82-4239-B0B3-7F2E33B2E238}"/>
              </a:ext>
            </a:extLst>
          </p:cNvPr>
          <p:cNvGraphicFramePr>
            <a:graphicFrameLocks noGrp="1"/>
          </p:cNvGraphicFramePr>
          <p:nvPr>
            <p:ph idx="1"/>
            <p:extLst>
              <p:ext uri="{D42A27DB-BD31-4B8C-83A1-F6EECF244321}">
                <p14:modId xmlns:p14="http://schemas.microsoft.com/office/powerpoint/2010/main" val="2796647652"/>
              </p:ext>
            </p:extLst>
          </p:nvPr>
        </p:nvGraphicFramePr>
        <p:xfrm>
          <a:off x="642938" y="1698625"/>
          <a:ext cx="6478587" cy="4516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0570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5AAAB5-5D7D-4BF5-BCB8-F63B4F30FD9C}"/>
              </a:ext>
            </a:extLst>
          </p:cNvPr>
          <p:cNvSpPr>
            <a:spLocks noGrp="1"/>
          </p:cNvSpPr>
          <p:nvPr>
            <p:ph type="title"/>
          </p:nvPr>
        </p:nvSpPr>
        <p:spPr>
          <a:xfrm>
            <a:off x="643467" y="321734"/>
            <a:ext cx="10905066" cy="1664629"/>
          </a:xfrm>
        </p:spPr>
        <p:txBody>
          <a:bodyPr>
            <a:normAutofit fontScale="90000"/>
          </a:bodyPr>
          <a:lstStyle/>
          <a:p>
            <a:r>
              <a:rPr lang="en-MY" sz="4000" b="1" dirty="0"/>
              <a:t>But sometimes it may not be that straightforward and explicit, especially when both unemployment and inflation are low or high simultaneously</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70BCA1A-1E4E-4FF1-A5EE-DEF1C5759661}"/>
              </a:ext>
            </a:extLst>
          </p:cNvPr>
          <p:cNvGraphicFramePr>
            <a:graphicFrameLocks noGrp="1"/>
          </p:cNvGraphicFramePr>
          <p:nvPr>
            <p:ph idx="1"/>
            <p:extLst>
              <p:ext uri="{D42A27DB-BD31-4B8C-83A1-F6EECF244321}">
                <p14:modId xmlns:p14="http://schemas.microsoft.com/office/powerpoint/2010/main" val="2882743459"/>
              </p:ext>
            </p:extLst>
          </p:nvPr>
        </p:nvGraphicFramePr>
        <p:xfrm>
          <a:off x="670705" y="1986363"/>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2298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776C1-5C42-4163-B468-FF99C9AE8C48}"/>
              </a:ext>
            </a:extLst>
          </p:cNvPr>
          <p:cNvSpPr>
            <a:spLocks noGrp="1"/>
          </p:cNvSpPr>
          <p:nvPr>
            <p:ph type="title"/>
          </p:nvPr>
        </p:nvSpPr>
        <p:spPr>
          <a:xfrm>
            <a:off x="643467" y="321734"/>
            <a:ext cx="10905066" cy="1664629"/>
          </a:xfrm>
        </p:spPr>
        <p:txBody>
          <a:bodyPr>
            <a:normAutofit fontScale="90000"/>
          </a:bodyPr>
          <a:lstStyle/>
          <a:p>
            <a:r>
              <a:rPr lang="en-MY" sz="4000" b="1" dirty="0"/>
              <a:t>When Phillips curve is vertical (meaning unemployment is unvarying with inflation), interest rate may not even need to respond to inflation variation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8B0EEFD-29BD-4DD8-99D0-4C63893A0858}"/>
              </a:ext>
            </a:extLst>
          </p:cNvPr>
          <p:cNvGraphicFramePr>
            <a:graphicFrameLocks noGrp="1"/>
          </p:cNvGraphicFramePr>
          <p:nvPr>
            <p:ph idx="1"/>
            <p:extLst>
              <p:ext uri="{D42A27DB-BD31-4B8C-83A1-F6EECF244321}">
                <p14:modId xmlns:p14="http://schemas.microsoft.com/office/powerpoint/2010/main" val="1543563965"/>
              </p:ext>
            </p:extLst>
          </p:nvPr>
        </p:nvGraphicFramePr>
        <p:xfrm>
          <a:off x="773961" y="2137014"/>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0881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28CA02-B76B-4A54-B40F-694F9EC07FC2}"/>
              </a:ext>
            </a:extLst>
          </p:cNvPr>
          <p:cNvSpPr>
            <a:spLocks noGrp="1"/>
          </p:cNvSpPr>
          <p:nvPr>
            <p:ph type="title"/>
          </p:nvPr>
        </p:nvSpPr>
        <p:spPr>
          <a:xfrm>
            <a:off x="643467" y="321734"/>
            <a:ext cx="10905066" cy="1135737"/>
          </a:xfrm>
        </p:spPr>
        <p:txBody>
          <a:bodyPr>
            <a:normAutofit/>
          </a:bodyPr>
          <a:lstStyle/>
          <a:p>
            <a:r>
              <a:rPr lang="en-MY" sz="4000" b="1" dirty="0"/>
              <a:t>This holds truer post-GFC and pre-pandemic</a:t>
            </a:r>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7519369-3817-429B-B676-8D34C3881BB6}"/>
              </a:ext>
            </a:extLst>
          </p:cNvPr>
          <p:cNvGraphicFramePr>
            <a:graphicFrameLocks noGrp="1"/>
          </p:cNvGraphicFramePr>
          <p:nvPr>
            <p:ph idx="1"/>
            <p:extLst>
              <p:ext uri="{D42A27DB-BD31-4B8C-83A1-F6EECF244321}">
                <p14:modId xmlns:p14="http://schemas.microsoft.com/office/powerpoint/2010/main" val="339433449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5077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A492E1-9382-4487-B77D-71F839E8C701}"/>
              </a:ext>
            </a:extLst>
          </p:cNvPr>
          <p:cNvSpPr>
            <a:spLocks noGrp="1"/>
          </p:cNvSpPr>
          <p:nvPr>
            <p:ph type="title"/>
          </p:nvPr>
        </p:nvSpPr>
        <p:spPr>
          <a:xfrm>
            <a:off x="7604080" y="381983"/>
            <a:ext cx="3962061" cy="4516360"/>
          </a:xfrm>
        </p:spPr>
        <p:txBody>
          <a:bodyPr anchor="ctr">
            <a:normAutofit/>
          </a:bodyPr>
          <a:lstStyle/>
          <a:p>
            <a:r>
              <a:rPr lang="en-MY" sz="4000" b="1" dirty="0"/>
              <a:t>What observations can you make out of Malaysia’s past 14 years of experience?</a:t>
            </a:r>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E402674-681B-4B06-ABFE-D30B93282702}"/>
              </a:ext>
            </a:extLst>
          </p:cNvPr>
          <p:cNvGraphicFramePr>
            <a:graphicFrameLocks noGrp="1"/>
          </p:cNvGraphicFramePr>
          <p:nvPr>
            <p:ph idx="1"/>
            <p:extLst>
              <p:ext uri="{D42A27DB-BD31-4B8C-83A1-F6EECF244321}">
                <p14:modId xmlns:p14="http://schemas.microsoft.com/office/powerpoint/2010/main" val="778563141"/>
              </p:ext>
            </p:extLst>
          </p:nvPr>
        </p:nvGraphicFramePr>
        <p:xfrm>
          <a:off x="642938" y="1698625"/>
          <a:ext cx="6478587" cy="4516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1020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FBCB521-D7EC-459D-A25A-E0680587F6CE}"/>
              </a:ext>
            </a:extLst>
          </p:cNvPr>
          <p:cNvSpPr>
            <a:spLocks noGrp="1"/>
          </p:cNvSpPr>
          <p:nvPr>
            <p:ph type="title"/>
          </p:nvPr>
        </p:nvSpPr>
        <p:spPr>
          <a:xfrm>
            <a:off x="1137036" y="548640"/>
            <a:ext cx="9543405" cy="1188720"/>
          </a:xfrm>
        </p:spPr>
        <p:txBody>
          <a:bodyPr>
            <a:normAutofit/>
          </a:bodyPr>
          <a:lstStyle/>
          <a:p>
            <a:r>
              <a:rPr lang="en-MY" sz="4000" b="1" dirty="0">
                <a:solidFill>
                  <a:schemeClr val="tx1">
                    <a:lumMod val="85000"/>
                    <a:lumOff val="15000"/>
                  </a:schemeClr>
                </a:solidFill>
              </a:rPr>
              <a:t>The first two are obvious, the next two are not, but important</a:t>
            </a:r>
          </a:p>
        </p:txBody>
      </p:sp>
      <p:sp>
        <p:nvSpPr>
          <p:cNvPr id="3" name="Content Placeholder 2">
            <a:extLst>
              <a:ext uri="{FF2B5EF4-FFF2-40B4-BE49-F238E27FC236}">
                <a16:creationId xmlns:a16="http://schemas.microsoft.com/office/drawing/2014/main" id="{5A522FFE-7958-4BD0-B0BD-D134481ECB2F}"/>
              </a:ext>
            </a:extLst>
          </p:cNvPr>
          <p:cNvSpPr>
            <a:spLocks noGrp="1"/>
          </p:cNvSpPr>
          <p:nvPr>
            <p:ph idx="1"/>
          </p:nvPr>
        </p:nvSpPr>
        <p:spPr>
          <a:xfrm>
            <a:off x="1053747" y="2407921"/>
            <a:ext cx="8276026" cy="3729956"/>
          </a:xfrm>
        </p:spPr>
        <p:txBody>
          <a:bodyPr anchor="ctr">
            <a:normAutofit/>
          </a:bodyPr>
          <a:lstStyle/>
          <a:p>
            <a:pPr marL="0" indent="0">
              <a:buNone/>
            </a:pPr>
            <a:r>
              <a:rPr lang="en-MY" dirty="0">
                <a:solidFill>
                  <a:schemeClr val="tx1">
                    <a:lumMod val="85000"/>
                    <a:lumOff val="15000"/>
                  </a:schemeClr>
                </a:solidFill>
              </a:rPr>
              <a:t>#1: BNM lowers OPR twice during the crises and recession</a:t>
            </a:r>
          </a:p>
          <a:p>
            <a:pPr marL="0" indent="0">
              <a:buNone/>
            </a:pPr>
            <a:r>
              <a:rPr lang="en-MY" dirty="0">
                <a:solidFill>
                  <a:schemeClr val="tx1">
                    <a:lumMod val="85000"/>
                    <a:lumOff val="15000"/>
                  </a:schemeClr>
                </a:solidFill>
              </a:rPr>
              <a:t>#2: BNM normalises OPR when the economy is recovering</a:t>
            </a:r>
          </a:p>
          <a:p>
            <a:pPr marL="0" indent="0">
              <a:buNone/>
            </a:pPr>
            <a:r>
              <a:rPr lang="en-MY" dirty="0">
                <a:solidFill>
                  <a:schemeClr val="tx1">
                    <a:lumMod val="85000"/>
                    <a:lumOff val="15000"/>
                  </a:schemeClr>
                </a:solidFill>
              </a:rPr>
              <a:t>#3: When OPR is raised to a “certain level”, it will be maintained irrespective of the inflation rate</a:t>
            </a:r>
          </a:p>
          <a:p>
            <a:pPr marL="0" indent="0">
              <a:buNone/>
            </a:pPr>
            <a:r>
              <a:rPr lang="en-MY" dirty="0">
                <a:solidFill>
                  <a:schemeClr val="tx1">
                    <a:lumMod val="85000"/>
                    <a:lumOff val="15000"/>
                  </a:schemeClr>
                </a:solidFill>
              </a:rPr>
              <a:t>#4: That “certain level” seems to be getting lower in the new business cycle</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6733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EE8FCA-6E29-4660-972E-4870A3ABC17B}"/>
              </a:ext>
            </a:extLst>
          </p:cNvPr>
          <p:cNvSpPr>
            <a:spLocks noGrp="1"/>
          </p:cNvSpPr>
          <p:nvPr>
            <p:ph type="title"/>
          </p:nvPr>
        </p:nvSpPr>
        <p:spPr>
          <a:xfrm>
            <a:off x="643467" y="1698171"/>
            <a:ext cx="3962061" cy="4516360"/>
          </a:xfrm>
        </p:spPr>
        <p:txBody>
          <a:bodyPr anchor="t">
            <a:normAutofit/>
          </a:bodyPr>
          <a:lstStyle/>
          <a:p>
            <a:r>
              <a:rPr lang="en-US" altLang="zh-CN" sz="4000" b="1" dirty="0"/>
              <a:t>And that “certain level” is called </a:t>
            </a:r>
            <a:r>
              <a:rPr lang="en-MY" sz="4000" b="1" dirty="0"/>
              <a:t>natural rate of interest</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0AB0E31-324E-40FE-AED9-807CE0845E0F}"/>
              </a:ext>
            </a:extLst>
          </p:cNvPr>
          <p:cNvSpPr>
            <a:spLocks noGrp="1"/>
          </p:cNvSpPr>
          <p:nvPr>
            <p:ph idx="1"/>
          </p:nvPr>
        </p:nvSpPr>
        <p:spPr>
          <a:xfrm>
            <a:off x="4450000" y="1102145"/>
            <a:ext cx="6478513" cy="5013356"/>
          </a:xfrm>
        </p:spPr>
        <p:txBody>
          <a:bodyPr>
            <a:normAutofit/>
          </a:bodyPr>
          <a:lstStyle/>
          <a:p>
            <a:r>
              <a:rPr lang="en-MY" sz="2400" dirty="0"/>
              <a:t>Real policy interest rate consistent with the economy operating at its full potential once transitory shocks to aggregate supply or demand have abated (Williams 2003)</a:t>
            </a:r>
          </a:p>
          <a:p>
            <a:r>
              <a:rPr lang="en-MY" sz="2400" dirty="0"/>
              <a:t>A theoretical policy rate at which the stance of monetary policy is neither accommodative nor restrictive. It is the short-term real interest rate consistent with the economy maintaining full employment with price stability (Kaplan, 2018)</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11300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6B8C29-A101-4D9D-B38D-A72B68A2ED60}"/>
              </a:ext>
            </a:extLst>
          </p:cNvPr>
          <p:cNvSpPr>
            <a:spLocks noGrp="1"/>
          </p:cNvSpPr>
          <p:nvPr>
            <p:ph type="title"/>
          </p:nvPr>
        </p:nvSpPr>
        <p:spPr>
          <a:xfrm>
            <a:off x="378680" y="1828881"/>
            <a:ext cx="3697897" cy="4516360"/>
          </a:xfrm>
        </p:spPr>
        <p:txBody>
          <a:bodyPr anchor="t">
            <a:normAutofit/>
          </a:bodyPr>
          <a:lstStyle/>
          <a:p>
            <a:r>
              <a:rPr lang="en-MY" sz="4000" b="1" dirty="0"/>
              <a:t>Knut Wicksell (1896)/Woodford (2003)</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0DD2831-DB64-4D46-8A35-4D5D149340E0}"/>
              </a:ext>
            </a:extLst>
          </p:cNvPr>
          <p:cNvSpPr>
            <a:spLocks noGrp="1"/>
          </p:cNvSpPr>
          <p:nvPr>
            <p:ph idx="1"/>
          </p:nvPr>
        </p:nvSpPr>
        <p:spPr>
          <a:xfrm>
            <a:off x="4273077" y="643469"/>
            <a:ext cx="7159899" cy="4516361"/>
          </a:xfrm>
        </p:spPr>
        <p:txBody>
          <a:bodyPr>
            <a:normAutofit/>
          </a:bodyPr>
          <a:lstStyle/>
          <a:p>
            <a:pPr marL="0" indent="0">
              <a:buNone/>
            </a:pPr>
            <a:r>
              <a:rPr lang="en-MY" dirty="0"/>
              <a:t>Natural rate is</a:t>
            </a:r>
          </a:p>
          <a:p>
            <a:r>
              <a:rPr lang="en-MY" dirty="0"/>
              <a:t>The rate of interest that equates saving with investment</a:t>
            </a:r>
          </a:p>
          <a:p>
            <a:r>
              <a:rPr lang="en-MY" dirty="0"/>
              <a:t>The marginal productivity of capital</a:t>
            </a:r>
          </a:p>
          <a:p>
            <a:r>
              <a:rPr lang="en-MY" dirty="0"/>
              <a:t>The rate of interest that is consistent with aggregate price stability</a:t>
            </a:r>
          </a:p>
          <a:p>
            <a:pPr marL="0" indent="0">
              <a:buNone/>
            </a:pPr>
            <a:endParaRPr lang="en-MY" dirty="0"/>
          </a:p>
          <a:p>
            <a:pPr marL="0" indent="0">
              <a:buNone/>
            </a:pPr>
            <a:r>
              <a:rPr lang="en-MY" dirty="0"/>
              <a:t>It can be influenced by fiscal policy, productivity, technological change and demographics</a:t>
            </a:r>
          </a:p>
          <a:p>
            <a:pPr marL="0" indent="0">
              <a:buNone/>
            </a:pPr>
            <a:endParaRPr lang="en-MY"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5688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04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FC75369-7F92-44E6-A469-C0D9411AB0B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dirty="0">
                <a:solidFill>
                  <a:srgbClr val="FFFFFF"/>
                </a:solidFill>
                <a:ea typeface="Malgun Gothic" panose="020B0503020000020004" pitchFamily="34" charset="-127"/>
              </a:rPr>
              <a:t>And the trade-offs can be both inter- and intra-temporal</a:t>
            </a:r>
          </a:p>
        </p:txBody>
      </p:sp>
      <p:pic>
        <p:nvPicPr>
          <p:cNvPr id="1026" name="Picture 2" descr="Real-Life Examples of Opportunity Cost | St. Louis Fed">
            <a:extLst>
              <a:ext uri="{FF2B5EF4-FFF2-40B4-BE49-F238E27FC236}">
                <a16:creationId xmlns:a16="http://schemas.microsoft.com/office/drawing/2014/main" id="{D62096B2-6269-4816-8F53-6D90420428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237151"/>
            <a:ext cx="7188199" cy="438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728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81DFD6-FD99-4FAA-97C9-4658A43D29CA}"/>
              </a:ext>
            </a:extLst>
          </p:cNvPr>
          <p:cNvSpPr>
            <a:spLocks noGrp="1"/>
          </p:cNvSpPr>
          <p:nvPr>
            <p:ph type="title"/>
          </p:nvPr>
        </p:nvSpPr>
        <p:spPr>
          <a:xfrm>
            <a:off x="643467" y="1698171"/>
            <a:ext cx="3962061" cy="4516360"/>
          </a:xfrm>
        </p:spPr>
        <p:txBody>
          <a:bodyPr anchor="t">
            <a:normAutofit/>
          </a:bodyPr>
          <a:lstStyle/>
          <a:p>
            <a:r>
              <a:rPr lang="en-MY" sz="3600" b="1"/>
              <a:t>r vs. r*</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1D4E03-7E53-43D6-B710-9655674858B3}"/>
                  </a:ext>
                </a:extLst>
              </p:cNvPr>
              <p:cNvSpPr>
                <a:spLocks noGrp="1"/>
              </p:cNvSpPr>
              <p:nvPr>
                <p:ph idx="1"/>
              </p:nvPr>
            </p:nvSpPr>
            <p:spPr>
              <a:xfrm>
                <a:off x="3321433" y="1054702"/>
                <a:ext cx="6478513" cy="4516361"/>
              </a:xfrm>
            </p:spPr>
            <p:txBody>
              <a:bodyPr>
                <a:normAutofit fontScale="92500"/>
              </a:bodyPr>
              <a:lstStyle/>
              <a:p>
                <a:r>
                  <a:rPr lang="en-MY" dirty="0"/>
                  <a:t>Think of Fisher equation:</a:t>
                </a:r>
              </a:p>
              <a:p>
                <a:endParaRPr lang="en-MY" dirty="0"/>
              </a:p>
              <a:p>
                <a:pPr marL="0" indent="0">
                  <a:buNone/>
                </a:pPr>
                <a14:m>
                  <m:oMathPara xmlns:m="http://schemas.openxmlformats.org/officeDocument/2006/math">
                    <m:oMathParaPr>
                      <m:jc m:val="centerGroup"/>
                    </m:oMathParaPr>
                    <m:oMath xmlns:m="http://schemas.openxmlformats.org/officeDocument/2006/math">
                      <m:r>
                        <a:rPr lang="en-MY" b="0" i="1">
                          <a:latin typeface="Cambria Math" panose="02040503050406030204" pitchFamily="18" charset="0"/>
                        </a:rPr>
                        <m:t>𝑖</m:t>
                      </m:r>
                      <m:r>
                        <a:rPr lang="en-MY" b="0" i="1">
                          <a:latin typeface="Cambria Math" panose="02040503050406030204" pitchFamily="18" charset="0"/>
                        </a:rPr>
                        <m:t>=</m:t>
                      </m:r>
                      <m:r>
                        <a:rPr lang="en-MY" b="0" i="1">
                          <a:latin typeface="Cambria Math" panose="02040503050406030204" pitchFamily="18" charset="0"/>
                        </a:rPr>
                        <m:t>𝑟</m:t>
                      </m:r>
                      <m:r>
                        <a:rPr lang="en-MY" b="0" i="1">
                          <a:latin typeface="Cambria Math" panose="02040503050406030204" pitchFamily="18" charset="0"/>
                        </a:rPr>
                        <m:t>+</m:t>
                      </m:r>
                      <m:sSup>
                        <m:sSupPr>
                          <m:ctrlPr>
                            <a:rPr lang="en-MY" b="0" i="1">
                              <a:latin typeface="Cambria Math" panose="02040503050406030204" pitchFamily="18" charset="0"/>
                            </a:rPr>
                          </m:ctrlPr>
                        </m:sSupPr>
                        <m:e>
                          <m:r>
                            <a:rPr lang="en-MY" b="0" i="1">
                              <a:latin typeface="Cambria Math" panose="02040503050406030204" pitchFamily="18" charset="0"/>
                              <a:ea typeface="Cambria Math" panose="02040503050406030204" pitchFamily="18" charset="0"/>
                            </a:rPr>
                            <m:t>𝜋</m:t>
                          </m:r>
                        </m:e>
                        <m:sup>
                          <m:r>
                            <a:rPr lang="en-MY" b="0" i="1">
                              <a:latin typeface="Cambria Math" panose="02040503050406030204" pitchFamily="18" charset="0"/>
                            </a:rPr>
                            <m:t>𝑒</m:t>
                          </m:r>
                        </m:sup>
                      </m:sSup>
                      <m:r>
                        <a:rPr lang="en-MY" b="0" i="1">
                          <a:latin typeface="Cambria Math" panose="02040503050406030204" pitchFamily="18" charset="0"/>
                          <a:ea typeface="Cambria Math" panose="02040503050406030204" pitchFamily="18" charset="0"/>
                        </a:rPr>
                        <m:t>⇒</m:t>
                      </m:r>
                      <m:r>
                        <a:rPr lang="en-MY" b="0" i="1">
                          <a:latin typeface="Cambria Math" panose="02040503050406030204" pitchFamily="18" charset="0"/>
                          <a:ea typeface="Cambria Math" panose="02040503050406030204" pitchFamily="18" charset="0"/>
                        </a:rPr>
                        <m:t>𝑟</m:t>
                      </m:r>
                      <m:r>
                        <a:rPr lang="en-MY" b="0" i="1">
                          <a:latin typeface="Cambria Math" panose="02040503050406030204" pitchFamily="18" charset="0"/>
                          <a:ea typeface="Cambria Math" panose="02040503050406030204" pitchFamily="18" charset="0"/>
                        </a:rPr>
                        <m:t>=</m:t>
                      </m:r>
                      <m:r>
                        <a:rPr lang="en-MY" b="0" i="1">
                          <a:latin typeface="Cambria Math" panose="02040503050406030204" pitchFamily="18" charset="0"/>
                          <a:ea typeface="Cambria Math" panose="02040503050406030204" pitchFamily="18" charset="0"/>
                        </a:rPr>
                        <m:t>𝑖</m:t>
                      </m:r>
                      <m:r>
                        <a:rPr lang="en-MY" b="0" i="1">
                          <a:latin typeface="Cambria Math" panose="02040503050406030204" pitchFamily="18" charset="0"/>
                          <a:ea typeface="Cambria Math" panose="02040503050406030204" pitchFamily="18" charset="0"/>
                        </a:rPr>
                        <m:t>−</m:t>
                      </m:r>
                      <m:sSup>
                        <m:sSupPr>
                          <m:ctrlPr>
                            <a:rPr lang="en-MY" i="1">
                              <a:latin typeface="Cambria Math" panose="02040503050406030204" pitchFamily="18" charset="0"/>
                            </a:rPr>
                          </m:ctrlPr>
                        </m:sSupPr>
                        <m:e>
                          <m:r>
                            <a:rPr lang="en-MY" i="1">
                              <a:latin typeface="Cambria Math" panose="02040503050406030204" pitchFamily="18" charset="0"/>
                              <a:ea typeface="Cambria Math" panose="02040503050406030204" pitchFamily="18" charset="0"/>
                            </a:rPr>
                            <m:t>𝜋</m:t>
                          </m:r>
                        </m:e>
                        <m:sup>
                          <m:r>
                            <a:rPr lang="en-MY" i="1">
                              <a:latin typeface="Cambria Math" panose="02040503050406030204" pitchFamily="18" charset="0"/>
                            </a:rPr>
                            <m:t>𝑒</m:t>
                          </m:r>
                        </m:sup>
                      </m:sSup>
                    </m:oMath>
                  </m:oMathPara>
                </a14:m>
                <a:endParaRPr lang="en-MY" b="0" dirty="0"/>
              </a:p>
              <a:p>
                <a:pPr marL="0" indent="0">
                  <a:buNone/>
                </a:pPr>
                <a:endParaRPr lang="en-MY" b="0" dirty="0"/>
              </a:p>
              <a:p>
                <a:r>
                  <a:rPr lang="en-MY" dirty="0"/>
                  <a:t>where </a:t>
                </a:r>
                <a14:m>
                  <m:oMath xmlns:m="http://schemas.openxmlformats.org/officeDocument/2006/math">
                    <m:r>
                      <a:rPr lang="en-MY" b="0" i="1">
                        <a:latin typeface="Cambria Math" panose="02040503050406030204" pitchFamily="18" charset="0"/>
                      </a:rPr>
                      <m:t>𝑖</m:t>
                    </m:r>
                  </m:oMath>
                </a14:m>
                <a:r>
                  <a:rPr lang="en-MY" dirty="0"/>
                  <a:t> denotes policy rate, </a:t>
                </a:r>
                <a14:m>
                  <m:oMath xmlns:m="http://schemas.openxmlformats.org/officeDocument/2006/math">
                    <m:r>
                      <a:rPr lang="en-MY" b="0" i="1">
                        <a:latin typeface="Cambria Math" panose="02040503050406030204" pitchFamily="18" charset="0"/>
                      </a:rPr>
                      <m:t>𝑟</m:t>
                    </m:r>
                  </m:oMath>
                </a14:m>
                <a:r>
                  <a:rPr lang="en-MY" dirty="0"/>
                  <a:t> inflation-adjusted rate,  and </a:t>
                </a:r>
                <a14:m>
                  <m:oMath xmlns:m="http://schemas.openxmlformats.org/officeDocument/2006/math">
                    <m:sSup>
                      <m:sSupPr>
                        <m:ctrlPr>
                          <a:rPr lang="en-MY" i="1">
                            <a:latin typeface="Cambria Math" panose="02040503050406030204" pitchFamily="18" charset="0"/>
                          </a:rPr>
                        </m:ctrlPr>
                      </m:sSupPr>
                      <m:e>
                        <m:r>
                          <a:rPr lang="en-MY" i="1">
                            <a:latin typeface="Cambria Math" panose="02040503050406030204" pitchFamily="18" charset="0"/>
                            <a:ea typeface="Cambria Math" panose="02040503050406030204" pitchFamily="18" charset="0"/>
                          </a:rPr>
                          <m:t>𝜋</m:t>
                        </m:r>
                      </m:e>
                      <m:sup>
                        <m:r>
                          <a:rPr lang="en-MY" i="1">
                            <a:latin typeface="Cambria Math" panose="02040503050406030204" pitchFamily="18" charset="0"/>
                          </a:rPr>
                          <m:t>𝑒</m:t>
                        </m:r>
                      </m:sup>
                    </m:sSup>
                  </m:oMath>
                </a14:m>
                <a:r>
                  <a:rPr lang="en-MY" dirty="0"/>
                  <a:t> expected inflation</a:t>
                </a:r>
              </a:p>
              <a:p>
                <a:r>
                  <a:rPr lang="en-MY" dirty="0"/>
                  <a:t>If </a:t>
                </a:r>
                <a14:m>
                  <m:oMath xmlns:m="http://schemas.openxmlformats.org/officeDocument/2006/math">
                    <m:r>
                      <a:rPr lang="en-MY" b="0" i="1">
                        <a:latin typeface="Cambria Math" panose="02040503050406030204" pitchFamily="18" charset="0"/>
                      </a:rPr>
                      <m:t>𝑟</m:t>
                    </m:r>
                    <m:r>
                      <a:rPr lang="en-MY" b="0" i="1">
                        <a:latin typeface="Cambria Math" panose="02040503050406030204" pitchFamily="18" charset="0"/>
                      </a:rPr>
                      <m:t>&gt;</m:t>
                    </m:r>
                    <m:sSup>
                      <m:sSupPr>
                        <m:ctrlPr>
                          <a:rPr lang="en-MY" b="0" i="1">
                            <a:latin typeface="Cambria Math" panose="02040503050406030204" pitchFamily="18" charset="0"/>
                          </a:rPr>
                        </m:ctrlPr>
                      </m:sSupPr>
                      <m:e>
                        <m:r>
                          <a:rPr lang="en-MY" b="0" i="1">
                            <a:latin typeface="Cambria Math" panose="02040503050406030204" pitchFamily="18" charset="0"/>
                          </a:rPr>
                          <m:t>𝑟</m:t>
                        </m:r>
                      </m:e>
                      <m:sup>
                        <m:r>
                          <a:rPr lang="en-MY" b="0" i="1">
                            <a:latin typeface="Cambria Math" panose="02040503050406030204" pitchFamily="18" charset="0"/>
                          </a:rPr>
                          <m:t>∗</m:t>
                        </m:r>
                      </m:sup>
                    </m:sSup>
                  </m:oMath>
                </a14:m>
                <a:r>
                  <a:rPr lang="en-MY" dirty="0"/>
                  <a:t>, monetary policy is too restrictive, hurting the economy</a:t>
                </a:r>
              </a:p>
              <a:p>
                <a:r>
                  <a:rPr lang="en-MY" dirty="0"/>
                  <a:t>If </a:t>
                </a:r>
                <a14:m>
                  <m:oMath xmlns:m="http://schemas.openxmlformats.org/officeDocument/2006/math">
                    <m:r>
                      <a:rPr lang="en-MY" b="0" i="1">
                        <a:latin typeface="Cambria Math" panose="02040503050406030204" pitchFamily="18" charset="0"/>
                      </a:rPr>
                      <m:t>𝑟</m:t>
                    </m:r>
                    <m:r>
                      <a:rPr lang="en-MY" b="0" i="1">
                        <a:latin typeface="Cambria Math" panose="02040503050406030204" pitchFamily="18" charset="0"/>
                      </a:rPr>
                      <m:t>&lt;</m:t>
                    </m:r>
                    <m:sSup>
                      <m:sSupPr>
                        <m:ctrlPr>
                          <a:rPr lang="en-MY" b="0" i="1">
                            <a:latin typeface="Cambria Math" panose="02040503050406030204" pitchFamily="18" charset="0"/>
                          </a:rPr>
                        </m:ctrlPr>
                      </m:sSupPr>
                      <m:e>
                        <m:r>
                          <a:rPr lang="en-MY" b="0" i="1">
                            <a:latin typeface="Cambria Math" panose="02040503050406030204" pitchFamily="18" charset="0"/>
                          </a:rPr>
                          <m:t>𝑟</m:t>
                        </m:r>
                      </m:e>
                      <m:sup>
                        <m:r>
                          <a:rPr lang="en-MY" b="0" i="1">
                            <a:latin typeface="Cambria Math" panose="02040503050406030204" pitchFamily="18" charset="0"/>
                          </a:rPr>
                          <m:t>∗</m:t>
                        </m:r>
                      </m:sup>
                    </m:sSup>
                    <m:r>
                      <a:rPr lang="en-MY" b="0" i="1">
                        <a:latin typeface="Cambria Math" panose="02040503050406030204" pitchFamily="18" charset="0"/>
                      </a:rPr>
                      <m:t>,</m:t>
                    </m:r>
                  </m:oMath>
                </a14:m>
                <a:r>
                  <a:rPr lang="en-MY" dirty="0"/>
                  <a:t> monetary policy is too accommodative, creating inflation pressure</a:t>
                </a:r>
              </a:p>
            </p:txBody>
          </p:sp>
        </mc:Choice>
        <mc:Fallback xmlns="">
          <p:sp>
            <p:nvSpPr>
              <p:cNvPr id="3" name="Content Placeholder 2">
                <a:extLst>
                  <a:ext uri="{FF2B5EF4-FFF2-40B4-BE49-F238E27FC236}">
                    <a16:creationId xmlns:a16="http://schemas.microsoft.com/office/drawing/2014/main" id="{771D4E03-7E53-43D6-B710-9655674858B3}"/>
                  </a:ext>
                </a:extLst>
              </p:cNvPr>
              <p:cNvSpPr>
                <a:spLocks noGrp="1" noRot="1" noChangeAspect="1" noMove="1" noResize="1" noEditPoints="1" noAdjustHandles="1" noChangeArrowheads="1" noChangeShapeType="1" noTextEdit="1"/>
              </p:cNvSpPr>
              <p:nvPr>
                <p:ph idx="1"/>
              </p:nvPr>
            </p:nvSpPr>
            <p:spPr>
              <a:xfrm>
                <a:off x="3321433" y="1054702"/>
                <a:ext cx="6478513" cy="4516361"/>
              </a:xfrm>
              <a:blipFill>
                <a:blip r:embed="rId2"/>
                <a:stretch>
                  <a:fillRect l="-1505" t="-2024"/>
                </a:stretch>
              </a:blipFill>
            </p:spPr>
            <p:txBody>
              <a:bodyPr/>
              <a:lstStyle/>
              <a:p>
                <a:r>
                  <a:rPr lang="en-MY">
                    <a:noFill/>
                  </a:rPr>
                  <a:t> </a:t>
                </a:r>
              </a:p>
            </p:txBody>
          </p:sp>
        </mc:Fallback>
      </mc:AlternateContent>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837883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A6C1-9A46-4BBE-9C7A-811A9E61C7C6}"/>
              </a:ext>
            </a:extLst>
          </p:cNvPr>
          <p:cNvSpPr>
            <a:spLocks noGrp="1"/>
          </p:cNvSpPr>
          <p:nvPr>
            <p:ph type="title"/>
          </p:nvPr>
        </p:nvSpPr>
        <p:spPr/>
        <p:txBody>
          <a:bodyPr>
            <a:normAutofit/>
          </a:bodyPr>
          <a:lstStyle/>
          <a:p>
            <a:r>
              <a:rPr lang="en-MY" sz="4000" b="1" dirty="0"/>
              <a:t>Natural interest rate that equilibrates S &amp; I</a:t>
            </a:r>
          </a:p>
        </p:txBody>
      </p:sp>
      <p:sp>
        <p:nvSpPr>
          <p:cNvPr id="3" name="Content Placeholder 2">
            <a:extLst>
              <a:ext uri="{FF2B5EF4-FFF2-40B4-BE49-F238E27FC236}">
                <a16:creationId xmlns:a16="http://schemas.microsoft.com/office/drawing/2014/main" id="{92E52AD4-F57F-4878-BD34-3CA93BB046C2}"/>
              </a:ext>
            </a:extLst>
          </p:cNvPr>
          <p:cNvSpPr>
            <a:spLocks noGrp="1"/>
          </p:cNvSpPr>
          <p:nvPr>
            <p:ph idx="1"/>
          </p:nvPr>
        </p:nvSpPr>
        <p:spPr/>
        <p:txBody>
          <a:bodyPr>
            <a:normAutofit lnSpcReduction="10000"/>
          </a:bodyPr>
          <a:lstStyle/>
          <a:p>
            <a:pPr marL="0" indent="0">
              <a:buNone/>
            </a:pPr>
            <a:r>
              <a:rPr lang="en-MY" dirty="0"/>
              <a:t>             interest rate</a:t>
            </a:r>
          </a:p>
          <a:p>
            <a:pPr marL="0" indent="0">
              <a:buNone/>
            </a:pPr>
            <a:r>
              <a:rPr lang="en-MY" dirty="0"/>
              <a:t>                           I			    S			</a:t>
            </a:r>
          </a:p>
          <a:p>
            <a:pPr marL="0" indent="0">
              <a:buNone/>
            </a:pPr>
            <a:endParaRPr lang="en-MY" dirty="0"/>
          </a:p>
          <a:p>
            <a:pPr marL="0" indent="0">
              <a:buNone/>
            </a:pPr>
            <a:r>
              <a:rPr lang="en-MY" dirty="0"/>
              <a:t>                </a:t>
            </a:r>
          </a:p>
          <a:p>
            <a:pPr marL="0" indent="0">
              <a:buNone/>
            </a:pPr>
            <a:r>
              <a:rPr lang="en-MY" dirty="0"/>
              <a:t>                 r*</a:t>
            </a:r>
          </a:p>
          <a:p>
            <a:pPr marL="0" indent="0">
              <a:buNone/>
            </a:pPr>
            <a:r>
              <a:rPr lang="en-MY" dirty="0"/>
              <a:t>     </a:t>
            </a:r>
          </a:p>
          <a:p>
            <a:pPr marL="0" indent="0">
              <a:buNone/>
            </a:pPr>
            <a:endParaRPr lang="en-MY" dirty="0"/>
          </a:p>
          <a:p>
            <a:pPr marL="0" indent="0">
              <a:buNone/>
            </a:pPr>
            <a:endParaRPr lang="en-MY" dirty="0"/>
          </a:p>
          <a:p>
            <a:pPr marL="0" indent="0">
              <a:buNone/>
            </a:pPr>
            <a:r>
              <a:rPr lang="en-MY" dirty="0"/>
              <a:t>					               Funds</a:t>
            </a:r>
          </a:p>
        </p:txBody>
      </p:sp>
      <p:cxnSp>
        <p:nvCxnSpPr>
          <p:cNvPr id="5" name="Straight Arrow Connector 4">
            <a:extLst>
              <a:ext uri="{FF2B5EF4-FFF2-40B4-BE49-F238E27FC236}">
                <a16:creationId xmlns:a16="http://schemas.microsoft.com/office/drawing/2014/main" id="{FD88184E-858B-46B0-8630-183B180C40A8}"/>
              </a:ext>
            </a:extLst>
          </p:cNvPr>
          <p:cNvCxnSpPr>
            <a:cxnSpLocks/>
          </p:cNvCxnSpPr>
          <p:nvPr/>
        </p:nvCxnSpPr>
        <p:spPr>
          <a:xfrm flipV="1">
            <a:off x="2714625" y="2286002"/>
            <a:ext cx="0" cy="3343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8D434A-BCB8-41B8-AEAF-D236E9D38EAA}"/>
              </a:ext>
            </a:extLst>
          </p:cNvPr>
          <p:cNvCxnSpPr>
            <a:cxnSpLocks/>
          </p:cNvCxnSpPr>
          <p:nvPr/>
        </p:nvCxnSpPr>
        <p:spPr>
          <a:xfrm>
            <a:off x="2714625" y="5629275"/>
            <a:ext cx="39719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CF52D4-1B1E-4AD5-8B2D-6329B848FC3D}"/>
              </a:ext>
            </a:extLst>
          </p:cNvPr>
          <p:cNvCxnSpPr/>
          <p:nvPr/>
        </p:nvCxnSpPr>
        <p:spPr>
          <a:xfrm flipV="1">
            <a:off x="3114675" y="2828925"/>
            <a:ext cx="2676525" cy="22764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9CA6E3-52BF-4EF8-9F01-52836C97FE72}"/>
              </a:ext>
            </a:extLst>
          </p:cNvPr>
          <p:cNvCxnSpPr/>
          <p:nvPr/>
        </p:nvCxnSpPr>
        <p:spPr>
          <a:xfrm>
            <a:off x="3328987" y="2819401"/>
            <a:ext cx="2743200" cy="22145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D9AA7A-7BB2-4062-BD56-84BD342ADC13}"/>
              </a:ext>
            </a:extLst>
          </p:cNvPr>
          <p:cNvCxnSpPr/>
          <p:nvPr/>
        </p:nvCxnSpPr>
        <p:spPr>
          <a:xfrm flipH="1">
            <a:off x="2714625" y="3838575"/>
            <a:ext cx="1905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91AFF-A06F-4D14-8C30-C4721A9222B0}"/>
              </a:ext>
            </a:extLst>
          </p:cNvPr>
          <p:cNvCxnSpPr>
            <a:cxnSpLocks/>
          </p:cNvCxnSpPr>
          <p:nvPr/>
        </p:nvCxnSpPr>
        <p:spPr>
          <a:xfrm>
            <a:off x="4600575" y="3829050"/>
            <a:ext cx="0" cy="1800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5449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F40AB-1520-4910-9B5E-61E481C7ECA2}"/>
              </a:ext>
            </a:extLst>
          </p:cNvPr>
          <p:cNvSpPr>
            <a:spLocks noGrp="1"/>
          </p:cNvSpPr>
          <p:nvPr>
            <p:ph type="title"/>
          </p:nvPr>
        </p:nvSpPr>
        <p:spPr>
          <a:xfrm>
            <a:off x="273054" y="1480838"/>
            <a:ext cx="4156706" cy="4516360"/>
          </a:xfrm>
        </p:spPr>
        <p:txBody>
          <a:bodyPr anchor="ctr">
            <a:normAutofit/>
          </a:bodyPr>
          <a:lstStyle/>
          <a:p>
            <a:r>
              <a:rPr lang="en-MY" sz="4000" b="1" dirty="0"/>
              <a:t>I drops significantly post-AFC, and S declines also recently. What it means for r*?</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07CBF09-68CD-4F7D-8E15-98FD18D77663}"/>
              </a:ext>
            </a:extLst>
          </p:cNvPr>
          <p:cNvGraphicFramePr>
            <a:graphicFrameLocks noGrp="1"/>
          </p:cNvGraphicFramePr>
          <p:nvPr>
            <p:ph idx="1"/>
            <p:extLst>
              <p:ext uri="{D42A27DB-BD31-4B8C-83A1-F6EECF244321}">
                <p14:modId xmlns:p14="http://schemas.microsoft.com/office/powerpoint/2010/main" val="2060543198"/>
              </p:ext>
            </p:extLst>
          </p:nvPr>
        </p:nvGraphicFramePr>
        <p:xfrm>
          <a:off x="4270740" y="630710"/>
          <a:ext cx="7027180" cy="4936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1821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A6C1-9A46-4BBE-9C7A-811A9E61C7C6}"/>
              </a:ext>
            </a:extLst>
          </p:cNvPr>
          <p:cNvSpPr>
            <a:spLocks noGrp="1"/>
          </p:cNvSpPr>
          <p:nvPr>
            <p:ph type="title"/>
          </p:nvPr>
        </p:nvSpPr>
        <p:spPr>
          <a:xfrm>
            <a:off x="1965960" y="394494"/>
            <a:ext cx="10515600" cy="1325563"/>
          </a:xfrm>
        </p:spPr>
        <p:txBody>
          <a:bodyPr>
            <a:normAutofit/>
          </a:bodyPr>
          <a:lstStyle/>
          <a:p>
            <a:r>
              <a:rPr lang="en-MY" sz="4000" b="1" dirty="0"/>
              <a:t>r* has been low for decades </a:t>
            </a:r>
          </a:p>
        </p:txBody>
      </p:sp>
      <p:sp>
        <p:nvSpPr>
          <p:cNvPr id="3" name="Content Placeholder 2">
            <a:extLst>
              <a:ext uri="{FF2B5EF4-FFF2-40B4-BE49-F238E27FC236}">
                <a16:creationId xmlns:a16="http://schemas.microsoft.com/office/drawing/2014/main" id="{92E52AD4-F57F-4878-BD34-3CA93BB046C2}"/>
              </a:ext>
            </a:extLst>
          </p:cNvPr>
          <p:cNvSpPr>
            <a:spLocks noGrp="1"/>
          </p:cNvSpPr>
          <p:nvPr>
            <p:ph idx="1"/>
          </p:nvPr>
        </p:nvSpPr>
        <p:spPr/>
        <p:txBody>
          <a:bodyPr>
            <a:normAutofit fontScale="92500" lnSpcReduction="20000"/>
          </a:bodyPr>
          <a:lstStyle/>
          <a:p>
            <a:pPr marL="0" indent="0">
              <a:buNone/>
            </a:pPr>
            <a:r>
              <a:rPr lang="en-MY" dirty="0"/>
              <a:t>             interest rate</a:t>
            </a:r>
          </a:p>
          <a:p>
            <a:pPr marL="0" indent="0">
              <a:buNone/>
            </a:pPr>
            <a:r>
              <a:rPr lang="en-MY" dirty="0"/>
              <a:t>                              I			        S</a:t>
            </a:r>
          </a:p>
          <a:p>
            <a:pPr marL="0" indent="0">
              <a:buNone/>
            </a:pPr>
            <a:r>
              <a:rPr lang="en-MY" dirty="0"/>
              <a:t>                                                          S’			</a:t>
            </a:r>
          </a:p>
          <a:p>
            <a:pPr marL="0" indent="0">
              <a:buNone/>
            </a:pPr>
            <a:endParaRPr lang="en-MY" dirty="0"/>
          </a:p>
          <a:p>
            <a:pPr marL="0" indent="0">
              <a:buNone/>
            </a:pPr>
            <a:r>
              <a:rPr lang="en-MY" dirty="0"/>
              <a:t>                </a:t>
            </a:r>
          </a:p>
          <a:p>
            <a:pPr marL="0" indent="0">
              <a:buNone/>
            </a:pPr>
            <a:r>
              <a:rPr lang="en-MY" dirty="0"/>
              <a:t>                 r*</a:t>
            </a:r>
          </a:p>
          <a:p>
            <a:pPr marL="0" indent="0">
              <a:buNone/>
            </a:pPr>
            <a:r>
              <a:rPr lang="en-MY" dirty="0"/>
              <a:t>                r*’</a:t>
            </a:r>
          </a:p>
          <a:p>
            <a:pPr marL="0" indent="0">
              <a:buNone/>
            </a:pPr>
            <a:endParaRPr lang="en-MY" dirty="0"/>
          </a:p>
          <a:p>
            <a:pPr marL="0" indent="0">
              <a:buNone/>
            </a:pPr>
            <a:r>
              <a:rPr lang="en-MY" dirty="0"/>
              <a:t>                                                      I’</a:t>
            </a:r>
          </a:p>
          <a:p>
            <a:pPr marL="0" indent="0">
              <a:buNone/>
            </a:pPr>
            <a:r>
              <a:rPr lang="en-MY" dirty="0"/>
              <a:t>					               Funds</a:t>
            </a:r>
          </a:p>
        </p:txBody>
      </p:sp>
      <p:cxnSp>
        <p:nvCxnSpPr>
          <p:cNvPr id="5" name="Straight Arrow Connector 4">
            <a:extLst>
              <a:ext uri="{FF2B5EF4-FFF2-40B4-BE49-F238E27FC236}">
                <a16:creationId xmlns:a16="http://schemas.microsoft.com/office/drawing/2014/main" id="{FD88184E-858B-46B0-8630-183B180C40A8}"/>
              </a:ext>
            </a:extLst>
          </p:cNvPr>
          <p:cNvCxnSpPr>
            <a:cxnSpLocks/>
          </p:cNvCxnSpPr>
          <p:nvPr/>
        </p:nvCxnSpPr>
        <p:spPr>
          <a:xfrm flipV="1">
            <a:off x="2714625" y="2286002"/>
            <a:ext cx="0" cy="3343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8D434A-BCB8-41B8-AEAF-D236E9D38EAA}"/>
              </a:ext>
            </a:extLst>
          </p:cNvPr>
          <p:cNvCxnSpPr>
            <a:cxnSpLocks/>
          </p:cNvCxnSpPr>
          <p:nvPr/>
        </p:nvCxnSpPr>
        <p:spPr>
          <a:xfrm>
            <a:off x="2714625" y="5629275"/>
            <a:ext cx="39719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CF52D4-1B1E-4AD5-8B2D-6329B848FC3D}"/>
              </a:ext>
            </a:extLst>
          </p:cNvPr>
          <p:cNvCxnSpPr>
            <a:cxnSpLocks/>
          </p:cNvCxnSpPr>
          <p:nvPr/>
        </p:nvCxnSpPr>
        <p:spPr>
          <a:xfrm flipV="1">
            <a:off x="3114675" y="2632474"/>
            <a:ext cx="2957512" cy="24729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9CA6E3-52BF-4EF8-9F01-52836C97FE72}"/>
              </a:ext>
            </a:extLst>
          </p:cNvPr>
          <p:cNvCxnSpPr>
            <a:cxnSpLocks/>
          </p:cNvCxnSpPr>
          <p:nvPr/>
        </p:nvCxnSpPr>
        <p:spPr>
          <a:xfrm>
            <a:off x="3209926" y="2663431"/>
            <a:ext cx="2862261" cy="23705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D9AA7A-7BB2-4062-BD56-84BD342ADC13}"/>
              </a:ext>
            </a:extLst>
          </p:cNvPr>
          <p:cNvCxnSpPr/>
          <p:nvPr/>
        </p:nvCxnSpPr>
        <p:spPr>
          <a:xfrm flipH="1">
            <a:off x="2714625" y="3838575"/>
            <a:ext cx="1905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91AFF-A06F-4D14-8C30-C4721A9222B0}"/>
              </a:ext>
            </a:extLst>
          </p:cNvPr>
          <p:cNvCxnSpPr>
            <a:cxnSpLocks/>
          </p:cNvCxnSpPr>
          <p:nvPr/>
        </p:nvCxnSpPr>
        <p:spPr>
          <a:xfrm>
            <a:off x="4600575" y="3829050"/>
            <a:ext cx="0" cy="1800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6932F4-B0D3-434A-A07A-96045C8ED0D0}"/>
              </a:ext>
            </a:extLst>
          </p:cNvPr>
          <p:cNvCxnSpPr>
            <a:cxnSpLocks/>
          </p:cNvCxnSpPr>
          <p:nvPr/>
        </p:nvCxnSpPr>
        <p:spPr>
          <a:xfrm>
            <a:off x="2924175" y="3712372"/>
            <a:ext cx="1909762" cy="1612103"/>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6D6EA-852E-480D-952D-A5E0AE5B9C85}"/>
              </a:ext>
            </a:extLst>
          </p:cNvPr>
          <p:cNvCxnSpPr>
            <a:cxnSpLocks/>
          </p:cNvCxnSpPr>
          <p:nvPr/>
        </p:nvCxnSpPr>
        <p:spPr>
          <a:xfrm flipH="1">
            <a:off x="2714625" y="4232910"/>
            <a:ext cx="88709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D5E758-5836-48E1-A982-C8FFD7A4A2A5}"/>
              </a:ext>
            </a:extLst>
          </p:cNvPr>
          <p:cNvCxnSpPr>
            <a:cxnSpLocks/>
          </p:cNvCxnSpPr>
          <p:nvPr/>
        </p:nvCxnSpPr>
        <p:spPr>
          <a:xfrm>
            <a:off x="3502660" y="4232910"/>
            <a:ext cx="0" cy="13963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C88FED-28D4-4E48-BE82-69E772EBB453}"/>
              </a:ext>
            </a:extLst>
          </p:cNvPr>
          <p:cNvCxnSpPr/>
          <p:nvPr/>
        </p:nvCxnSpPr>
        <p:spPr>
          <a:xfrm>
            <a:off x="1800225" y="3829050"/>
            <a:ext cx="0" cy="6477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0C604F-CB7B-4ECB-8F5C-771236F8A1A3}"/>
              </a:ext>
            </a:extLst>
          </p:cNvPr>
          <p:cNvCxnSpPr>
            <a:cxnSpLocks/>
          </p:cNvCxnSpPr>
          <p:nvPr/>
        </p:nvCxnSpPr>
        <p:spPr>
          <a:xfrm flipV="1">
            <a:off x="2927747" y="2790823"/>
            <a:ext cx="2278856" cy="1954218"/>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528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7A88F-331D-4B91-850E-4AF7405044C1}"/>
              </a:ext>
            </a:extLst>
          </p:cNvPr>
          <p:cNvSpPr>
            <a:spLocks noGrp="1"/>
          </p:cNvSpPr>
          <p:nvPr>
            <p:ph type="title"/>
          </p:nvPr>
        </p:nvSpPr>
        <p:spPr>
          <a:xfrm>
            <a:off x="643467" y="1698171"/>
            <a:ext cx="3962061" cy="4516360"/>
          </a:xfrm>
        </p:spPr>
        <p:txBody>
          <a:bodyPr anchor="t">
            <a:normAutofit/>
          </a:bodyPr>
          <a:lstStyle/>
          <a:p>
            <a:r>
              <a:rPr lang="en-MY" sz="4000" b="1" dirty="0"/>
              <a:t>And low r* becomes a policy constraint</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Content Placeholder 2">
            <a:extLst>
              <a:ext uri="{FF2B5EF4-FFF2-40B4-BE49-F238E27FC236}">
                <a16:creationId xmlns:a16="http://schemas.microsoft.com/office/drawing/2014/main" id="{3DF7E29D-F2AF-4404-B411-577EFC262C46}"/>
              </a:ext>
            </a:extLst>
          </p:cNvPr>
          <p:cNvSpPr>
            <a:spLocks noGrp="1"/>
          </p:cNvSpPr>
          <p:nvPr>
            <p:ph idx="1"/>
          </p:nvPr>
        </p:nvSpPr>
        <p:spPr>
          <a:xfrm>
            <a:off x="5070020" y="1201175"/>
            <a:ext cx="6478513" cy="4516361"/>
          </a:xfrm>
        </p:spPr>
        <p:txBody>
          <a:bodyPr>
            <a:normAutofit/>
          </a:bodyPr>
          <a:lstStyle/>
          <a:p>
            <a:r>
              <a:rPr lang="en-MY" sz="2400" dirty="0"/>
              <a:t>If zero lower bound limits how low an interest rate can be, r* constrains how high a policy interest rate can go</a:t>
            </a:r>
          </a:p>
          <a:p>
            <a:r>
              <a:rPr lang="en-MY" sz="2400" dirty="0"/>
              <a:t>In other words, it limits policy space available for the next crisis</a:t>
            </a:r>
          </a:p>
          <a:p>
            <a:r>
              <a:rPr lang="en-MY" sz="2400" dirty="0"/>
              <a:t>How to push up the r* (i.e.,  bolstering technological adoption and investment demand, increasing productivity) is an important policy issue</a:t>
            </a:r>
          </a:p>
          <a:p>
            <a:endParaRPr lang="en-MY" sz="2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64729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X: Expectation hypothesis</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033586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C6D8D3-9DBE-4568-BF89-8C7C4C95B326}"/>
              </a:ext>
            </a:extLst>
          </p:cNvPr>
          <p:cNvSpPr>
            <a:spLocks noGrp="1"/>
          </p:cNvSpPr>
          <p:nvPr>
            <p:ph type="title"/>
          </p:nvPr>
        </p:nvSpPr>
        <p:spPr>
          <a:xfrm>
            <a:off x="202921" y="281509"/>
            <a:ext cx="10534650" cy="1277236"/>
          </a:xfrm>
        </p:spPr>
        <p:txBody>
          <a:bodyPr vert="horz" lIns="91440" tIns="45720" rIns="91440" bIns="45720" rtlCol="0" anchor="b">
            <a:normAutofit/>
          </a:bodyPr>
          <a:lstStyle/>
          <a:p>
            <a:pPr algn="ctr"/>
            <a:r>
              <a:rPr lang="en-US" sz="3200" b="1" kern="1200" dirty="0">
                <a:solidFill>
                  <a:schemeClr val="tx1"/>
                </a:solidFill>
                <a:latin typeface="+mj-lt"/>
                <a:ea typeface="+mj-ea"/>
                <a:cs typeface="+mj-cs"/>
              </a:rPr>
              <a:t>This was one of the most discussed figures during the US-China trade war year: yield curve has predicted a recession </a:t>
            </a:r>
          </a:p>
        </p:txBody>
      </p:sp>
      <p:pic>
        <p:nvPicPr>
          <p:cNvPr id="5" name="Content Placeholder 4" descr="Graphical user interface, chart, line chart&#10;&#10;Description automatically generated">
            <a:extLst>
              <a:ext uri="{FF2B5EF4-FFF2-40B4-BE49-F238E27FC236}">
                <a16:creationId xmlns:a16="http://schemas.microsoft.com/office/drawing/2014/main" id="{7C14F3E9-0D21-4C1C-AF9F-E760487D2F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846" y="2311220"/>
            <a:ext cx="8490507" cy="3948085"/>
          </a:xfrm>
          <a:prstGeom prst="rect">
            <a:avLst/>
          </a:prstGeom>
        </p:spPr>
      </p:pic>
    </p:spTree>
    <p:extLst>
      <p:ext uri="{BB962C8B-B14F-4D97-AF65-F5344CB8AC3E}">
        <p14:creationId xmlns:p14="http://schemas.microsoft.com/office/powerpoint/2010/main" val="23116405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7BF755-8CA8-4CC3-9838-BC4DB79586F9}"/>
              </a:ext>
            </a:extLst>
          </p:cNvPr>
          <p:cNvSpPr>
            <a:spLocks noGrp="1"/>
          </p:cNvSpPr>
          <p:nvPr>
            <p:ph type="title"/>
          </p:nvPr>
        </p:nvSpPr>
        <p:spPr>
          <a:xfrm>
            <a:off x="0" y="0"/>
            <a:ext cx="10534650" cy="1303906"/>
          </a:xfrm>
        </p:spPr>
        <p:txBody>
          <a:bodyPr vert="horz" lIns="91440" tIns="45720" rIns="91440" bIns="45720" rtlCol="0" anchor="b">
            <a:normAutofit/>
          </a:bodyPr>
          <a:lstStyle/>
          <a:p>
            <a:pPr algn="ctr"/>
            <a:r>
              <a:rPr lang="en-US" sz="3200" b="1" kern="1200" dirty="0">
                <a:solidFill>
                  <a:schemeClr val="tx1"/>
                </a:solidFill>
                <a:latin typeface="+mj-lt"/>
                <a:ea typeface="+mj-ea"/>
                <a:cs typeface="+mj-cs"/>
              </a:rPr>
              <a:t>Positive values may imply future growth, negative values (declining positive values) may imply economic downturns</a:t>
            </a:r>
          </a:p>
        </p:txBody>
      </p:sp>
      <p:pic>
        <p:nvPicPr>
          <p:cNvPr id="5" name="Content Placeholder 4" descr="Chart, line chart&#10;&#10;Description automatically generated">
            <a:extLst>
              <a:ext uri="{FF2B5EF4-FFF2-40B4-BE49-F238E27FC236}">
                <a16:creationId xmlns:a16="http://schemas.microsoft.com/office/drawing/2014/main" id="{375D91CC-91CA-479A-9DC4-F39B8D7F2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346" y="2209800"/>
            <a:ext cx="9347260" cy="4346475"/>
          </a:xfrm>
          <a:prstGeom prst="rect">
            <a:avLst/>
          </a:prstGeom>
        </p:spPr>
      </p:pic>
    </p:spTree>
    <p:extLst>
      <p:ext uri="{BB962C8B-B14F-4D97-AF65-F5344CB8AC3E}">
        <p14:creationId xmlns:p14="http://schemas.microsoft.com/office/powerpoint/2010/main" val="39848405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213A26-9E63-48FF-803D-6692E154672D}"/>
              </a:ext>
            </a:extLst>
          </p:cNvPr>
          <p:cNvSpPr>
            <a:spLocks noGrp="1"/>
          </p:cNvSpPr>
          <p:nvPr>
            <p:ph type="title"/>
          </p:nvPr>
        </p:nvSpPr>
        <p:spPr>
          <a:xfrm>
            <a:off x="1070361" y="510540"/>
            <a:ext cx="9543405" cy="1188720"/>
          </a:xfrm>
        </p:spPr>
        <p:txBody>
          <a:bodyPr>
            <a:normAutofit/>
          </a:bodyPr>
          <a:lstStyle/>
          <a:p>
            <a:r>
              <a:rPr lang="en-MY" sz="3600" b="1" dirty="0">
                <a:solidFill>
                  <a:schemeClr val="tx1">
                    <a:lumMod val="85000"/>
                    <a:lumOff val="15000"/>
                  </a:schemeClr>
                </a:solidFill>
              </a:rPr>
              <a:t>Expectation hypothesis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52AAF4-C368-4089-91A5-3A20C269AAA9}"/>
                  </a:ext>
                </a:extLst>
              </p:cNvPr>
              <p:cNvSpPr>
                <a:spLocks noGrp="1"/>
              </p:cNvSpPr>
              <p:nvPr>
                <p:ph idx="1"/>
              </p:nvPr>
            </p:nvSpPr>
            <p:spPr>
              <a:xfrm>
                <a:off x="738787" y="2413460"/>
                <a:ext cx="7490813" cy="4298598"/>
              </a:xfrm>
            </p:spPr>
            <p:txBody>
              <a:bodyPr anchor="ctr">
                <a:normAutofit lnSpcReduction="10000"/>
              </a:bodyPr>
              <a:lstStyle/>
              <a:p>
                <a:pPr marL="0" indent="0">
                  <a:buNone/>
                </a:pPr>
                <a:r>
                  <a:rPr lang="en-MY" sz="2400" b="0" dirty="0">
                    <a:solidFill>
                      <a:schemeClr val="tx1">
                        <a:lumMod val="85000"/>
                        <a:lumOff val="15000"/>
                      </a:schemeClr>
                    </a:solidFill>
                  </a:rPr>
                  <a:t>Long term interest rate is a weighted average between short-term and expected interest rate</a:t>
                </a:r>
              </a:p>
              <a:p>
                <a:pPr marL="0" indent="0">
                  <a:buNone/>
                </a:pPr>
                <a14:m>
                  <m:oMathPara xmlns:m="http://schemas.openxmlformats.org/officeDocument/2006/math">
                    <m:oMathParaPr>
                      <m:jc m:val="centerGroup"/>
                    </m:oMathParaPr>
                    <m:oMath xmlns:m="http://schemas.openxmlformats.org/officeDocument/2006/math">
                      <m:sSub>
                        <m:sSubPr>
                          <m:ctrlPr>
                            <a:rPr lang="en-MY" sz="2400" b="0" i="1">
                              <a:solidFill>
                                <a:schemeClr val="tx1">
                                  <a:lumMod val="85000"/>
                                  <a:lumOff val="15000"/>
                                </a:schemeClr>
                              </a:solidFill>
                              <a:latin typeface="Cambria Math" panose="02040503050406030204" pitchFamily="18" charset="0"/>
                            </a:rPr>
                          </m:ctrlPr>
                        </m:sSubPr>
                        <m:e>
                          <m:r>
                            <a:rPr lang="en-MY" sz="2400" b="0" i="1">
                              <a:solidFill>
                                <a:schemeClr val="tx1">
                                  <a:lumMod val="85000"/>
                                  <a:lumOff val="15000"/>
                                </a:schemeClr>
                              </a:solidFill>
                              <a:latin typeface="Cambria Math" panose="02040503050406030204" pitchFamily="18" charset="0"/>
                            </a:rPr>
                            <m:t>𝑟</m:t>
                          </m:r>
                        </m:e>
                        <m:sub>
                          <m:r>
                            <a:rPr lang="en-MY" sz="2400" b="0" i="1">
                              <a:solidFill>
                                <a:schemeClr val="tx1">
                                  <a:lumMod val="85000"/>
                                  <a:lumOff val="15000"/>
                                </a:schemeClr>
                              </a:solidFill>
                              <a:latin typeface="Cambria Math" panose="02040503050406030204" pitchFamily="18" charset="0"/>
                            </a:rPr>
                            <m:t>𝐿</m:t>
                          </m:r>
                        </m:sub>
                      </m:sSub>
                      <m:r>
                        <a:rPr lang="en-MY" sz="2400" b="0" i="1">
                          <a:solidFill>
                            <a:schemeClr val="tx1">
                              <a:lumMod val="85000"/>
                              <a:lumOff val="15000"/>
                            </a:schemeClr>
                          </a:solidFill>
                          <a:latin typeface="Cambria Math" panose="02040503050406030204" pitchFamily="18" charset="0"/>
                        </a:rPr>
                        <m:t>=</m:t>
                      </m:r>
                      <m:f>
                        <m:fPr>
                          <m:ctrlPr>
                            <a:rPr lang="en-MY" sz="2400" b="0" i="1">
                              <a:solidFill>
                                <a:schemeClr val="tx1">
                                  <a:lumMod val="85000"/>
                                  <a:lumOff val="15000"/>
                                </a:schemeClr>
                              </a:solidFill>
                              <a:latin typeface="Cambria Math" panose="02040503050406030204" pitchFamily="18" charset="0"/>
                            </a:rPr>
                          </m:ctrlPr>
                        </m:fPr>
                        <m:num>
                          <m:r>
                            <a:rPr lang="en-MY" sz="2400" b="0" i="1">
                              <a:solidFill>
                                <a:schemeClr val="tx1">
                                  <a:lumMod val="85000"/>
                                  <a:lumOff val="15000"/>
                                </a:schemeClr>
                              </a:solidFill>
                              <a:latin typeface="Cambria Math" panose="02040503050406030204" pitchFamily="18" charset="0"/>
                            </a:rPr>
                            <m:t>1</m:t>
                          </m:r>
                        </m:num>
                        <m:den>
                          <m:r>
                            <a:rPr lang="en-MY" sz="2400" b="0" i="1">
                              <a:solidFill>
                                <a:schemeClr val="tx1">
                                  <a:lumMod val="85000"/>
                                  <a:lumOff val="15000"/>
                                </a:schemeClr>
                              </a:solidFill>
                              <a:latin typeface="Cambria Math" panose="02040503050406030204" pitchFamily="18" charset="0"/>
                            </a:rPr>
                            <m:t>2</m:t>
                          </m:r>
                        </m:den>
                      </m:f>
                      <m:d>
                        <m:dPr>
                          <m:ctrlPr>
                            <a:rPr lang="en-MY" sz="2400" b="0" i="1">
                              <a:solidFill>
                                <a:schemeClr val="tx1">
                                  <a:lumMod val="85000"/>
                                  <a:lumOff val="15000"/>
                                </a:schemeClr>
                              </a:solidFill>
                              <a:latin typeface="Cambria Math" panose="02040503050406030204" pitchFamily="18" charset="0"/>
                            </a:rPr>
                          </m:ctrlPr>
                        </m:dPr>
                        <m:e>
                          <m:sSub>
                            <m:sSubPr>
                              <m:ctrlPr>
                                <a:rPr lang="en-MY" sz="2400" b="0" i="1">
                                  <a:solidFill>
                                    <a:schemeClr val="tx1">
                                      <a:lumMod val="85000"/>
                                      <a:lumOff val="15000"/>
                                    </a:schemeClr>
                                  </a:solidFill>
                                  <a:latin typeface="Cambria Math" panose="02040503050406030204" pitchFamily="18" charset="0"/>
                                </a:rPr>
                              </m:ctrlPr>
                            </m:sSubPr>
                            <m:e>
                              <m:r>
                                <a:rPr lang="en-MY" sz="2400" b="0" i="1">
                                  <a:solidFill>
                                    <a:schemeClr val="tx1">
                                      <a:lumMod val="85000"/>
                                      <a:lumOff val="15000"/>
                                    </a:schemeClr>
                                  </a:solidFill>
                                  <a:latin typeface="Cambria Math" panose="02040503050406030204" pitchFamily="18" charset="0"/>
                                </a:rPr>
                                <m:t>𝑟</m:t>
                              </m:r>
                            </m:e>
                            <m:sub>
                              <m:r>
                                <a:rPr lang="en-MY" sz="2400" b="0" i="1">
                                  <a:solidFill>
                                    <a:schemeClr val="tx1">
                                      <a:lumMod val="85000"/>
                                      <a:lumOff val="15000"/>
                                    </a:schemeClr>
                                  </a:solidFill>
                                  <a:latin typeface="Cambria Math" panose="02040503050406030204" pitchFamily="18" charset="0"/>
                                </a:rPr>
                                <m:t>𝑆</m:t>
                              </m:r>
                            </m:sub>
                          </m:sSub>
                          <m:r>
                            <a:rPr lang="en-MY" sz="2400" b="0" i="1">
                              <a:solidFill>
                                <a:schemeClr val="tx1">
                                  <a:lumMod val="85000"/>
                                  <a:lumOff val="15000"/>
                                </a:schemeClr>
                              </a:solidFill>
                              <a:latin typeface="Cambria Math" panose="02040503050406030204" pitchFamily="18" charset="0"/>
                            </a:rPr>
                            <m:t>+</m:t>
                          </m:r>
                          <m:sSup>
                            <m:sSupPr>
                              <m:ctrlPr>
                                <a:rPr lang="en-MY" sz="2400" b="0" i="1">
                                  <a:solidFill>
                                    <a:schemeClr val="tx1">
                                      <a:lumMod val="85000"/>
                                      <a:lumOff val="15000"/>
                                    </a:schemeClr>
                                  </a:solidFill>
                                  <a:latin typeface="Cambria Math" panose="02040503050406030204" pitchFamily="18" charset="0"/>
                                </a:rPr>
                              </m:ctrlPr>
                            </m:sSupPr>
                            <m:e>
                              <m:r>
                                <a:rPr lang="en-MY" sz="2400" b="0" i="1">
                                  <a:solidFill>
                                    <a:schemeClr val="tx1">
                                      <a:lumMod val="85000"/>
                                      <a:lumOff val="15000"/>
                                    </a:schemeClr>
                                  </a:solidFill>
                                  <a:latin typeface="Cambria Math" panose="02040503050406030204" pitchFamily="18" charset="0"/>
                                </a:rPr>
                                <m:t>𝑟</m:t>
                              </m:r>
                            </m:e>
                            <m:sup>
                              <m:r>
                                <a:rPr lang="en-MY" sz="2400" b="0" i="1">
                                  <a:solidFill>
                                    <a:schemeClr val="tx1">
                                      <a:lumMod val="85000"/>
                                      <a:lumOff val="15000"/>
                                    </a:schemeClr>
                                  </a:solidFill>
                                  <a:latin typeface="Cambria Math" panose="02040503050406030204" pitchFamily="18" charset="0"/>
                                </a:rPr>
                                <m:t>𝑒</m:t>
                              </m:r>
                            </m:sup>
                          </m:sSup>
                        </m:e>
                      </m:d>
                    </m:oMath>
                  </m:oMathPara>
                </a14:m>
                <a:endParaRPr lang="en-MY" sz="2400" dirty="0">
                  <a:solidFill>
                    <a:schemeClr val="tx1">
                      <a:lumMod val="85000"/>
                      <a:lumOff val="15000"/>
                    </a:schemeClr>
                  </a:solidFill>
                </a:endParaRPr>
              </a:p>
              <a:p>
                <a:r>
                  <a:rPr lang="en-MY" sz="2400" dirty="0">
                    <a:solidFill>
                      <a:schemeClr val="tx1">
                        <a:lumMod val="85000"/>
                        <a:lumOff val="15000"/>
                      </a:schemeClr>
                    </a:solidFill>
                  </a:rPr>
                  <a:t>where </a:t>
                </a:r>
                <a14:m>
                  <m:oMath xmlns:m="http://schemas.openxmlformats.org/officeDocument/2006/math">
                    <m:sSub>
                      <m:sSubPr>
                        <m:ctrlPr>
                          <a:rPr lang="en-MY" sz="2400" i="1">
                            <a:solidFill>
                              <a:schemeClr val="tx1">
                                <a:lumMod val="85000"/>
                                <a:lumOff val="15000"/>
                              </a:schemeClr>
                            </a:solidFill>
                            <a:latin typeface="Cambria Math" panose="02040503050406030204" pitchFamily="18" charset="0"/>
                          </a:rPr>
                        </m:ctrlPr>
                      </m:sSubPr>
                      <m:e>
                        <m:r>
                          <a:rPr lang="en-MY" sz="2400" i="1">
                            <a:solidFill>
                              <a:schemeClr val="tx1">
                                <a:lumMod val="85000"/>
                                <a:lumOff val="15000"/>
                              </a:schemeClr>
                            </a:solidFill>
                            <a:latin typeface="Cambria Math" panose="02040503050406030204" pitchFamily="18" charset="0"/>
                          </a:rPr>
                          <m:t>𝑟</m:t>
                        </m:r>
                      </m:e>
                      <m:sub>
                        <m:r>
                          <a:rPr lang="en-MY" sz="2400" i="1">
                            <a:solidFill>
                              <a:schemeClr val="tx1">
                                <a:lumMod val="85000"/>
                                <a:lumOff val="15000"/>
                              </a:schemeClr>
                            </a:solidFill>
                            <a:latin typeface="Cambria Math" panose="02040503050406030204" pitchFamily="18" charset="0"/>
                          </a:rPr>
                          <m:t>𝐿</m:t>
                        </m:r>
                      </m:sub>
                    </m:sSub>
                  </m:oMath>
                </a14:m>
                <a:r>
                  <a:rPr lang="en-MY" sz="2400" dirty="0">
                    <a:solidFill>
                      <a:schemeClr val="tx1">
                        <a:lumMod val="85000"/>
                        <a:lumOff val="15000"/>
                      </a:schemeClr>
                    </a:solidFill>
                  </a:rPr>
                  <a:t> denotes long-term interest rate, </a:t>
                </a:r>
                <a14:m>
                  <m:oMath xmlns:m="http://schemas.openxmlformats.org/officeDocument/2006/math">
                    <m:sSub>
                      <m:sSubPr>
                        <m:ctrlPr>
                          <a:rPr lang="en-MY" sz="2400" i="1">
                            <a:solidFill>
                              <a:schemeClr val="tx1">
                                <a:lumMod val="85000"/>
                                <a:lumOff val="15000"/>
                              </a:schemeClr>
                            </a:solidFill>
                            <a:latin typeface="Cambria Math" panose="02040503050406030204" pitchFamily="18" charset="0"/>
                          </a:rPr>
                        </m:ctrlPr>
                      </m:sSubPr>
                      <m:e>
                        <m:r>
                          <a:rPr lang="en-MY" sz="2400" i="1">
                            <a:solidFill>
                              <a:schemeClr val="tx1">
                                <a:lumMod val="85000"/>
                                <a:lumOff val="15000"/>
                              </a:schemeClr>
                            </a:solidFill>
                            <a:latin typeface="Cambria Math" panose="02040503050406030204" pitchFamily="18" charset="0"/>
                          </a:rPr>
                          <m:t>𝑟</m:t>
                        </m:r>
                      </m:e>
                      <m:sub>
                        <m:r>
                          <a:rPr lang="en-MY" sz="2400" b="0" i="1">
                            <a:solidFill>
                              <a:schemeClr val="tx1">
                                <a:lumMod val="85000"/>
                                <a:lumOff val="15000"/>
                              </a:schemeClr>
                            </a:solidFill>
                            <a:latin typeface="Cambria Math" panose="02040503050406030204" pitchFamily="18" charset="0"/>
                          </a:rPr>
                          <m:t>𝑆</m:t>
                        </m:r>
                      </m:sub>
                    </m:sSub>
                  </m:oMath>
                </a14:m>
                <a:r>
                  <a:rPr lang="en-MY" sz="2400" dirty="0">
                    <a:solidFill>
                      <a:schemeClr val="tx1">
                        <a:lumMod val="85000"/>
                        <a:lumOff val="15000"/>
                      </a:schemeClr>
                    </a:solidFill>
                  </a:rPr>
                  <a:t> as short-term interest rate, and </a:t>
                </a:r>
                <a14:m>
                  <m:oMath xmlns:m="http://schemas.openxmlformats.org/officeDocument/2006/math">
                    <m:sSup>
                      <m:sSupPr>
                        <m:ctrlPr>
                          <a:rPr lang="en-MY" sz="2400" i="1">
                            <a:solidFill>
                              <a:schemeClr val="tx1">
                                <a:lumMod val="85000"/>
                                <a:lumOff val="15000"/>
                              </a:schemeClr>
                            </a:solidFill>
                            <a:latin typeface="Cambria Math" panose="02040503050406030204" pitchFamily="18" charset="0"/>
                          </a:rPr>
                        </m:ctrlPr>
                      </m:sSupPr>
                      <m:e>
                        <m:r>
                          <a:rPr lang="en-MY" sz="2400" i="1">
                            <a:solidFill>
                              <a:schemeClr val="tx1">
                                <a:lumMod val="85000"/>
                                <a:lumOff val="15000"/>
                              </a:schemeClr>
                            </a:solidFill>
                            <a:latin typeface="Cambria Math" panose="02040503050406030204" pitchFamily="18" charset="0"/>
                          </a:rPr>
                          <m:t>𝑟</m:t>
                        </m:r>
                      </m:e>
                      <m:sup>
                        <m:r>
                          <a:rPr lang="en-MY" sz="2400" i="1">
                            <a:solidFill>
                              <a:schemeClr val="tx1">
                                <a:lumMod val="85000"/>
                                <a:lumOff val="15000"/>
                              </a:schemeClr>
                            </a:solidFill>
                            <a:latin typeface="Cambria Math" panose="02040503050406030204" pitchFamily="18" charset="0"/>
                          </a:rPr>
                          <m:t>𝑒</m:t>
                        </m:r>
                      </m:sup>
                    </m:sSup>
                  </m:oMath>
                </a14:m>
                <a:r>
                  <a:rPr lang="en-MY" sz="2400" dirty="0">
                    <a:solidFill>
                      <a:schemeClr val="tx1">
                        <a:lumMod val="85000"/>
                        <a:lumOff val="15000"/>
                      </a:schemeClr>
                    </a:solidFill>
                  </a:rPr>
                  <a:t> as the expected interest rate in the future</a:t>
                </a:r>
              </a:p>
              <a:p>
                <a:r>
                  <a:rPr lang="en-MY" sz="2400" dirty="0">
                    <a:solidFill>
                      <a:schemeClr val="tx1">
                        <a:lumMod val="85000"/>
                        <a:lumOff val="15000"/>
                      </a:schemeClr>
                    </a:solidFill>
                  </a:rPr>
                  <a:t>Simple rearrangement shows that</a:t>
                </a:r>
              </a:p>
              <a:p>
                <a:endParaRPr lang="en-MY" sz="2400" dirty="0">
                  <a:solidFill>
                    <a:schemeClr val="tx1">
                      <a:lumMod val="85000"/>
                      <a:lumOff val="15000"/>
                    </a:schemeClr>
                  </a:solidFill>
                </a:endParaRPr>
              </a:p>
              <a:p>
                <a:pPr marL="0" indent="0">
                  <a:buNone/>
                </a:pPr>
                <a14:m>
                  <m:oMathPara xmlns:m="http://schemas.openxmlformats.org/officeDocument/2006/math">
                    <m:oMathParaPr>
                      <m:jc m:val="centerGroup"/>
                    </m:oMathParaPr>
                    <m:oMath xmlns:m="http://schemas.openxmlformats.org/officeDocument/2006/math">
                      <m:sSup>
                        <m:sSupPr>
                          <m:ctrlPr>
                            <a:rPr lang="en-MY" sz="2400" i="1">
                              <a:solidFill>
                                <a:schemeClr val="tx1">
                                  <a:lumMod val="85000"/>
                                  <a:lumOff val="15000"/>
                                </a:schemeClr>
                              </a:solidFill>
                              <a:latin typeface="Cambria Math" panose="02040503050406030204" pitchFamily="18" charset="0"/>
                            </a:rPr>
                          </m:ctrlPr>
                        </m:sSupPr>
                        <m:e>
                          <m:r>
                            <a:rPr lang="en-MY" sz="2400" i="1">
                              <a:solidFill>
                                <a:schemeClr val="tx1">
                                  <a:lumMod val="85000"/>
                                  <a:lumOff val="15000"/>
                                </a:schemeClr>
                              </a:solidFill>
                              <a:latin typeface="Cambria Math" panose="02040503050406030204" pitchFamily="18" charset="0"/>
                            </a:rPr>
                            <m:t>𝑟</m:t>
                          </m:r>
                        </m:e>
                        <m:sup>
                          <m:r>
                            <a:rPr lang="en-MY" sz="2400" i="1">
                              <a:solidFill>
                                <a:schemeClr val="tx1">
                                  <a:lumMod val="85000"/>
                                  <a:lumOff val="15000"/>
                                </a:schemeClr>
                              </a:solidFill>
                              <a:latin typeface="Cambria Math" panose="02040503050406030204" pitchFamily="18" charset="0"/>
                            </a:rPr>
                            <m:t>𝑒</m:t>
                          </m:r>
                        </m:sup>
                      </m:sSup>
                      <m:r>
                        <a:rPr lang="en-MY" sz="2400" b="0" i="1">
                          <a:solidFill>
                            <a:schemeClr val="tx1">
                              <a:lumMod val="85000"/>
                              <a:lumOff val="15000"/>
                            </a:schemeClr>
                          </a:solidFill>
                          <a:latin typeface="Cambria Math" panose="02040503050406030204" pitchFamily="18" charset="0"/>
                        </a:rPr>
                        <m:t>=2</m:t>
                      </m:r>
                      <m:sSub>
                        <m:sSubPr>
                          <m:ctrlPr>
                            <a:rPr lang="en-MY" sz="2400" i="1">
                              <a:solidFill>
                                <a:schemeClr val="tx1">
                                  <a:lumMod val="85000"/>
                                  <a:lumOff val="15000"/>
                                </a:schemeClr>
                              </a:solidFill>
                              <a:latin typeface="Cambria Math" panose="02040503050406030204" pitchFamily="18" charset="0"/>
                            </a:rPr>
                          </m:ctrlPr>
                        </m:sSubPr>
                        <m:e>
                          <m:r>
                            <a:rPr lang="en-MY" sz="2400" i="1">
                              <a:solidFill>
                                <a:schemeClr val="tx1">
                                  <a:lumMod val="85000"/>
                                  <a:lumOff val="15000"/>
                                </a:schemeClr>
                              </a:solidFill>
                              <a:latin typeface="Cambria Math" panose="02040503050406030204" pitchFamily="18" charset="0"/>
                            </a:rPr>
                            <m:t>𝑟</m:t>
                          </m:r>
                        </m:e>
                        <m:sub>
                          <m:r>
                            <a:rPr lang="en-MY" sz="2400" i="1">
                              <a:solidFill>
                                <a:schemeClr val="tx1">
                                  <a:lumMod val="85000"/>
                                  <a:lumOff val="15000"/>
                                </a:schemeClr>
                              </a:solidFill>
                              <a:latin typeface="Cambria Math" panose="02040503050406030204" pitchFamily="18" charset="0"/>
                            </a:rPr>
                            <m:t>𝐿</m:t>
                          </m:r>
                        </m:sub>
                      </m:sSub>
                      <m:r>
                        <a:rPr lang="en-MY" sz="2400" b="0" i="1">
                          <a:solidFill>
                            <a:schemeClr val="tx1">
                              <a:lumMod val="85000"/>
                              <a:lumOff val="15000"/>
                            </a:schemeClr>
                          </a:solidFill>
                          <a:latin typeface="Cambria Math" panose="02040503050406030204" pitchFamily="18" charset="0"/>
                        </a:rPr>
                        <m:t>−</m:t>
                      </m:r>
                      <m:sSub>
                        <m:sSubPr>
                          <m:ctrlPr>
                            <a:rPr lang="en-MY" sz="2400" i="1">
                              <a:solidFill>
                                <a:schemeClr val="tx1">
                                  <a:lumMod val="85000"/>
                                  <a:lumOff val="15000"/>
                                </a:schemeClr>
                              </a:solidFill>
                              <a:latin typeface="Cambria Math" panose="02040503050406030204" pitchFamily="18" charset="0"/>
                            </a:rPr>
                          </m:ctrlPr>
                        </m:sSubPr>
                        <m:e>
                          <m:r>
                            <a:rPr lang="en-MY" sz="2400" i="1">
                              <a:solidFill>
                                <a:schemeClr val="tx1">
                                  <a:lumMod val="85000"/>
                                  <a:lumOff val="15000"/>
                                </a:schemeClr>
                              </a:solidFill>
                              <a:latin typeface="Cambria Math" panose="02040503050406030204" pitchFamily="18" charset="0"/>
                            </a:rPr>
                            <m:t>𝑟</m:t>
                          </m:r>
                        </m:e>
                        <m:sub>
                          <m:r>
                            <a:rPr lang="en-MY" sz="2400" b="0" i="1">
                              <a:solidFill>
                                <a:schemeClr val="tx1">
                                  <a:lumMod val="85000"/>
                                  <a:lumOff val="15000"/>
                                </a:schemeClr>
                              </a:solidFill>
                              <a:latin typeface="Cambria Math" panose="02040503050406030204" pitchFamily="18" charset="0"/>
                            </a:rPr>
                            <m:t>𝑆</m:t>
                          </m:r>
                        </m:sub>
                      </m:sSub>
                    </m:oMath>
                  </m:oMathPara>
                </a14:m>
                <a:endParaRPr lang="en-MY" sz="2400" dirty="0">
                  <a:solidFill>
                    <a:schemeClr val="tx1">
                      <a:lumMod val="85000"/>
                      <a:lumOff val="15000"/>
                    </a:schemeClr>
                  </a:solidFill>
                </a:endParaRPr>
              </a:p>
              <a:p>
                <a:r>
                  <a:rPr lang="en-MY" sz="2400" dirty="0">
                    <a:solidFill>
                      <a:schemeClr val="tx1">
                        <a:lumMod val="85000"/>
                        <a:lumOff val="15000"/>
                      </a:schemeClr>
                    </a:solidFill>
                  </a:rPr>
                  <a:t>Yield curve gives us a hint about the future state of the economy</a:t>
                </a:r>
              </a:p>
              <a:p>
                <a:endParaRPr lang="en-MY" sz="2400" dirty="0">
                  <a:solidFill>
                    <a:schemeClr val="tx1">
                      <a:lumMod val="85000"/>
                      <a:lumOff val="15000"/>
                    </a:schemeClr>
                  </a:solidFill>
                </a:endParaRPr>
              </a:p>
            </p:txBody>
          </p:sp>
        </mc:Choice>
        <mc:Fallback xmlns="">
          <p:sp>
            <p:nvSpPr>
              <p:cNvPr id="3" name="Content Placeholder 2">
                <a:extLst>
                  <a:ext uri="{FF2B5EF4-FFF2-40B4-BE49-F238E27FC236}">
                    <a16:creationId xmlns:a16="http://schemas.microsoft.com/office/drawing/2014/main" id="{9B52AAF4-C368-4089-91A5-3A20C269AAA9}"/>
                  </a:ext>
                </a:extLst>
              </p:cNvPr>
              <p:cNvSpPr>
                <a:spLocks noGrp="1" noRot="1" noChangeAspect="1" noMove="1" noResize="1" noEditPoints="1" noAdjustHandles="1" noChangeArrowheads="1" noChangeShapeType="1" noTextEdit="1"/>
              </p:cNvSpPr>
              <p:nvPr>
                <p:ph idx="1"/>
              </p:nvPr>
            </p:nvSpPr>
            <p:spPr>
              <a:xfrm>
                <a:off x="738787" y="2413460"/>
                <a:ext cx="7490813" cy="4298598"/>
              </a:xfrm>
              <a:blipFill>
                <a:blip r:embed="rId2"/>
                <a:stretch>
                  <a:fillRect l="-1221" t="-6241" r="-1871"/>
                </a:stretch>
              </a:blipFill>
            </p:spPr>
            <p:txBody>
              <a:bodyPr/>
              <a:lstStyle/>
              <a:p>
                <a:r>
                  <a:rPr lang="en-MY">
                    <a:noFill/>
                  </a:rPr>
                  <a:t> </a:t>
                </a:r>
              </a:p>
            </p:txBody>
          </p:sp>
        </mc:Fallback>
      </mc:AlternateContent>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446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515134-7B54-40E8-97A4-425370670154}"/>
              </a:ext>
            </a:extLst>
          </p:cNvPr>
          <p:cNvSpPr>
            <a:spLocks noGrp="1"/>
          </p:cNvSpPr>
          <p:nvPr>
            <p:ph type="title"/>
          </p:nvPr>
        </p:nvSpPr>
        <p:spPr>
          <a:xfrm>
            <a:off x="603636" y="299106"/>
            <a:ext cx="9588114" cy="1282044"/>
          </a:xfrm>
        </p:spPr>
        <p:txBody>
          <a:bodyPr>
            <a:normAutofit/>
          </a:bodyPr>
          <a:lstStyle/>
          <a:p>
            <a:r>
              <a:rPr lang="en-MY" sz="3600" b="1" dirty="0">
                <a:solidFill>
                  <a:schemeClr val="tx1">
                    <a:lumMod val="85000"/>
                    <a:lumOff val="15000"/>
                  </a:schemeClr>
                </a:solidFill>
              </a:rPr>
              <a:t>Yield curve and the state of the economy</a:t>
            </a:r>
          </a:p>
        </p:txBody>
      </p:sp>
      <p:sp>
        <p:nvSpPr>
          <p:cNvPr id="3" name="Content Placeholder 2">
            <a:extLst>
              <a:ext uri="{FF2B5EF4-FFF2-40B4-BE49-F238E27FC236}">
                <a16:creationId xmlns:a16="http://schemas.microsoft.com/office/drawing/2014/main" id="{85CF6F7A-0F5D-4C68-B0E9-67AC03CE4F11}"/>
              </a:ext>
            </a:extLst>
          </p:cNvPr>
          <p:cNvSpPr>
            <a:spLocks noGrp="1"/>
          </p:cNvSpPr>
          <p:nvPr>
            <p:ph idx="1"/>
          </p:nvPr>
        </p:nvSpPr>
        <p:spPr>
          <a:xfrm>
            <a:off x="982627" y="2473053"/>
            <a:ext cx="8276026" cy="3320031"/>
          </a:xfrm>
        </p:spPr>
        <p:txBody>
          <a:bodyPr anchor="ctr">
            <a:normAutofit/>
          </a:bodyPr>
          <a:lstStyle/>
          <a:p>
            <a:r>
              <a:rPr lang="en-MY" dirty="0">
                <a:solidFill>
                  <a:schemeClr val="tx1">
                    <a:lumMod val="85000"/>
                    <a:lumOff val="15000"/>
                  </a:schemeClr>
                </a:solidFill>
              </a:rPr>
              <a:t>If the economy is expected to recover (</a:t>
            </a:r>
            <a:r>
              <a:rPr lang="en-MY" dirty="0" err="1">
                <a:solidFill>
                  <a:schemeClr val="tx1">
                    <a:lumMod val="85000"/>
                    <a:lumOff val="15000"/>
                  </a:schemeClr>
                </a:solidFill>
              </a:rPr>
              <a:t>i.e</a:t>
            </a:r>
            <a:r>
              <a:rPr lang="en-MY" dirty="0">
                <a:solidFill>
                  <a:schemeClr val="tx1">
                    <a:lumMod val="85000"/>
                    <a:lumOff val="15000"/>
                  </a:schemeClr>
                </a:solidFill>
              </a:rPr>
              <a:t>, inflation rate starts increasing, stock index rising), the market would expect interest rate to go up in the future (</a:t>
            </a:r>
            <a:r>
              <a:rPr lang="en-MY" dirty="0" err="1">
                <a:solidFill>
                  <a:schemeClr val="tx1">
                    <a:lumMod val="85000"/>
                    <a:lumOff val="15000"/>
                  </a:schemeClr>
                </a:solidFill>
              </a:rPr>
              <a:t>i.e</a:t>
            </a:r>
            <a:r>
              <a:rPr lang="en-MY" dirty="0">
                <a:solidFill>
                  <a:schemeClr val="tx1">
                    <a:lumMod val="85000"/>
                    <a:lumOff val="15000"/>
                  </a:schemeClr>
                </a:solidFill>
              </a:rPr>
              <a:t>, to compensate for inflation risk, and as a result of portfolio reshuffling between bonds and stocks)</a:t>
            </a:r>
          </a:p>
          <a:p>
            <a:r>
              <a:rPr lang="en-MY" dirty="0">
                <a:solidFill>
                  <a:schemeClr val="tx1">
                    <a:lumMod val="85000"/>
                    <a:lumOff val="15000"/>
                  </a:schemeClr>
                </a:solidFill>
              </a:rPr>
              <a:t>And you can easily imagine the otherwise</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06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9AC8E4-2847-4BE1-90D4-E14D7369EEFC}"/>
              </a:ext>
            </a:extLst>
          </p:cNvPr>
          <p:cNvSpPr>
            <a:spLocks noGrp="1"/>
          </p:cNvSpPr>
          <p:nvPr>
            <p:ph type="title"/>
          </p:nvPr>
        </p:nvSpPr>
        <p:spPr>
          <a:xfrm>
            <a:off x="1759287" y="798881"/>
            <a:ext cx="8673427" cy="1048945"/>
          </a:xfrm>
        </p:spPr>
        <p:txBody>
          <a:bodyPr>
            <a:noAutofit/>
          </a:bodyPr>
          <a:lstStyle/>
          <a:p>
            <a:pPr algn="ctr"/>
            <a:r>
              <a:rPr lang="en-MY" sz="4000" b="1" dirty="0"/>
              <a:t>From the trivial RM7 per day to RM87493 in 20 years? People will save if they know opportunity cost of not doing so </a:t>
            </a:r>
          </a:p>
        </p:txBody>
      </p:sp>
      <p:graphicFrame>
        <p:nvGraphicFramePr>
          <p:cNvPr id="4" name="Content Placeholder 3">
            <a:extLst>
              <a:ext uri="{FF2B5EF4-FFF2-40B4-BE49-F238E27FC236}">
                <a16:creationId xmlns:a16="http://schemas.microsoft.com/office/drawing/2014/main" id="{BF392C88-C904-4585-B4FB-F8C803380BB0}"/>
              </a:ext>
            </a:extLst>
          </p:cNvPr>
          <p:cNvGraphicFramePr>
            <a:graphicFrameLocks noGrp="1"/>
          </p:cNvGraphicFramePr>
          <p:nvPr>
            <p:ph idx="1"/>
            <p:extLst>
              <p:ext uri="{D42A27DB-BD31-4B8C-83A1-F6EECF244321}">
                <p14:modId xmlns:p14="http://schemas.microsoft.com/office/powerpoint/2010/main" val="4222534649"/>
              </p:ext>
            </p:extLst>
          </p:nvPr>
        </p:nvGraphicFramePr>
        <p:xfrm>
          <a:off x="807722" y="1990976"/>
          <a:ext cx="10576558" cy="4175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096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FA2348-3296-46AE-B349-8BE27B7C3EE1}"/>
              </a:ext>
            </a:extLst>
          </p:cNvPr>
          <p:cNvSpPr>
            <a:spLocks noGrp="1"/>
          </p:cNvSpPr>
          <p:nvPr>
            <p:ph type="title"/>
          </p:nvPr>
        </p:nvSpPr>
        <p:spPr>
          <a:xfrm>
            <a:off x="1115568" y="548640"/>
            <a:ext cx="10168128" cy="1179576"/>
          </a:xfrm>
        </p:spPr>
        <p:txBody>
          <a:bodyPr>
            <a:normAutofit/>
          </a:bodyPr>
          <a:lstStyle/>
          <a:p>
            <a:r>
              <a:rPr lang="en-MY" sz="4000" b="1" dirty="0"/>
              <a:t>Does yield curve work in Malaysia?</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B9FB23F6-887F-41A3-8861-C72FF1122BDB}"/>
              </a:ext>
            </a:extLst>
          </p:cNvPr>
          <p:cNvGraphicFramePr>
            <a:graphicFrameLocks noGrp="1"/>
          </p:cNvGraphicFramePr>
          <p:nvPr>
            <p:ph idx="1"/>
            <p:extLst>
              <p:ext uri="{D42A27DB-BD31-4B8C-83A1-F6EECF244321}">
                <p14:modId xmlns:p14="http://schemas.microsoft.com/office/powerpoint/2010/main" val="3072272955"/>
              </p:ext>
            </p:extLst>
          </p:nvPr>
        </p:nvGraphicFramePr>
        <p:xfrm>
          <a:off x="705993" y="2269730"/>
          <a:ext cx="8714232" cy="44263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3018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2A310-E3DC-4A02-8D83-EB347F3B4553}"/>
              </a:ext>
            </a:extLst>
          </p:cNvPr>
          <p:cNvSpPr>
            <a:spLocks noGrp="1"/>
          </p:cNvSpPr>
          <p:nvPr>
            <p:ph type="title"/>
          </p:nvPr>
        </p:nvSpPr>
        <p:spPr>
          <a:xfrm>
            <a:off x="841248" y="685800"/>
            <a:ext cx="10506456" cy="1157005"/>
          </a:xfrm>
        </p:spPr>
        <p:txBody>
          <a:bodyPr anchor="b">
            <a:noAutofit/>
          </a:bodyPr>
          <a:lstStyle/>
          <a:p>
            <a:r>
              <a:rPr lang="en-MY" sz="4000" b="1" dirty="0"/>
              <a:t>Yield curve has a reasonably well explanatory power on inflation</a:t>
            </a:r>
          </a:p>
        </p:txBody>
      </p:sp>
      <p:sp>
        <p:nvSpPr>
          <p:cNvPr id="15"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8" name="Content Placeholder 7">
            <a:extLst>
              <a:ext uri="{FF2B5EF4-FFF2-40B4-BE49-F238E27FC236}">
                <a16:creationId xmlns:a16="http://schemas.microsoft.com/office/drawing/2014/main" id="{D0C7B9EC-9E3F-4823-BD53-872624057726}"/>
              </a:ext>
            </a:extLst>
          </p:cNvPr>
          <p:cNvGraphicFramePr>
            <a:graphicFrameLocks noGrp="1"/>
          </p:cNvGraphicFramePr>
          <p:nvPr>
            <p:ph idx="1"/>
            <p:extLst>
              <p:ext uri="{D42A27DB-BD31-4B8C-83A1-F6EECF244321}">
                <p14:modId xmlns:p14="http://schemas.microsoft.com/office/powerpoint/2010/main" val="3518163325"/>
              </p:ext>
            </p:extLst>
          </p:nvPr>
        </p:nvGraphicFramePr>
        <p:xfrm>
          <a:off x="600075" y="2295252"/>
          <a:ext cx="9092565" cy="4390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0209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082084-4869-4C0F-8F03-99A8C7255696}"/>
              </a:ext>
            </a:extLst>
          </p:cNvPr>
          <p:cNvSpPr>
            <a:spLocks noGrp="1"/>
          </p:cNvSpPr>
          <p:nvPr>
            <p:ph type="title"/>
          </p:nvPr>
        </p:nvSpPr>
        <p:spPr>
          <a:xfrm>
            <a:off x="801242" y="476250"/>
            <a:ext cx="10891924" cy="1309116"/>
          </a:xfrm>
        </p:spPr>
        <p:txBody>
          <a:bodyPr>
            <a:normAutofit/>
          </a:bodyPr>
          <a:lstStyle/>
          <a:p>
            <a:r>
              <a:rPr lang="en-MY" sz="4000" b="1" dirty="0"/>
              <a:t>So does its explanatory power on stock price changes</a:t>
            </a:r>
          </a:p>
        </p:txBody>
      </p:sp>
      <p:sp>
        <p:nvSpPr>
          <p:cNvPr id="18" name="Rectangle 17">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6">
            <a:extLst>
              <a:ext uri="{FF2B5EF4-FFF2-40B4-BE49-F238E27FC236}">
                <a16:creationId xmlns:a16="http://schemas.microsoft.com/office/drawing/2014/main" id="{305D8D29-3F91-410F-9CDE-1B89DB075DCD}"/>
              </a:ext>
            </a:extLst>
          </p:cNvPr>
          <p:cNvGraphicFramePr>
            <a:graphicFrameLocks noGrp="1"/>
          </p:cNvGraphicFramePr>
          <p:nvPr>
            <p:ph idx="1"/>
            <p:extLst>
              <p:ext uri="{D42A27DB-BD31-4B8C-83A1-F6EECF244321}">
                <p14:modId xmlns:p14="http://schemas.microsoft.com/office/powerpoint/2010/main" val="1284423581"/>
              </p:ext>
            </p:extLst>
          </p:nvPr>
        </p:nvGraphicFramePr>
        <p:xfrm>
          <a:off x="626850" y="2124075"/>
          <a:ext cx="8764800"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3848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8B48A-355C-47F2-AAB7-3B6BDBAC721C}"/>
              </a:ext>
            </a:extLst>
          </p:cNvPr>
          <p:cNvSpPr>
            <a:spLocks noGrp="1"/>
          </p:cNvSpPr>
          <p:nvPr>
            <p:ph type="title"/>
          </p:nvPr>
        </p:nvSpPr>
        <p:spPr>
          <a:xfrm>
            <a:off x="841247" y="514154"/>
            <a:ext cx="10845927" cy="1328651"/>
          </a:xfrm>
        </p:spPr>
        <p:txBody>
          <a:bodyPr anchor="b">
            <a:normAutofit/>
          </a:bodyPr>
          <a:lstStyle/>
          <a:p>
            <a:r>
              <a:rPr lang="en-MY" sz="4000" b="1" dirty="0"/>
              <a:t>The next interesting question then is: what explains yield curve? Monetary policy &amp; market expectations</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4053D2C7-2FEE-4B66-8BD7-F9D3A4441176}"/>
              </a:ext>
            </a:extLst>
          </p:cNvPr>
          <p:cNvGraphicFramePr>
            <a:graphicFrameLocks noGrp="1"/>
          </p:cNvGraphicFramePr>
          <p:nvPr>
            <p:ph idx="1"/>
            <p:extLst>
              <p:ext uri="{D42A27DB-BD31-4B8C-83A1-F6EECF244321}">
                <p14:modId xmlns:p14="http://schemas.microsoft.com/office/powerpoint/2010/main" val="260678954"/>
              </p:ext>
            </p:extLst>
          </p:nvPr>
        </p:nvGraphicFramePr>
        <p:xfrm>
          <a:off x="838200" y="2091595"/>
          <a:ext cx="9229725" cy="445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8858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XI: Government debt</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658348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DE785-8920-4497-A588-EB5D2F439606}"/>
              </a:ext>
            </a:extLst>
          </p:cNvPr>
          <p:cNvPicPr>
            <a:picLocks noChangeAspect="1"/>
          </p:cNvPicPr>
          <p:nvPr/>
        </p:nvPicPr>
        <p:blipFill>
          <a:blip r:embed="rId2"/>
          <a:stretch>
            <a:fillRect/>
          </a:stretch>
        </p:blipFill>
        <p:spPr>
          <a:xfrm>
            <a:off x="0" y="3220720"/>
            <a:ext cx="7965440" cy="3637280"/>
          </a:xfrm>
          <a:prstGeom prst="rect">
            <a:avLst/>
          </a:prstGeom>
        </p:spPr>
      </p:pic>
      <p:pic>
        <p:nvPicPr>
          <p:cNvPr id="7" name="Picture 6">
            <a:extLst>
              <a:ext uri="{FF2B5EF4-FFF2-40B4-BE49-F238E27FC236}">
                <a16:creationId xmlns:a16="http://schemas.microsoft.com/office/drawing/2014/main" id="{E1AB6DB6-C630-4D9A-8C1F-FFAA83C17604}"/>
              </a:ext>
            </a:extLst>
          </p:cNvPr>
          <p:cNvPicPr>
            <a:picLocks noChangeAspect="1"/>
          </p:cNvPicPr>
          <p:nvPr/>
        </p:nvPicPr>
        <p:blipFill>
          <a:blip r:embed="rId3"/>
          <a:stretch>
            <a:fillRect/>
          </a:stretch>
        </p:blipFill>
        <p:spPr>
          <a:xfrm>
            <a:off x="0" y="182880"/>
            <a:ext cx="7965440" cy="3779896"/>
          </a:xfrm>
          <a:prstGeom prst="rect">
            <a:avLst/>
          </a:prstGeom>
        </p:spPr>
      </p:pic>
      <p:pic>
        <p:nvPicPr>
          <p:cNvPr id="11" name="Picture 10">
            <a:extLst>
              <a:ext uri="{FF2B5EF4-FFF2-40B4-BE49-F238E27FC236}">
                <a16:creationId xmlns:a16="http://schemas.microsoft.com/office/drawing/2014/main" id="{275D7157-DA5D-4983-838A-C2545689F42E}"/>
              </a:ext>
            </a:extLst>
          </p:cNvPr>
          <p:cNvPicPr>
            <a:picLocks noChangeAspect="1"/>
          </p:cNvPicPr>
          <p:nvPr/>
        </p:nvPicPr>
        <p:blipFill>
          <a:blip r:embed="rId4"/>
          <a:stretch>
            <a:fillRect/>
          </a:stretch>
        </p:blipFill>
        <p:spPr>
          <a:xfrm rot="5400000">
            <a:off x="6701456" y="1397936"/>
            <a:ext cx="6856127" cy="4064000"/>
          </a:xfrm>
          <a:prstGeom prst="rect">
            <a:avLst/>
          </a:prstGeom>
        </p:spPr>
      </p:pic>
    </p:spTree>
    <p:extLst>
      <p:ext uri="{BB962C8B-B14F-4D97-AF65-F5344CB8AC3E}">
        <p14:creationId xmlns:p14="http://schemas.microsoft.com/office/powerpoint/2010/main" val="2388764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9591-E079-45E9-80CA-6E02ECAA28A1}"/>
              </a:ext>
            </a:extLst>
          </p:cNvPr>
          <p:cNvSpPr>
            <a:spLocks noGrp="1"/>
          </p:cNvSpPr>
          <p:nvPr>
            <p:ph type="title"/>
          </p:nvPr>
        </p:nvSpPr>
        <p:spPr/>
        <p:txBody>
          <a:bodyPr>
            <a:normAutofit/>
          </a:bodyPr>
          <a:lstStyle/>
          <a:p>
            <a:r>
              <a:rPr lang="en-MY" sz="4000" b="1" dirty="0"/>
              <a:t>Is Malaysian government too indebted and going to bankrupt?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BF919C-B947-4C42-95F5-81A33F2AD7B0}"/>
                  </a:ext>
                </a:extLst>
              </p:cNvPr>
              <p:cNvSpPr>
                <a:spLocks noGrp="1"/>
              </p:cNvSpPr>
              <p:nvPr>
                <p:ph idx="1"/>
              </p:nvPr>
            </p:nvSpPr>
            <p:spPr/>
            <p:txBody>
              <a:bodyPr>
                <a:normAutofit/>
              </a:bodyPr>
              <a:lstStyle/>
              <a:p>
                <a:r>
                  <a:rPr lang="en-MY" dirty="0"/>
                  <a:t>Let’s start with the government budget accounting</a:t>
                </a:r>
              </a:p>
              <a:p>
                <a:endParaRPr lang="en-MY" dirty="0"/>
              </a:p>
              <a:p>
                <a:pPr marL="0" indent="0" algn="ctr">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b="0" i="1" smtClean="0">
                            <a:latin typeface="Cambria Math" panose="02040503050406030204" pitchFamily="18" charset="0"/>
                          </a:rPr>
                          <m:t>+1</m:t>
                        </m:r>
                      </m:sub>
                    </m:sSub>
                    <m:r>
                      <a:rPr lang="en-MY" b="0" i="1" smtClean="0">
                        <a:latin typeface="Cambria Math" panose="02040503050406030204" pitchFamily="18" charset="0"/>
                      </a:rPr>
                      <m:t>=</m:t>
                    </m:r>
                    <m:d>
                      <m:dPr>
                        <m:ctrlPr>
                          <a:rPr lang="en-MY" b="0" i="1" smtClean="0">
                            <a:latin typeface="Cambria Math" panose="02040503050406030204" pitchFamily="18" charset="0"/>
                          </a:rPr>
                        </m:ctrlPr>
                      </m:dPr>
                      <m:e>
                        <m:r>
                          <a:rPr lang="en-MY" b="0" i="1" smtClean="0">
                            <a:latin typeface="Cambria Math" panose="02040503050406030204" pitchFamily="18" charset="0"/>
                          </a:rPr>
                          <m:t>1+</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𝑟</m:t>
                            </m:r>
                          </m:e>
                          <m:sub>
                            <m:r>
                              <a:rPr lang="en-MY" b="0" i="1" smtClean="0">
                                <a:latin typeface="Cambria Math" panose="02040503050406030204" pitchFamily="18" charset="0"/>
                              </a:rPr>
                              <m:t>𝑡</m:t>
                            </m:r>
                          </m:sub>
                        </m:sSub>
                      </m:e>
                    </m:d>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sub>
                    </m:sSub>
                    <m:r>
                      <a:rPr lang="en-MY" b="0" i="1" smtClean="0">
                        <a:latin typeface="Cambria Math" panose="02040503050406030204" pitchFamily="18" charset="0"/>
                      </a:rPr>
                      <m:t>+</m:t>
                    </m:r>
                  </m:oMath>
                </a14:m>
                <a:r>
                  <a:rPr lang="en-MY" dirty="0"/>
                  <a:t>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sub>
                    </m:sSub>
                  </m:oMath>
                </a14:m>
                <a:endParaRPr lang="en-MY" i="1" dirty="0">
                  <a:latin typeface="Cambria Math" panose="02040503050406030204" pitchFamily="18" charset="0"/>
                </a:endParaRPr>
              </a:p>
              <a:p>
                <a:endParaRPr lang="en-MY" dirty="0"/>
              </a:p>
              <a:p>
                <a:r>
                  <a:rPr lang="en-MY" dirty="0"/>
                  <a:t> where </a:t>
                </a:r>
                <a14:m>
                  <m:oMath xmlns:m="http://schemas.openxmlformats.org/officeDocument/2006/math">
                    <m:sSub>
                      <m:sSubPr>
                        <m:ctrlPr>
                          <a:rPr lang="en-MY" i="1" smtClean="0">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b="0" i="1" smtClean="0">
                            <a:latin typeface="Cambria Math" panose="02040503050406030204" pitchFamily="18" charset="0"/>
                          </a:rPr>
                          <m:t>+1</m:t>
                        </m:r>
                      </m:sub>
                    </m:sSub>
                  </m:oMath>
                </a14:m>
                <a:r>
                  <a:rPr lang="en-MY" dirty="0"/>
                  <a:t> means public debt by end of period (beginning of next period),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sub>
                    </m:sSub>
                  </m:oMath>
                </a14:m>
                <a:r>
                  <a:rPr lang="en-MY" dirty="0"/>
                  <a:t> public debt at the beginning of period,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sub>
                    </m:sSub>
                  </m:oMath>
                </a14:m>
                <a:r>
                  <a:rPr lang="en-MY" dirty="0"/>
                  <a:t> means government spending, and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sub>
                    </m:sSub>
                  </m:oMath>
                </a14:m>
                <a:r>
                  <a:rPr lang="en-MY" dirty="0"/>
                  <a:t> is revenue. </a:t>
                </a:r>
              </a:p>
              <a:p>
                <a:r>
                  <a:rPr lang="en-MY" dirty="0"/>
                  <a:t>On accounting basis, there are two sources of debt: deficit and interest on debt incurred in the past </a:t>
                </a:r>
              </a:p>
            </p:txBody>
          </p:sp>
        </mc:Choice>
        <mc:Fallback xmlns="">
          <p:sp>
            <p:nvSpPr>
              <p:cNvPr id="3" name="Content Placeholder 2">
                <a:extLst>
                  <a:ext uri="{FF2B5EF4-FFF2-40B4-BE49-F238E27FC236}">
                    <a16:creationId xmlns:a16="http://schemas.microsoft.com/office/drawing/2014/main" id="{C8BF919C-B947-4C42-95F5-81A33F2AD7B0}"/>
                  </a:ext>
                </a:extLst>
              </p:cNvPr>
              <p:cNvSpPr>
                <a:spLocks noGrp="1" noRot="1" noChangeAspect="1" noMove="1" noResize="1" noEditPoints="1" noAdjustHandles="1" noChangeArrowheads="1" noChangeShapeType="1" noTextEdit="1"/>
              </p:cNvSpPr>
              <p:nvPr>
                <p:ph idx="1"/>
              </p:nvPr>
            </p:nvSpPr>
            <p:spPr>
              <a:blipFill>
                <a:blip r:embed="rId2"/>
                <a:stretch>
                  <a:fillRect l="-1043" t="-2241" b="-140"/>
                </a:stretch>
              </a:blipFill>
            </p:spPr>
            <p:txBody>
              <a:bodyPr/>
              <a:lstStyle/>
              <a:p>
                <a:r>
                  <a:rPr lang="en-MY">
                    <a:noFill/>
                  </a:rPr>
                  <a:t> </a:t>
                </a:r>
              </a:p>
            </p:txBody>
          </p:sp>
        </mc:Fallback>
      </mc:AlternateContent>
    </p:spTree>
    <p:extLst>
      <p:ext uri="{BB962C8B-B14F-4D97-AF65-F5344CB8AC3E}">
        <p14:creationId xmlns:p14="http://schemas.microsoft.com/office/powerpoint/2010/main" val="31433391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32D3C-024D-4E8F-A14B-A2A652750084}"/>
              </a:ext>
            </a:extLst>
          </p:cNvPr>
          <p:cNvSpPr>
            <a:spLocks noGrp="1"/>
          </p:cNvSpPr>
          <p:nvPr>
            <p:ph type="title"/>
          </p:nvPr>
        </p:nvSpPr>
        <p:spPr>
          <a:xfrm>
            <a:off x="835155" y="552906"/>
            <a:ext cx="5165936" cy="1674904"/>
          </a:xfrm>
        </p:spPr>
        <p:txBody>
          <a:bodyPr vert="horz" lIns="91440" tIns="45720" rIns="91440" bIns="45720" rtlCol="0" anchor="ctr">
            <a:noAutofit/>
          </a:bodyPr>
          <a:lstStyle/>
          <a:p>
            <a:r>
              <a:rPr lang="en-US" sz="3200" b="1" kern="1200" dirty="0">
                <a:solidFill>
                  <a:schemeClr val="tx1"/>
                </a:solidFill>
                <a:latin typeface="+mj-lt"/>
                <a:ea typeface="+mj-ea"/>
                <a:cs typeface="+mj-cs"/>
              </a:rPr>
              <a:t>What’s the narrative we usually hear? We’re going to bankrupt as this year’s budget deficit is so huge </a:t>
            </a:r>
          </a:p>
        </p:txBody>
      </p:sp>
      <p:sp>
        <p:nvSpPr>
          <p:cNvPr id="5" name="TextBox 4">
            <a:extLst>
              <a:ext uri="{FF2B5EF4-FFF2-40B4-BE49-F238E27FC236}">
                <a16:creationId xmlns:a16="http://schemas.microsoft.com/office/drawing/2014/main" id="{39B1F0EE-A7A1-4CDE-B1FF-3856F5C84F2E}"/>
              </a:ext>
            </a:extLst>
          </p:cNvPr>
          <p:cNvSpPr txBox="1"/>
          <p:nvPr/>
        </p:nvSpPr>
        <p:spPr>
          <a:xfrm>
            <a:off x="6190909" y="552906"/>
            <a:ext cx="5159825" cy="167490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But we’ve been in deficits for decades! And yet, S&amp;P Global Ratings still affirmed A- for long-term sovereign credit in Malaysia in June 2021</a:t>
            </a:r>
          </a:p>
        </p:txBody>
      </p:sp>
      <p:graphicFrame>
        <p:nvGraphicFramePr>
          <p:cNvPr id="4" name="Content Placeholder 3">
            <a:extLst>
              <a:ext uri="{FF2B5EF4-FFF2-40B4-BE49-F238E27FC236}">
                <a16:creationId xmlns:a16="http://schemas.microsoft.com/office/drawing/2014/main" id="{713AF332-1F27-4B08-82FE-0F744FA68710}"/>
              </a:ext>
            </a:extLst>
          </p:cNvPr>
          <p:cNvGraphicFramePr>
            <a:graphicFrameLocks noGrp="1"/>
          </p:cNvGraphicFramePr>
          <p:nvPr>
            <p:ph idx="1"/>
            <p:extLst>
              <p:ext uri="{D42A27DB-BD31-4B8C-83A1-F6EECF244321}">
                <p14:modId xmlns:p14="http://schemas.microsoft.com/office/powerpoint/2010/main" val="3748903474"/>
              </p:ext>
            </p:extLst>
          </p:nvPr>
        </p:nvGraphicFramePr>
        <p:xfrm>
          <a:off x="835166" y="2405149"/>
          <a:ext cx="10515569" cy="3899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0185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EE9-5A96-4E01-8960-62A48A816FFA}"/>
              </a:ext>
            </a:extLst>
          </p:cNvPr>
          <p:cNvSpPr>
            <a:spLocks noGrp="1"/>
          </p:cNvSpPr>
          <p:nvPr>
            <p:ph type="title"/>
          </p:nvPr>
        </p:nvSpPr>
        <p:spPr/>
        <p:txBody>
          <a:bodyPr>
            <a:normAutofit fontScale="90000"/>
          </a:bodyPr>
          <a:lstStyle/>
          <a:p>
            <a:r>
              <a:rPr lang="en-MY" b="1" dirty="0"/>
              <a:t>#1:What matters for debt sustainability is expected deficit over the long run, not a year’s budget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F821EB-614F-4A78-997F-EBFA8F6138B5}"/>
                  </a:ext>
                </a:extLst>
              </p:cNvPr>
              <p:cNvSpPr>
                <a:spLocks noGrp="1"/>
              </p:cNvSpPr>
              <p:nvPr>
                <p:ph idx="1"/>
              </p:nvPr>
            </p:nvSpPr>
            <p:spPr>
              <a:xfrm>
                <a:off x="838200" y="1825625"/>
                <a:ext cx="10515600" cy="4565650"/>
              </a:xfrm>
            </p:spPr>
            <p:txBody>
              <a:bodyPr>
                <a:normAutofit fontScale="92500" lnSpcReduction="10000"/>
              </a:bodyPr>
              <a:lstStyle/>
              <a:p>
                <a:r>
                  <a:rPr lang="en-MY" dirty="0"/>
                  <a:t>Here’s the logic: If we rearrange the budget equation so that</a:t>
                </a:r>
              </a:p>
              <a:p>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sub>
                      </m:sSub>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i="1">
                                  <a:latin typeface="Cambria Math" panose="02040503050406030204" pitchFamily="18" charset="0"/>
                                </a:rPr>
                                <m:t>+1</m:t>
                              </m:r>
                            </m:sub>
                          </m:sSub>
                        </m:num>
                        <m:den>
                          <m:r>
                            <a:rPr lang="en-MY" i="1" smtClean="0">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sub>
                          </m:sSub>
                        </m:den>
                      </m:f>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sub>
                          </m:sSub>
                        </m:den>
                      </m:f>
                    </m:oMath>
                  </m:oMathPara>
                </a14:m>
                <a:endParaRPr lang="en-MY" i="1" dirty="0">
                  <a:latin typeface="Cambria Math" panose="02040503050406030204" pitchFamily="18" charset="0"/>
                </a:endParaRPr>
              </a:p>
              <a:p>
                <a:r>
                  <a:rPr lang="en-MY" dirty="0"/>
                  <a:t>And iterate forward, say, two more periods</a:t>
                </a:r>
              </a:p>
              <a:p>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b="0" i="1" smtClean="0">
                              <a:latin typeface="Cambria Math" panose="02040503050406030204" pitchFamily="18" charset="0"/>
                            </a:rPr>
                            <m:t>+1</m:t>
                          </m:r>
                        </m:sub>
                      </m:sSub>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i="1">
                                  <a:latin typeface="Cambria Math" panose="02040503050406030204" pitchFamily="18" charset="0"/>
                                </a:rPr>
                                <m:t>+2</m:t>
                              </m:r>
                            </m:sub>
                          </m:sSub>
                        </m:num>
                        <m:den>
                          <m:r>
                            <a:rPr lang="en-MY" i="1" smtClean="0">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+1</m:t>
                              </m:r>
                            </m:sub>
                          </m:sSub>
                        </m:den>
                      </m:f>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r>
                                <a:rPr lang="en-MY" b="0" i="1" smtClean="0">
                                  <a:latin typeface="Cambria Math" panose="02040503050406030204" pitchFamily="18" charset="0"/>
                                </a:rPr>
                                <m:t>+1</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r>
                                <a:rPr lang="en-MY" b="0" i="1" smtClean="0">
                                  <a:latin typeface="Cambria Math" panose="02040503050406030204" pitchFamily="18" charset="0"/>
                                </a:rPr>
                                <m:t>+1</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+1</m:t>
                              </m:r>
                            </m:sub>
                          </m:sSub>
                        </m:den>
                      </m:f>
                    </m:oMath>
                  </m:oMathPara>
                </a14:m>
                <a:endParaRPr lang="en-MY" dirty="0"/>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b="0" i="1" smtClean="0">
                              <a:latin typeface="Cambria Math" panose="02040503050406030204" pitchFamily="18" charset="0"/>
                            </a:rPr>
                            <m:t>+2</m:t>
                          </m:r>
                        </m:sub>
                      </m:sSub>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r>
                                <a:rPr lang="en-MY" i="1">
                                  <a:latin typeface="Cambria Math" panose="02040503050406030204" pitchFamily="18" charset="0"/>
                                </a:rPr>
                                <m:t>+3</m:t>
                              </m:r>
                            </m:sub>
                          </m:sSub>
                        </m:num>
                        <m:den>
                          <m:r>
                            <a:rPr lang="en-MY" i="1" smtClean="0">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+2</m:t>
                              </m:r>
                            </m:sub>
                          </m:sSub>
                        </m:den>
                      </m:f>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r>
                                <a:rPr lang="en-MY" b="0" i="1" smtClean="0">
                                  <a:latin typeface="Cambria Math" panose="02040503050406030204" pitchFamily="18" charset="0"/>
                                </a:rPr>
                                <m:t>+2</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r>
                                <a:rPr lang="en-MY" b="0" i="1" smtClean="0">
                                  <a:latin typeface="Cambria Math" panose="02040503050406030204" pitchFamily="18" charset="0"/>
                                </a:rPr>
                                <m:t>+2</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+2</m:t>
                              </m:r>
                            </m:sub>
                          </m:sSub>
                        </m:den>
                      </m:f>
                    </m:oMath>
                  </m:oMathPara>
                </a14:m>
                <a:endParaRPr lang="en-MY" dirty="0"/>
              </a:p>
            </p:txBody>
          </p:sp>
        </mc:Choice>
        <mc:Fallback xmlns="">
          <p:sp>
            <p:nvSpPr>
              <p:cNvPr id="3" name="Content Placeholder 2">
                <a:extLst>
                  <a:ext uri="{FF2B5EF4-FFF2-40B4-BE49-F238E27FC236}">
                    <a16:creationId xmlns:a16="http://schemas.microsoft.com/office/drawing/2014/main" id="{97F821EB-614F-4A78-997F-EBFA8F6138B5}"/>
                  </a:ext>
                </a:extLst>
              </p:cNvPr>
              <p:cNvSpPr>
                <a:spLocks noGrp="1" noRot="1" noChangeAspect="1" noMove="1" noResize="1" noEditPoints="1" noAdjustHandles="1" noChangeArrowheads="1" noChangeShapeType="1" noTextEdit="1"/>
              </p:cNvSpPr>
              <p:nvPr>
                <p:ph idx="1"/>
              </p:nvPr>
            </p:nvSpPr>
            <p:spPr>
              <a:xfrm>
                <a:off x="838200" y="1825625"/>
                <a:ext cx="10515600" cy="4565650"/>
              </a:xfrm>
              <a:blipFill>
                <a:blip r:embed="rId2"/>
                <a:stretch>
                  <a:fillRect l="-928" t="-2670"/>
                </a:stretch>
              </a:blipFill>
            </p:spPr>
            <p:txBody>
              <a:bodyPr/>
              <a:lstStyle/>
              <a:p>
                <a:r>
                  <a:rPr lang="en-MY">
                    <a:noFill/>
                  </a:rPr>
                  <a:t> </a:t>
                </a:r>
              </a:p>
            </p:txBody>
          </p:sp>
        </mc:Fallback>
      </mc:AlternateContent>
      <p:sp>
        <p:nvSpPr>
          <p:cNvPr id="4" name="Flowchart: Connector 3">
            <a:extLst>
              <a:ext uri="{FF2B5EF4-FFF2-40B4-BE49-F238E27FC236}">
                <a16:creationId xmlns:a16="http://schemas.microsoft.com/office/drawing/2014/main" id="{BF55D9AD-63D9-4E3C-ADA3-B20E8404E8EF}"/>
              </a:ext>
            </a:extLst>
          </p:cNvPr>
          <p:cNvSpPr/>
          <p:nvPr/>
        </p:nvSpPr>
        <p:spPr>
          <a:xfrm>
            <a:off x="3876674" y="5456238"/>
            <a:ext cx="790575" cy="733425"/>
          </a:xfrm>
          <a:prstGeom prst="flowChartConnector">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5" name="Flowchart: Connector 4">
            <a:extLst>
              <a:ext uri="{FF2B5EF4-FFF2-40B4-BE49-F238E27FC236}">
                <a16:creationId xmlns:a16="http://schemas.microsoft.com/office/drawing/2014/main" id="{CB231751-395A-40DE-B025-C3CB6CF566B6}"/>
              </a:ext>
            </a:extLst>
          </p:cNvPr>
          <p:cNvSpPr/>
          <p:nvPr/>
        </p:nvSpPr>
        <p:spPr>
          <a:xfrm>
            <a:off x="5210174" y="3960813"/>
            <a:ext cx="790575" cy="733425"/>
          </a:xfrm>
          <a:prstGeom prst="flowChartConnector">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b="1">
              <a:ln w="22225">
                <a:solidFill>
                  <a:schemeClr val="accent2"/>
                </a:solidFill>
                <a:prstDash val="solid"/>
              </a:ln>
              <a:solidFill>
                <a:schemeClr val="accent2">
                  <a:lumMod val="40000"/>
                  <a:lumOff val="60000"/>
                </a:schemeClr>
              </a:solidFill>
            </a:endParaRPr>
          </a:p>
        </p:txBody>
      </p:sp>
      <p:sp>
        <p:nvSpPr>
          <p:cNvPr id="6" name="Flowchart: Connector 5">
            <a:extLst>
              <a:ext uri="{FF2B5EF4-FFF2-40B4-BE49-F238E27FC236}">
                <a16:creationId xmlns:a16="http://schemas.microsoft.com/office/drawing/2014/main" id="{5703556B-63FE-4C77-8B9D-94A5B77C0086}"/>
              </a:ext>
            </a:extLst>
          </p:cNvPr>
          <p:cNvSpPr/>
          <p:nvPr/>
        </p:nvSpPr>
        <p:spPr>
          <a:xfrm>
            <a:off x="3914774" y="4277520"/>
            <a:ext cx="790575" cy="733425"/>
          </a:xfrm>
          <a:prstGeom prst="flowChartConnector">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b="1">
              <a:ln w="22225">
                <a:solidFill>
                  <a:schemeClr val="accent2"/>
                </a:solidFill>
                <a:prstDash val="solid"/>
              </a:ln>
              <a:solidFill>
                <a:schemeClr val="accent2">
                  <a:lumMod val="40000"/>
                  <a:lumOff val="60000"/>
                </a:schemeClr>
              </a:solidFill>
            </a:endParaRPr>
          </a:p>
        </p:txBody>
      </p:sp>
      <p:sp>
        <p:nvSpPr>
          <p:cNvPr id="7" name="Flowchart: Connector 6">
            <a:extLst>
              <a:ext uri="{FF2B5EF4-FFF2-40B4-BE49-F238E27FC236}">
                <a16:creationId xmlns:a16="http://schemas.microsoft.com/office/drawing/2014/main" id="{3EA1C202-71CA-4BDB-A436-6496254A2FD9}"/>
              </a:ext>
            </a:extLst>
          </p:cNvPr>
          <p:cNvSpPr/>
          <p:nvPr/>
        </p:nvSpPr>
        <p:spPr>
          <a:xfrm>
            <a:off x="5391149" y="2372520"/>
            <a:ext cx="790575" cy="733425"/>
          </a:xfrm>
          <a:prstGeom prst="flowChartConnector">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b="1">
              <a:ln w="22225">
                <a:solidFill>
                  <a:schemeClr val="accent2"/>
                </a:solidFill>
                <a:prstDash val="solid"/>
              </a:ln>
              <a:solidFill>
                <a:schemeClr val="accent2">
                  <a:lumMod val="40000"/>
                  <a:lumOff val="60000"/>
                </a:schemeClr>
              </a:solidFill>
            </a:endParaRPr>
          </a:p>
        </p:txBody>
      </p:sp>
      <p:cxnSp>
        <p:nvCxnSpPr>
          <p:cNvPr id="9" name="Straight Arrow Connector 8">
            <a:extLst>
              <a:ext uri="{FF2B5EF4-FFF2-40B4-BE49-F238E27FC236}">
                <a16:creationId xmlns:a16="http://schemas.microsoft.com/office/drawing/2014/main" id="{26C06336-615C-4004-A177-DDB7735C87A8}"/>
              </a:ext>
            </a:extLst>
          </p:cNvPr>
          <p:cNvCxnSpPr/>
          <p:nvPr/>
        </p:nvCxnSpPr>
        <p:spPr>
          <a:xfrm flipV="1">
            <a:off x="4586287" y="4644232"/>
            <a:ext cx="742949" cy="893763"/>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F01C8F-CBB0-4F19-B0EA-79D1FC2631F4}"/>
              </a:ext>
            </a:extLst>
          </p:cNvPr>
          <p:cNvCxnSpPr/>
          <p:nvPr/>
        </p:nvCxnSpPr>
        <p:spPr>
          <a:xfrm flipV="1">
            <a:off x="4586287" y="3323035"/>
            <a:ext cx="742949" cy="893763"/>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7210-3C79-4D04-BB8A-DE87FF08AEA1}"/>
              </a:ext>
            </a:extLst>
          </p:cNvPr>
          <p:cNvSpPr>
            <a:spLocks noGrp="1"/>
          </p:cNvSpPr>
          <p:nvPr>
            <p:ph type="title"/>
          </p:nvPr>
        </p:nvSpPr>
        <p:spPr>
          <a:xfrm>
            <a:off x="838199" y="365125"/>
            <a:ext cx="10753725" cy="1325563"/>
          </a:xfrm>
        </p:spPr>
        <p:txBody>
          <a:bodyPr>
            <a:normAutofit fontScale="90000"/>
          </a:bodyPr>
          <a:lstStyle/>
          <a:p>
            <a:r>
              <a:rPr lang="en-MY" b="1" dirty="0"/>
              <a:t>#1: As long as the market believes in fiscal discipline over (very) long run, debt is self-sustainable</a:t>
            </a:r>
            <a:endParaRPr lang="en-MY"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F76619-3494-45EC-85FE-1DF1BE541405}"/>
                  </a:ext>
                </a:extLst>
              </p:cNvPr>
              <p:cNvSpPr>
                <a:spLocks noGrp="1"/>
              </p:cNvSpPr>
              <p:nvPr>
                <p:ph idx="1"/>
              </p:nvPr>
            </p:nvSpPr>
            <p:spPr>
              <a:xfrm>
                <a:off x="838200" y="1825625"/>
                <a:ext cx="10515600" cy="4667250"/>
              </a:xfrm>
            </p:spPr>
            <p:txBody>
              <a:bodyPr>
                <a:normAutofit fontScale="92500"/>
              </a:bodyPr>
              <a:lstStyle/>
              <a:p>
                <a:r>
                  <a:rPr lang="en-MY" dirty="0"/>
                  <a:t>Combine all three equations, we get</a:t>
                </a:r>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sub>
                      </m:sSub>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𝐵</m:t>
                              </m:r>
                            </m:e>
                            <m:sub>
                              <m:r>
                                <a:rPr lang="en-MY" i="1">
                                  <a:latin typeface="Cambria Math" panose="02040503050406030204" pitchFamily="18" charset="0"/>
                                </a:rPr>
                                <m:t>𝑡</m:t>
                              </m:r>
                            </m:sub>
                          </m:sSub>
                        </m:num>
                        <m:den>
                          <m:d>
                            <m:dPr>
                              <m:ctrlPr>
                                <a:rPr lang="en-MY" b="0" i="1" smtClean="0">
                                  <a:latin typeface="Cambria Math" panose="02040503050406030204" pitchFamily="18" charset="0"/>
                                </a:rPr>
                              </m:ctrlPr>
                            </m:dPr>
                            <m:e>
                              <m:r>
                                <a:rPr lang="en-MY" b="0" i="1" smtClean="0">
                                  <a:latin typeface="Cambria Math" panose="02040503050406030204" pitchFamily="18" charset="0"/>
                                </a:rPr>
                                <m:t>1+</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𝑟</m:t>
                                  </m:r>
                                </m:e>
                                <m:sub>
                                  <m:r>
                                    <a:rPr lang="en-MY" b="0" i="1" smtClean="0">
                                      <a:latin typeface="Cambria Math" panose="02040503050406030204" pitchFamily="18" charset="0"/>
                                    </a:rPr>
                                    <m:t>𝑡</m:t>
                                  </m:r>
                                </m:sub>
                              </m:sSub>
                            </m:e>
                          </m:d>
                          <m:d>
                            <m:dPr>
                              <m:ctrlPr>
                                <a:rPr lang="en-MY" i="1">
                                  <a:latin typeface="Cambria Math" panose="02040503050406030204" pitchFamily="18" charset="0"/>
                                </a:rPr>
                              </m:ctrlPr>
                            </m:dPr>
                            <m:e>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+1</m:t>
                                  </m:r>
                                </m:sub>
                              </m:sSub>
                            </m:e>
                          </m:d>
                          <m:d>
                            <m:dPr>
                              <m:ctrlPr>
                                <a:rPr lang="en-MY" i="1">
                                  <a:latin typeface="Cambria Math" panose="02040503050406030204" pitchFamily="18" charset="0"/>
                                </a:rPr>
                              </m:ctrlPr>
                            </m:dPr>
                            <m:e>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+2</m:t>
                                  </m:r>
                                </m:sub>
                              </m:sSub>
                            </m:e>
                          </m:d>
                        </m:den>
                      </m:f>
                      <m:r>
                        <a:rPr lang="en-MY" b="0" i="1" smtClean="0">
                          <a:latin typeface="Cambria Math" panose="02040503050406030204" pitchFamily="18" charset="0"/>
                        </a:rPr>
                        <m:t>+</m:t>
                      </m:r>
                      <m:f>
                        <m:fPr>
                          <m:ctrlPr>
                            <a:rPr lang="en-MY" i="1">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sub>
                          </m:sSub>
                        </m:den>
                      </m:f>
                      <m:r>
                        <a:rPr lang="en-MY" b="0" i="1" smtClean="0">
                          <a:latin typeface="Cambria Math" panose="02040503050406030204" pitchFamily="18" charset="0"/>
                        </a:rPr>
                        <m:t>+</m:t>
                      </m:r>
                      <m:f>
                        <m:fPr>
                          <m:ctrlPr>
                            <a:rPr lang="en-MY" i="1">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r>
                                <a:rPr lang="en-MY" b="0" i="1" smtClean="0">
                                  <a:latin typeface="Cambria Math" panose="02040503050406030204" pitchFamily="18" charset="0"/>
                                </a:rPr>
                                <m:t>+1</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r>
                                <a:rPr lang="en-MY" b="0" i="1" smtClean="0">
                                  <a:latin typeface="Cambria Math" panose="02040503050406030204" pitchFamily="18" charset="0"/>
                                </a:rPr>
                                <m:t>+1</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+1</m:t>
                              </m:r>
                            </m:sub>
                          </m:sSub>
                        </m:den>
                      </m:f>
                      <m:r>
                        <a:rPr lang="en-MY" b="0" i="1" smtClean="0">
                          <a:latin typeface="Cambria Math" panose="02040503050406030204" pitchFamily="18" charset="0"/>
                        </a:rPr>
                        <m:t>+</m:t>
                      </m:r>
                      <m:f>
                        <m:fPr>
                          <m:ctrlPr>
                            <a:rPr lang="en-MY" i="1">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r>
                                <a:rPr lang="en-MY" b="0" i="1" smtClean="0">
                                  <a:latin typeface="Cambria Math" panose="02040503050406030204" pitchFamily="18" charset="0"/>
                                </a:rPr>
                                <m:t>+2</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r>
                                <a:rPr lang="en-MY" b="0" i="1" smtClean="0">
                                  <a:latin typeface="Cambria Math" panose="02040503050406030204" pitchFamily="18" charset="0"/>
                                </a:rPr>
                                <m:t>+2</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+2</m:t>
                              </m:r>
                            </m:sub>
                          </m:sSub>
                        </m:den>
                      </m:f>
                    </m:oMath>
                  </m:oMathPara>
                </a14:m>
                <a:endParaRPr lang="en-MY" dirty="0"/>
              </a:p>
              <a:p>
                <a:endParaRPr lang="en-MY" dirty="0"/>
              </a:p>
              <a:p>
                <a:r>
                  <a:rPr lang="en-MY" dirty="0"/>
                  <a:t>If we iterate over a very long run to </a:t>
                </a:r>
                <a14:m>
                  <m:oMath xmlns:m="http://schemas.openxmlformats.org/officeDocument/2006/math">
                    <m:r>
                      <a:rPr lang="en-MY" b="0" i="1" smtClean="0">
                        <a:latin typeface="Cambria Math" panose="02040503050406030204" pitchFamily="18" charset="0"/>
                      </a:rPr>
                      <m:t>𝑁</m:t>
                    </m:r>
                  </m:oMath>
                </a14:m>
                <a:r>
                  <a:rPr lang="en-MY" dirty="0"/>
                  <a:t> periods, and assume interest rates are constant at </a:t>
                </a:r>
                <a14:m>
                  <m:oMath xmlns:m="http://schemas.openxmlformats.org/officeDocument/2006/math">
                    <m:r>
                      <a:rPr lang="en-MY" b="0" i="1" smtClean="0">
                        <a:latin typeface="Cambria Math" panose="02040503050406030204" pitchFamily="18" charset="0"/>
                      </a:rPr>
                      <m:t>𝑟</m:t>
                    </m:r>
                  </m:oMath>
                </a14:m>
                <a:r>
                  <a:rPr lang="en-MY" dirty="0"/>
                  <a:t>, then debt sustainability is determined by present value of primary surplus</a:t>
                </a:r>
              </a:p>
              <a:p>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sub>
                      </m:sSub>
                      <m:r>
                        <a:rPr lang="en-MY" b="0" i="1" smtClean="0">
                          <a:latin typeface="Cambria Math" panose="02040503050406030204" pitchFamily="18" charset="0"/>
                        </a:rPr>
                        <m:t>=</m:t>
                      </m:r>
                      <m:nary>
                        <m:naryPr>
                          <m:chr m:val="∑"/>
                          <m:ctrlPr>
                            <a:rPr lang="en-MY" b="0" i="1" smtClean="0">
                              <a:latin typeface="Cambria Math" panose="02040503050406030204" pitchFamily="18" charset="0"/>
                            </a:rPr>
                          </m:ctrlPr>
                        </m:naryPr>
                        <m:sub>
                          <m:r>
                            <m:rPr>
                              <m:brk m:alnAt="23"/>
                            </m:rPr>
                            <a:rPr lang="en-MY" b="0" i="1" smtClean="0">
                              <a:latin typeface="Cambria Math" panose="02040503050406030204" pitchFamily="18" charset="0"/>
                            </a:rPr>
                            <m:t>𝑖</m:t>
                          </m:r>
                          <m:r>
                            <a:rPr lang="en-MY" b="0" i="1" smtClean="0">
                              <a:latin typeface="Cambria Math" panose="02040503050406030204" pitchFamily="18" charset="0"/>
                            </a:rPr>
                            <m:t>=1</m:t>
                          </m:r>
                        </m:sub>
                        <m:sup>
                          <m:r>
                            <a:rPr lang="en-MY" b="0" i="1" smtClean="0">
                              <a:latin typeface="Cambria Math" panose="02040503050406030204" pitchFamily="18" charset="0"/>
                            </a:rPr>
                            <m:t>𝑁</m:t>
                          </m:r>
                        </m:sup>
                        <m:e>
                          <m:f>
                            <m:fPr>
                              <m:ctrlPr>
                                <a:rPr lang="en-MY" i="1">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𝑡</m:t>
                                  </m:r>
                                  <m:r>
                                    <a:rPr lang="en-MY" b="0" i="1" smtClean="0">
                                      <a:latin typeface="Cambria Math" panose="02040503050406030204" pitchFamily="18" charset="0"/>
                                    </a:rPr>
                                    <m:t>+</m:t>
                                  </m:r>
                                  <m:r>
                                    <a:rPr lang="en-MY" b="0" i="1" smtClean="0">
                                      <a:latin typeface="Cambria Math" panose="02040503050406030204" pitchFamily="18" charset="0"/>
                                    </a:rPr>
                                    <m:t>𝑖</m:t>
                                  </m:r>
                                  <m:r>
                                    <a:rPr lang="en-MY" b="0" i="1" smtClean="0">
                                      <a:latin typeface="Cambria Math" panose="02040503050406030204" pitchFamily="18" charset="0"/>
                                    </a:rPr>
                                    <m:t>−1</m:t>
                                  </m:r>
                                </m:sub>
                              </m:sSub>
                              <m:r>
                                <a:rPr lang="en-MY" i="1">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𝐺</m:t>
                                  </m:r>
                                </m:e>
                                <m:sub>
                                  <m:r>
                                    <a:rPr lang="en-MY" i="1">
                                      <a:latin typeface="Cambria Math" panose="02040503050406030204" pitchFamily="18" charset="0"/>
                                    </a:rPr>
                                    <m:t>𝑡</m:t>
                                  </m:r>
                                  <m:r>
                                    <a:rPr lang="en-MY" b="0" i="1" smtClean="0">
                                      <a:latin typeface="Cambria Math" panose="02040503050406030204" pitchFamily="18" charset="0"/>
                                    </a:rPr>
                                    <m:t>+</m:t>
                                  </m:r>
                                  <m:r>
                                    <a:rPr lang="en-MY" b="0" i="1" smtClean="0">
                                      <a:latin typeface="Cambria Math" panose="02040503050406030204" pitchFamily="18" charset="0"/>
                                    </a:rPr>
                                    <m:t>𝑖</m:t>
                                  </m:r>
                                  <m:r>
                                    <a:rPr lang="en-MY" b="0" i="1" smtClean="0">
                                      <a:latin typeface="Cambria Math" panose="02040503050406030204" pitchFamily="18" charset="0"/>
                                    </a:rPr>
                                    <m:t>−1</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r>
                                    <a:rPr lang="en-MY" b="0" i="1" smtClean="0">
                                      <a:latin typeface="Cambria Math" panose="02040503050406030204" pitchFamily="18" charset="0"/>
                                    </a:rPr>
                                    <m:t>+</m:t>
                                  </m:r>
                                  <m:r>
                                    <a:rPr lang="en-MY" b="0" i="1" smtClean="0">
                                      <a:latin typeface="Cambria Math" panose="02040503050406030204" pitchFamily="18" charset="0"/>
                                    </a:rPr>
                                    <m:t>𝑖</m:t>
                                  </m:r>
                                  <m:r>
                                    <a:rPr lang="en-MY" b="0" i="1" smtClean="0">
                                      <a:latin typeface="Cambria Math" panose="02040503050406030204" pitchFamily="18" charset="0"/>
                                    </a:rPr>
                                    <m:t>−1</m:t>
                                  </m:r>
                                </m:sub>
                              </m:sSub>
                            </m:den>
                          </m:f>
                        </m:e>
                      </m:nary>
                    </m:oMath>
                  </m:oMathPara>
                </a14:m>
                <a:endParaRPr lang="en-MY" dirty="0"/>
              </a:p>
            </p:txBody>
          </p:sp>
        </mc:Choice>
        <mc:Fallback xmlns="">
          <p:sp>
            <p:nvSpPr>
              <p:cNvPr id="3" name="Content Placeholder 2">
                <a:extLst>
                  <a:ext uri="{FF2B5EF4-FFF2-40B4-BE49-F238E27FC236}">
                    <a16:creationId xmlns:a16="http://schemas.microsoft.com/office/drawing/2014/main" id="{92F76619-3494-45EC-85FE-1DF1BE541405}"/>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928" t="-1958"/>
                </a:stretch>
              </a:blipFill>
            </p:spPr>
            <p:txBody>
              <a:bodyPr/>
              <a:lstStyle/>
              <a:p>
                <a:r>
                  <a:rPr lang="en-MY">
                    <a:noFill/>
                  </a:rPr>
                  <a:t> </a:t>
                </a:r>
              </a:p>
            </p:txBody>
          </p:sp>
        </mc:Fallback>
      </mc:AlternateContent>
    </p:spTree>
    <p:extLst>
      <p:ext uri="{BB962C8B-B14F-4D97-AF65-F5344CB8AC3E}">
        <p14:creationId xmlns:p14="http://schemas.microsoft.com/office/powerpoint/2010/main" val="251325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4D6-5A34-4F62-AD2C-5E7FF3E05DE5}"/>
              </a:ext>
            </a:extLst>
          </p:cNvPr>
          <p:cNvSpPr>
            <a:spLocks noGrp="1"/>
          </p:cNvSpPr>
          <p:nvPr>
            <p:ph type="title"/>
          </p:nvPr>
        </p:nvSpPr>
        <p:spPr/>
        <p:txBody>
          <a:bodyPr>
            <a:normAutofit/>
          </a:bodyPr>
          <a:lstStyle/>
          <a:p>
            <a:r>
              <a:rPr lang="en-MY" sz="4000" b="1" dirty="0"/>
              <a:t>And opportunity cost comes from scarcity</a:t>
            </a:r>
          </a:p>
        </p:txBody>
      </p:sp>
      <p:sp>
        <p:nvSpPr>
          <p:cNvPr id="3" name="Content Placeholder 2">
            <a:extLst>
              <a:ext uri="{FF2B5EF4-FFF2-40B4-BE49-F238E27FC236}">
                <a16:creationId xmlns:a16="http://schemas.microsoft.com/office/drawing/2014/main" id="{0E8B83D8-8991-4C0B-BBD3-B85A1CAD5BC7}"/>
              </a:ext>
            </a:extLst>
          </p:cNvPr>
          <p:cNvSpPr>
            <a:spLocks noGrp="1"/>
          </p:cNvSpPr>
          <p:nvPr>
            <p:ph idx="1"/>
          </p:nvPr>
        </p:nvSpPr>
        <p:spPr/>
        <p:txBody>
          <a:bodyPr>
            <a:normAutofit fontScale="77500" lnSpcReduction="20000"/>
          </a:bodyPr>
          <a:lstStyle/>
          <a:p>
            <a:pPr marL="0" indent="0">
              <a:buNone/>
            </a:pPr>
            <a:r>
              <a:rPr lang="en-MY" dirty="0"/>
              <a:t>                     Save to buy a house</a:t>
            </a:r>
          </a:p>
          <a:p>
            <a:pPr marL="0" indent="0">
              <a:buNone/>
            </a:pPr>
            <a:endParaRPr lang="en-MY" dirty="0"/>
          </a:p>
          <a:p>
            <a:pPr marL="0" indent="0">
              <a:buNone/>
            </a:pPr>
            <a:r>
              <a:rPr lang="en-MY" dirty="0"/>
              <a:t>                                                    Choice A is equivalent to choice B in terms of satisfaction</a:t>
            </a:r>
          </a:p>
          <a:p>
            <a:pPr marL="0" indent="0">
              <a:buNone/>
            </a:pPr>
            <a:endParaRPr lang="en-MY" dirty="0"/>
          </a:p>
          <a:p>
            <a:pPr marL="0" indent="0">
              <a:buNone/>
            </a:pPr>
            <a:endParaRPr lang="en-MY" dirty="0"/>
          </a:p>
          <a:p>
            <a:pPr marL="0" indent="0">
              <a:buNone/>
            </a:pPr>
            <a:r>
              <a:rPr lang="en-MY" dirty="0"/>
              <a:t>                                                                   A</a:t>
            </a:r>
          </a:p>
          <a:p>
            <a:pPr marL="0" indent="0">
              <a:buNone/>
            </a:pPr>
            <a:r>
              <a:rPr lang="en-MY" dirty="0"/>
              <a:t>	</a:t>
            </a:r>
          </a:p>
          <a:p>
            <a:pPr marL="0" indent="0">
              <a:buNone/>
            </a:pPr>
            <a:r>
              <a:rPr lang="en-MY" dirty="0"/>
              <a:t>                                                                                   B</a:t>
            </a:r>
          </a:p>
          <a:p>
            <a:pPr marL="0" indent="0">
              <a:buNone/>
            </a:pPr>
            <a:r>
              <a:rPr lang="en-MY" dirty="0"/>
              <a:t>                                                                                                   Indifference curve (IC)</a:t>
            </a:r>
          </a:p>
          <a:p>
            <a:pPr marL="0" indent="0">
              <a:buNone/>
            </a:pPr>
            <a:endParaRPr lang="en-MY" dirty="0"/>
          </a:p>
          <a:p>
            <a:pPr marL="0" indent="0">
              <a:buNone/>
            </a:pPr>
            <a:endParaRPr lang="en-MY" dirty="0"/>
          </a:p>
          <a:p>
            <a:pPr marL="0" indent="0">
              <a:buNone/>
            </a:pPr>
            <a:r>
              <a:rPr lang="en-MY" dirty="0"/>
              <a:t>                                                                                                                           More vacations</a:t>
            </a:r>
          </a:p>
        </p:txBody>
      </p:sp>
      <p:cxnSp>
        <p:nvCxnSpPr>
          <p:cNvPr id="5" name="Straight Arrow Connector 4">
            <a:extLst>
              <a:ext uri="{FF2B5EF4-FFF2-40B4-BE49-F238E27FC236}">
                <a16:creationId xmlns:a16="http://schemas.microsoft.com/office/drawing/2014/main" id="{FD1DE4B4-BA03-4DEA-AB89-4B37DFE8BF23}"/>
              </a:ext>
            </a:extLst>
          </p:cNvPr>
          <p:cNvCxnSpPr>
            <a:cxnSpLocks/>
          </p:cNvCxnSpPr>
          <p:nvPr/>
        </p:nvCxnSpPr>
        <p:spPr>
          <a:xfrm flipV="1">
            <a:off x="3543300" y="2171700"/>
            <a:ext cx="0" cy="39147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2ADF9E57-B4CF-475C-82E1-514D998648BC}"/>
              </a:ext>
            </a:extLst>
          </p:cNvPr>
          <p:cNvCxnSpPr>
            <a:cxnSpLocks/>
          </p:cNvCxnSpPr>
          <p:nvPr/>
        </p:nvCxnSpPr>
        <p:spPr>
          <a:xfrm>
            <a:off x="3524250" y="6086475"/>
            <a:ext cx="51435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F936E7E4-0D42-44A4-8EA2-2FDC4CB3BFB4}"/>
              </a:ext>
            </a:extLst>
          </p:cNvPr>
          <p:cNvSpPr/>
          <p:nvPr/>
        </p:nvSpPr>
        <p:spPr>
          <a:xfrm rot="10064394">
            <a:off x="4705350" y="529001"/>
            <a:ext cx="4267200" cy="4429118"/>
          </a:xfrm>
          <a:prstGeom prst="arc">
            <a:avLst>
              <a:gd name="adj1" fmla="val 16685060"/>
              <a:gd name="adj2" fmla="val 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2" name="Straight Connector 11">
            <a:extLst>
              <a:ext uri="{FF2B5EF4-FFF2-40B4-BE49-F238E27FC236}">
                <a16:creationId xmlns:a16="http://schemas.microsoft.com/office/drawing/2014/main" id="{C2EAC6C2-9A81-4663-BBBA-18093AC586C7}"/>
              </a:ext>
            </a:extLst>
          </p:cNvPr>
          <p:cNvCxnSpPr/>
          <p:nvPr/>
        </p:nvCxnSpPr>
        <p:spPr>
          <a:xfrm>
            <a:off x="3533775" y="3819525"/>
            <a:ext cx="146685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94663B-FB3B-4B99-B402-CCC72A3F6349}"/>
              </a:ext>
            </a:extLst>
          </p:cNvPr>
          <p:cNvCxnSpPr/>
          <p:nvPr/>
        </p:nvCxnSpPr>
        <p:spPr>
          <a:xfrm>
            <a:off x="4991100" y="3829050"/>
            <a:ext cx="0" cy="2257425"/>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798BB-362D-4C21-985C-7DE8A8474ADB}"/>
              </a:ext>
            </a:extLst>
          </p:cNvPr>
          <p:cNvCxnSpPr>
            <a:cxnSpLocks/>
          </p:cNvCxnSpPr>
          <p:nvPr/>
        </p:nvCxnSpPr>
        <p:spPr>
          <a:xfrm>
            <a:off x="3524250" y="4845685"/>
            <a:ext cx="269557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3F440B-9D01-412E-A032-697ECF35734F}"/>
              </a:ext>
            </a:extLst>
          </p:cNvPr>
          <p:cNvCxnSpPr>
            <a:cxnSpLocks/>
          </p:cNvCxnSpPr>
          <p:nvPr/>
        </p:nvCxnSpPr>
        <p:spPr>
          <a:xfrm>
            <a:off x="6232525" y="4845685"/>
            <a:ext cx="0" cy="1240790"/>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0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F40E2E-CD4E-41E0-98F7-30F2D03F45C4}"/>
              </a:ext>
            </a:extLst>
          </p:cNvPr>
          <p:cNvSpPr>
            <a:spLocks noGrp="1"/>
          </p:cNvSpPr>
          <p:nvPr>
            <p:ph type="title"/>
          </p:nvPr>
        </p:nvSpPr>
        <p:spPr>
          <a:xfrm>
            <a:off x="838200" y="643467"/>
            <a:ext cx="2951205" cy="5571066"/>
          </a:xfrm>
        </p:spPr>
        <p:txBody>
          <a:bodyPr>
            <a:normAutofit/>
          </a:bodyPr>
          <a:lstStyle/>
          <a:p>
            <a:r>
              <a:rPr lang="en-MY" sz="4000" b="1" dirty="0">
                <a:solidFill>
                  <a:srgbClr val="FFFFFF"/>
                </a:solidFill>
              </a:rPr>
              <a:t>And the market did “show” confidence on Malaysia’s fiscal sustainability </a:t>
            </a:r>
          </a:p>
        </p:txBody>
      </p:sp>
      <p:graphicFrame>
        <p:nvGraphicFramePr>
          <p:cNvPr id="4" name="Content Placeholder 3">
            <a:extLst>
              <a:ext uri="{FF2B5EF4-FFF2-40B4-BE49-F238E27FC236}">
                <a16:creationId xmlns:a16="http://schemas.microsoft.com/office/drawing/2014/main" id="{891ABF7E-96EC-45B8-8647-093972E632E2}"/>
              </a:ext>
            </a:extLst>
          </p:cNvPr>
          <p:cNvGraphicFramePr>
            <a:graphicFrameLocks noGrp="1"/>
          </p:cNvGraphicFramePr>
          <p:nvPr>
            <p:ph idx="1"/>
            <p:extLst>
              <p:ext uri="{D42A27DB-BD31-4B8C-83A1-F6EECF244321}">
                <p14:modId xmlns:p14="http://schemas.microsoft.com/office/powerpoint/2010/main" val="3235146618"/>
              </p:ext>
            </p:extLst>
          </p:nvPr>
        </p:nvGraphicFramePr>
        <p:xfrm>
          <a:off x="5237018" y="653693"/>
          <a:ext cx="6303729" cy="5560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9527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49BC-A757-4B32-9B22-8BA09EBE3A83}"/>
              </a:ext>
            </a:extLst>
          </p:cNvPr>
          <p:cNvSpPr>
            <a:spLocks noGrp="1"/>
          </p:cNvSpPr>
          <p:nvPr>
            <p:ph type="title"/>
          </p:nvPr>
        </p:nvSpPr>
        <p:spPr/>
        <p:txBody>
          <a:bodyPr>
            <a:normAutofit/>
          </a:bodyPr>
          <a:lstStyle/>
          <a:p>
            <a:r>
              <a:rPr lang="en-MY" sz="4000" b="1" dirty="0"/>
              <a:t>In economic analysis, we usually look into debt ratio instead of absolute debt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991F67-2C86-4519-83EB-4E12F801795E}"/>
                  </a:ext>
                </a:extLst>
              </p:cNvPr>
              <p:cNvSpPr>
                <a:spLocks noGrp="1"/>
              </p:cNvSpPr>
              <p:nvPr>
                <p:ph idx="1"/>
              </p:nvPr>
            </p:nvSpPr>
            <p:spPr/>
            <p:txBody>
              <a:bodyPr/>
              <a:lstStyle/>
              <a:p>
                <a:r>
                  <a:rPr lang="en-MY" dirty="0"/>
                  <a:t>Divide the budget constraint by GDP to get</a:t>
                </a:r>
              </a:p>
              <a:p>
                <a:endParaRPr lang="en-MY" dirty="0"/>
              </a:p>
              <a:p>
                <a:pPr marL="0" indent="0">
                  <a:buNone/>
                </a:pPr>
                <a14:m>
                  <m:oMathPara xmlns:m="http://schemas.openxmlformats.org/officeDocument/2006/math">
                    <m:oMathParaPr>
                      <m:jc m:val="centerGroup"/>
                    </m:oMathParaPr>
                    <m:oMath xmlns:m="http://schemas.openxmlformats.org/officeDocument/2006/math">
                      <m:f>
                        <m:fPr>
                          <m:ctrlPr>
                            <a:rPr lang="en-MY" i="1" smtClean="0">
                              <a:latin typeface="Cambria Math" panose="02040503050406030204" pitchFamily="18" charset="0"/>
                            </a:rPr>
                          </m:ctrlPr>
                        </m:fPr>
                        <m:num>
                          <m:sSub>
                            <m:sSubPr>
                              <m:ctrlPr>
                                <a:rPr lang="en-MY"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sub>
                          </m:sSub>
                        </m:num>
                        <m:den>
                          <m:sSub>
                            <m:sSubPr>
                              <m:ctrlPr>
                                <a:rPr lang="en-MY"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sub>
                          </m:sSub>
                        </m:den>
                      </m:f>
                      <m:r>
                        <a:rPr lang="en-MY" b="0" i="1" smtClean="0">
                          <a:latin typeface="Cambria Math" panose="02040503050406030204" pitchFamily="18" charset="0"/>
                        </a:rPr>
                        <m:t>=</m:t>
                      </m:r>
                      <m:d>
                        <m:dPr>
                          <m:ctrlPr>
                            <a:rPr lang="en-MY" b="0" i="1" smtClean="0">
                              <a:latin typeface="Cambria Math" panose="02040503050406030204" pitchFamily="18" charset="0"/>
                            </a:rPr>
                          </m:ctrlPr>
                        </m:dPr>
                        <m:e>
                          <m:r>
                            <a:rPr lang="en-MY" b="0" i="1" smtClean="0">
                              <a:latin typeface="Cambria Math" panose="02040503050406030204" pitchFamily="18" charset="0"/>
                            </a:rPr>
                            <m:t>1+</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𝑟</m:t>
                              </m:r>
                            </m:e>
                            <m:sub>
                              <m:r>
                                <a:rPr lang="en-MY" b="0" i="1" smtClean="0">
                                  <a:latin typeface="Cambria Math" panose="02040503050406030204" pitchFamily="18" charset="0"/>
                                </a:rPr>
                                <m:t>𝑡</m:t>
                              </m:r>
                            </m:sub>
                          </m:sSub>
                        </m:e>
                      </m:d>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r>
                                <a:rPr lang="en-MY" b="0" i="1" smtClean="0">
                                  <a:latin typeface="Cambria Math" panose="02040503050406030204" pitchFamily="18" charset="0"/>
                                </a:rPr>
                                <m:t>−1</m:t>
                              </m:r>
                            </m:sub>
                          </m:sSub>
                        </m:num>
                        <m:den>
                          <m:sSub>
                            <m:sSubPr>
                              <m:ctrlPr>
                                <a:rPr lang="en-MY" b="0"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sub>
                          </m:sSub>
                        </m:den>
                      </m:f>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𝐺</m:t>
                              </m:r>
                            </m:e>
                            <m:sub>
                              <m:r>
                                <a:rPr lang="en-MY" b="0" i="1" smtClean="0">
                                  <a:latin typeface="Cambria Math" panose="02040503050406030204" pitchFamily="18" charset="0"/>
                                </a:rPr>
                                <m:t>𝑡</m:t>
                              </m:r>
                            </m:sub>
                          </m:sSub>
                          <m:r>
                            <a:rPr lang="en-MY" b="0" i="1" smtClean="0">
                              <a:latin typeface="Cambria Math" panose="02040503050406030204" pitchFamily="18" charset="0"/>
                            </a:rPr>
                            <m:t>−</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𝑇</m:t>
                              </m:r>
                            </m:e>
                            <m:sub>
                              <m:r>
                                <a:rPr lang="en-MY" b="0" i="1" smtClean="0">
                                  <a:latin typeface="Cambria Math" panose="02040503050406030204" pitchFamily="18" charset="0"/>
                                </a:rPr>
                                <m:t>𝑡</m:t>
                              </m:r>
                            </m:sub>
                          </m:sSub>
                        </m:num>
                        <m:den>
                          <m:sSub>
                            <m:sSubPr>
                              <m:ctrlPr>
                                <a:rPr lang="en-MY" i="1">
                                  <a:latin typeface="Cambria Math" panose="02040503050406030204" pitchFamily="18" charset="0"/>
                                </a:rPr>
                              </m:ctrlPr>
                            </m:sSubPr>
                            <m:e>
                              <m:r>
                                <a:rPr lang="en-MY" i="1">
                                  <a:latin typeface="Cambria Math" panose="02040503050406030204" pitchFamily="18" charset="0"/>
                                </a:rPr>
                                <m:t>𝑌</m:t>
                              </m:r>
                            </m:e>
                            <m:sub>
                              <m:r>
                                <a:rPr lang="en-MY" i="1">
                                  <a:latin typeface="Cambria Math" panose="02040503050406030204" pitchFamily="18" charset="0"/>
                                </a:rPr>
                                <m:t>𝑡</m:t>
                              </m:r>
                            </m:sub>
                          </m:sSub>
                        </m:den>
                      </m:f>
                    </m:oMath>
                  </m:oMathPara>
                </a14:m>
                <a:endParaRPr lang="en-MY" dirty="0"/>
              </a:p>
              <a:p>
                <a:r>
                  <a:rPr lang="en-MY" dirty="0"/>
                  <a:t>If we work further on the equation like this:</a:t>
                </a:r>
              </a:p>
              <a:p>
                <a:endParaRPr lang="en-MY" dirty="0"/>
              </a:p>
              <a:p>
                <a:pPr marL="0" indent="0">
                  <a:buNone/>
                </a:pPr>
                <a14:m>
                  <m:oMathPara xmlns:m="http://schemas.openxmlformats.org/officeDocument/2006/math">
                    <m:oMathParaPr>
                      <m:jc m:val="centerGroup"/>
                    </m:oMathParaPr>
                    <m:oMath xmlns:m="http://schemas.openxmlformats.org/officeDocument/2006/math">
                      <m:f>
                        <m:fPr>
                          <m:ctrlPr>
                            <a:rPr lang="en-MY" i="1" smtClean="0">
                              <a:latin typeface="Cambria Math" panose="02040503050406030204" pitchFamily="18" charset="0"/>
                            </a:rPr>
                          </m:ctrlPr>
                        </m:fPr>
                        <m:num>
                          <m:sSub>
                            <m:sSubPr>
                              <m:ctrlPr>
                                <a:rPr lang="en-MY"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sub>
                          </m:sSub>
                        </m:num>
                        <m:den>
                          <m:sSub>
                            <m:sSubPr>
                              <m:ctrlPr>
                                <a:rPr lang="en-MY"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sub>
                          </m:sSub>
                        </m:den>
                      </m:f>
                      <m:r>
                        <a:rPr lang="en-MY" b="0" i="1" smtClean="0">
                          <a:latin typeface="Cambria Math" panose="02040503050406030204" pitchFamily="18" charset="0"/>
                        </a:rPr>
                        <m:t>=</m:t>
                      </m:r>
                      <m:d>
                        <m:dPr>
                          <m:ctrlPr>
                            <a:rPr lang="en-MY" b="0" i="1" smtClean="0">
                              <a:latin typeface="Cambria Math" panose="02040503050406030204" pitchFamily="18" charset="0"/>
                            </a:rPr>
                          </m:ctrlPr>
                        </m:dPr>
                        <m:e>
                          <m:r>
                            <a:rPr lang="en-MY" b="0" i="1" smtClean="0">
                              <a:latin typeface="Cambria Math" panose="02040503050406030204" pitchFamily="18" charset="0"/>
                            </a:rPr>
                            <m:t>1+</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𝑟</m:t>
                              </m:r>
                            </m:e>
                            <m:sub>
                              <m:r>
                                <a:rPr lang="en-MY" b="0" i="1" smtClean="0">
                                  <a:latin typeface="Cambria Math" panose="02040503050406030204" pitchFamily="18" charset="0"/>
                                </a:rPr>
                                <m:t>𝑡</m:t>
                              </m:r>
                            </m:sub>
                          </m:sSub>
                        </m:e>
                      </m:d>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r>
                                <a:rPr lang="en-MY" b="0" i="1" smtClean="0">
                                  <a:latin typeface="Cambria Math" panose="02040503050406030204" pitchFamily="18" charset="0"/>
                                </a:rPr>
                                <m:t>−1</m:t>
                              </m:r>
                            </m:sub>
                          </m:sSub>
                        </m:num>
                        <m:den>
                          <m:sSub>
                            <m:sSubPr>
                              <m:ctrlPr>
                                <a:rPr lang="en-MY" b="0"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r>
                                <a:rPr lang="en-MY" b="0" i="1" smtClean="0">
                                  <a:latin typeface="Cambria Math" panose="02040503050406030204" pitchFamily="18" charset="0"/>
                                </a:rPr>
                                <m:t>−1</m:t>
                              </m:r>
                            </m:sub>
                          </m:sSub>
                        </m:den>
                      </m:f>
                      <m:d>
                        <m:dPr>
                          <m:ctrlPr>
                            <a:rPr lang="en-MY" b="0" i="1" smtClean="0">
                              <a:latin typeface="Cambria Math" panose="02040503050406030204" pitchFamily="18" charset="0"/>
                            </a:rPr>
                          </m:ctrlPr>
                        </m:dPr>
                        <m:e>
                          <m:f>
                            <m:fPr>
                              <m:ctrlPr>
                                <a:rPr lang="en-MY" i="1">
                                  <a:latin typeface="Cambria Math" panose="02040503050406030204" pitchFamily="18" charset="0"/>
                                </a:rPr>
                              </m:ctrlPr>
                            </m:fPr>
                            <m:num>
                              <m:sSub>
                                <m:sSubPr>
                                  <m:ctrlPr>
                                    <a:rPr lang="en-MY" i="1">
                                      <a:latin typeface="Cambria Math" panose="02040503050406030204" pitchFamily="18" charset="0"/>
                                    </a:rPr>
                                  </m:ctrlPr>
                                </m:sSubPr>
                                <m:e>
                                  <m:r>
                                    <a:rPr lang="en-MY" i="1">
                                      <a:latin typeface="Cambria Math" panose="02040503050406030204" pitchFamily="18" charset="0"/>
                                    </a:rPr>
                                    <m:t>𝑌</m:t>
                                  </m:r>
                                </m:e>
                                <m:sub>
                                  <m:r>
                                    <a:rPr lang="en-MY" i="1">
                                      <a:latin typeface="Cambria Math" panose="02040503050406030204" pitchFamily="18" charset="0"/>
                                    </a:rPr>
                                    <m:t>𝑡</m:t>
                                  </m:r>
                                  <m:r>
                                    <a:rPr lang="en-MY" i="1">
                                      <a:latin typeface="Cambria Math" panose="02040503050406030204" pitchFamily="18" charset="0"/>
                                    </a:rPr>
                                    <m:t>−1</m:t>
                                  </m:r>
                                </m:sub>
                              </m:sSub>
                            </m:num>
                            <m:den>
                              <m:sSub>
                                <m:sSubPr>
                                  <m:ctrlPr>
                                    <a:rPr lang="en-MY" i="1">
                                      <a:latin typeface="Cambria Math" panose="02040503050406030204" pitchFamily="18" charset="0"/>
                                    </a:rPr>
                                  </m:ctrlPr>
                                </m:sSubPr>
                                <m:e>
                                  <m:r>
                                    <a:rPr lang="en-MY" i="1">
                                      <a:latin typeface="Cambria Math" panose="02040503050406030204" pitchFamily="18" charset="0"/>
                                    </a:rPr>
                                    <m:t>𝑌</m:t>
                                  </m:r>
                                </m:e>
                                <m:sub>
                                  <m:r>
                                    <a:rPr lang="en-MY" i="1">
                                      <a:latin typeface="Cambria Math" panose="02040503050406030204" pitchFamily="18" charset="0"/>
                                    </a:rPr>
                                    <m:t>𝑡</m:t>
                                  </m:r>
                                </m:sub>
                              </m:sSub>
                            </m:den>
                          </m:f>
                        </m:e>
                      </m:d>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𝐺</m:t>
                              </m:r>
                            </m:e>
                            <m:sub>
                              <m:r>
                                <a:rPr lang="en-MY" b="0" i="1" smtClean="0">
                                  <a:latin typeface="Cambria Math" panose="02040503050406030204" pitchFamily="18" charset="0"/>
                                </a:rPr>
                                <m:t>𝑡</m:t>
                              </m:r>
                            </m:sub>
                          </m:sSub>
                          <m:r>
                            <a:rPr lang="en-MY" b="0" i="1" smtClean="0">
                              <a:latin typeface="Cambria Math" panose="02040503050406030204" pitchFamily="18" charset="0"/>
                            </a:rPr>
                            <m:t>−</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𝑇</m:t>
                              </m:r>
                            </m:e>
                            <m:sub>
                              <m:r>
                                <a:rPr lang="en-MY" b="0" i="1" smtClean="0">
                                  <a:latin typeface="Cambria Math" panose="02040503050406030204" pitchFamily="18" charset="0"/>
                                </a:rPr>
                                <m:t>𝑡</m:t>
                              </m:r>
                            </m:sub>
                          </m:sSub>
                        </m:num>
                        <m:den>
                          <m:sSub>
                            <m:sSubPr>
                              <m:ctrlPr>
                                <a:rPr lang="en-MY" i="1">
                                  <a:latin typeface="Cambria Math" panose="02040503050406030204" pitchFamily="18" charset="0"/>
                                </a:rPr>
                              </m:ctrlPr>
                            </m:sSubPr>
                            <m:e>
                              <m:r>
                                <a:rPr lang="en-MY" i="1">
                                  <a:latin typeface="Cambria Math" panose="02040503050406030204" pitchFamily="18" charset="0"/>
                                </a:rPr>
                                <m:t>𝑌</m:t>
                              </m:r>
                            </m:e>
                            <m:sub>
                              <m:r>
                                <a:rPr lang="en-MY" i="1">
                                  <a:latin typeface="Cambria Math" panose="02040503050406030204" pitchFamily="18" charset="0"/>
                                </a:rPr>
                                <m:t>𝑡</m:t>
                              </m:r>
                            </m:sub>
                          </m:sSub>
                        </m:den>
                      </m:f>
                    </m:oMath>
                  </m:oMathPara>
                </a14:m>
                <a:endParaRPr lang="en-MY" dirty="0"/>
              </a:p>
              <a:p>
                <a:r>
                  <a:rPr lang="en-MY" dirty="0"/>
                  <a:t>We get</a:t>
                </a:r>
              </a:p>
              <a:p>
                <a:endParaRPr lang="en-MY" dirty="0"/>
              </a:p>
            </p:txBody>
          </p:sp>
        </mc:Choice>
        <mc:Fallback xmlns="">
          <p:sp>
            <p:nvSpPr>
              <p:cNvPr id="3" name="Content Placeholder 2">
                <a:extLst>
                  <a:ext uri="{FF2B5EF4-FFF2-40B4-BE49-F238E27FC236}">
                    <a16:creationId xmlns:a16="http://schemas.microsoft.com/office/drawing/2014/main" id="{85991F67-2C86-4519-83EB-4E12F801795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MY">
                    <a:noFill/>
                  </a:rPr>
                  <a:t> </a:t>
                </a:r>
              </a:p>
            </p:txBody>
          </p:sp>
        </mc:Fallback>
      </mc:AlternateContent>
    </p:spTree>
    <p:extLst>
      <p:ext uri="{BB962C8B-B14F-4D97-AF65-F5344CB8AC3E}">
        <p14:creationId xmlns:p14="http://schemas.microsoft.com/office/powerpoint/2010/main" val="1410373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2F7F2-7103-4E6A-A534-A48AC93A1F5D}"/>
              </a:ext>
            </a:extLst>
          </p:cNvPr>
          <p:cNvSpPr>
            <a:spLocks noGrp="1"/>
          </p:cNvSpPr>
          <p:nvPr>
            <p:ph type="title"/>
          </p:nvPr>
        </p:nvSpPr>
        <p:spPr>
          <a:xfrm>
            <a:off x="956826" y="1112969"/>
            <a:ext cx="3937298" cy="4166010"/>
          </a:xfrm>
        </p:spPr>
        <p:txBody>
          <a:bodyPr>
            <a:normAutofit/>
          </a:bodyPr>
          <a:lstStyle/>
          <a:p>
            <a:r>
              <a:rPr lang="en-MY" sz="4000" b="1" dirty="0">
                <a:solidFill>
                  <a:srgbClr val="FFFFFF"/>
                </a:solidFill>
              </a:rPr>
              <a:t>#2: We can grow out of the debt ratio won’t be explosive and is sustainable if r&lt;g</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A23B6C-F523-4562-91EE-A495A7D64DD5}"/>
                  </a:ext>
                </a:extLst>
              </p:cNvPr>
              <p:cNvSpPr>
                <a:spLocks noGrp="1"/>
              </p:cNvSpPr>
              <p:nvPr>
                <p:ph idx="1"/>
              </p:nvPr>
            </p:nvSpPr>
            <p:spPr>
              <a:xfrm>
                <a:off x="6096000" y="820880"/>
                <a:ext cx="5257799" cy="4889350"/>
              </a:xfrm>
            </p:spPr>
            <p:txBody>
              <a:bodyPr anchor="t">
                <a:normAutofit/>
              </a:bodyPr>
              <a:lstStyle/>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f>
                        <m:fPr>
                          <m:ctrlPr>
                            <a:rPr lang="en-MY" i="1" smtClean="0">
                              <a:latin typeface="Cambria Math" panose="02040503050406030204" pitchFamily="18" charset="0"/>
                            </a:rPr>
                          </m:ctrlPr>
                        </m:fPr>
                        <m:num>
                          <m:sSub>
                            <m:sSubPr>
                              <m:ctrlPr>
                                <a:rPr lang="en-MY"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sub>
                          </m:sSub>
                        </m:num>
                        <m:den>
                          <m:sSub>
                            <m:sSubPr>
                              <m:ctrlPr>
                                <a:rPr lang="en-MY"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sub>
                          </m:sSub>
                        </m:den>
                      </m:f>
                      <m:r>
                        <a:rPr lang="en-MY" b="0" i="1" smtClean="0">
                          <a:latin typeface="Cambria Math" panose="02040503050406030204" pitchFamily="18" charset="0"/>
                        </a:rPr>
                        <m:t>=</m:t>
                      </m:r>
                      <m:limLow>
                        <m:limLowPr>
                          <m:ctrlPr>
                            <a:rPr lang="en-MY" b="0" i="1" smtClean="0">
                              <a:latin typeface="Cambria Math" panose="02040503050406030204" pitchFamily="18" charset="0"/>
                            </a:rPr>
                          </m:ctrlPr>
                        </m:limLowPr>
                        <m:e>
                          <m:groupChr>
                            <m:groupChrPr>
                              <m:chr m:val="⏟"/>
                              <m:ctrlPr>
                                <a:rPr lang="en-MY" b="0" i="1" smtClean="0">
                                  <a:latin typeface="Cambria Math" panose="02040503050406030204" pitchFamily="18" charset="0"/>
                                </a:rPr>
                              </m:ctrlPr>
                            </m:groupChrPr>
                            <m:e>
                              <m:d>
                                <m:dPr>
                                  <m:ctrlPr>
                                    <a:rPr lang="en-MY" i="1">
                                      <a:latin typeface="Cambria Math" panose="02040503050406030204" pitchFamily="18" charset="0"/>
                                    </a:rPr>
                                  </m:ctrlPr>
                                </m:dPr>
                                <m:e>
                                  <m:f>
                                    <m:fPr>
                                      <m:ctrlPr>
                                        <a:rPr lang="en-MY" i="1">
                                          <a:latin typeface="Cambria Math" panose="02040503050406030204" pitchFamily="18" charset="0"/>
                                        </a:rPr>
                                      </m:ctrlPr>
                                    </m:fPr>
                                    <m:num>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𝑟</m:t>
                                          </m:r>
                                        </m:e>
                                        <m:sub>
                                          <m:r>
                                            <a:rPr lang="en-MY" i="1">
                                              <a:latin typeface="Cambria Math" panose="02040503050406030204" pitchFamily="18" charset="0"/>
                                            </a:rPr>
                                            <m:t>𝑡</m:t>
                                          </m:r>
                                        </m:sub>
                                      </m:sSub>
                                    </m:num>
                                    <m:den>
                                      <m:r>
                                        <a:rPr lang="en-MY" i="1">
                                          <a:latin typeface="Cambria Math" panose="02040503050406030204" pitchFamily="18" charset="0"/>
                                        </a:rPr>
                                        <m:t>1+</m:t>
                                      </m:r>
                                      <m:sSub>
                                        <m:sSubPr>
                                          <m:ctrlPr>
                                            <a:rPr lang="en-MY" i="1">
                                              <a:latin typeface="Cambria Math" panose="02040503050406030204" pitchFamily="18" charset="0"/>
                                            </a:rPr>
                                          </m:ctrlPr>
                                        </m:sSubPr>
                                        <m:e>
                                          <m:r>
                                            <a:rPr lang="en-MY" i="1">
                                              <a:latin typeface="Cambria Math" panose="02040503050406030204" pitchFamily="18" charset="0"/>
                                            </a:rPr>
                                            <m:t>𝑔</m:t>
                                          </m:r>
                                        </m:e>
                                        <m:sub>
                                          <m:r>
                                            <a:rPr lang="en-MY" i="1">
                                              <a:latin typeface="Cambria Math" panose="02040503050406030204" pitchFamily="18" charset="0"/>
                                            </a:rPr>
                                            <m:t>𝑡</m:t>
                                          </m:r>
                                        </m:sub>
                                      </m:sSub>
                                    </m:den>
                                  </m:f>
                                </m:e>
                              </m:d>
                            </m:e>
                          </m:groupChr>
                        </m:e>
                        <m:lim>
                          <m:r>
                            <a:rPr lang="en-MY" b="0" i="1" smtClean="0">
                              <a:latin typeface="Cambria Math" panose="02040503050406030204" pitchFamily="18" charset="0"/>
                            </a:rPr>
                            <m:t>&lt;1</m:t>
                          </m:r>
                        </m:lim>
                      </m:limLow>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𝐵</m:t>
                              </m:r>
                            </m:e>
                            <m:sub>
                              <m:r>
                                <a:rPr lang="en-MY" b="0" i="1" smtClean="0">
                                  <a:latin typeface="Cambria Math" panose="02040503050406030204" pitchFamily="18" charset="0"/>
                                </a:rPr>
                                <m:t>𝑡</m:t>
                              </m:r>
                              <m:r>
                                <a:rPr lang="en-MY" b="0" i="1" smtClean="0">
                                  <a:latin typeface="Cambria Math" panose="02040503050406030204" pitchFamily="18" charset="0"/>
                                </a:rPr>
                                <m:t>−1</m:t>
                              </m:r>
                            </m:sub>
                          </m:sSub>
                        </m:num>
                        <m:den>
                          <m:sSub>
                            <m:sSubPr>
                              <m:ctrlPr>
                                <a:rPr lang="en-MY" b="0" i="1" smtClean="0">
                                  <a:latin typeface="Cambria Math" panose="02040503050406030204" pitchFamily="18" charset="0"/>
                                </a:rPr>
                              </m:ctrlPr>
                            </m:sSubPr>
                            <m:e>
                              <m:r>
                                <a:rPr lang="en-MY" b="0" i="1" smtClean="0">
                                  <a:latin typeface="Cambria Math" panose="02040503050406030204" pitchFamily="18" charset="0"/>
                                </a:rPr>
                                <m:t>𝑌</m:t>
                              </m:r>
                            </m:e>
                            <m:sub>
                              <m:r>
                                <a:rPr lang="en-MY" b="0" i="1" smtClean="0">
                                  <a:latin typeface="Cambria Math" panose="02040503050406030204" pitchFamily="18" charset="0"/>
                                </a:rPr>
                                <m:t>𝑡</m:t>
                              </m:r>
                              <m:r>
                                <a:rPr lang="en-MY" b="0" i="1" smtClean="0">
                                  <a:latin typeface="Cambria Math" panose="02040503050406030204" pitchFamily="18" charset="0"/>
                                </a:rPr>
                                <m:t>−1</m:t>
                              </m:r>
                            </m:sub>
                          </m:sSub>
                        </m:den>
                      </m:f>
                      <m:r>
                        <a:rPr lang="en-MY" b="0" i="1" smtClean="0">
                          <a:latin typeface="Cambria Math" panose="02040503050406030204" pitchFamily="18" charset="0"/>
                        </a:rPr>
                        <m:t>+</m:t>
                      </m:r>
                      <m:f>
                        <m:fPr>
                          <m:ctrlPr>
                            <a:rPr lang="en-MY" b="0" i="1" smtClean="0">
                              <a:latin typeface="Cambria Math" panose="02040503050406030204" pitchFamily="18" charset="0"/>
                            </a:rPr>
                          </m:ctrlPr>
                        </m:fPr>
                        <m:num>
                          <m:sSub>
                            <m:sSubPr>
                              <m:ctrlPr>
                                <a:rPr lang="en-MY" b="0" i="1" smtClean="0">
                                  <a:latin typeface="Cambria Math" panose="02040503050406030204" pitchFamily="18" charset="0"/>
                                </a:rPr>
                              </m:ctrlPr>
                            </m:sSubPr>
                            <m:e>
                              <m:r>
                                <a:rPr lang="en-MY" b="0" i="1" smtClean="0">
                                  <a:latin typeface="Cambria Math" panose="02040503050406030204" pitchFamily="18" charset="0"/>
                                </a:rPr>
                                <m:t>𝐺</m:t>
                              </m:r>
                            </m:e>
                            <m:sub>
                              <m:r>
                                <a:rPr lang="en-MY" b="0" i="1" smtClean="0">
                                  <a:latin typeface="Cambria Math" panose="02040503050406030204" pitchFamily="18" charset="0"/>
                                </a:rPr>
                                <m:t>𝑡</m:t>
                              </m:r>
                            </m:sub>
                          </m:sSub>
                          <m:r>
                            <a:rPr lang="en-MY" b="0" i="1" smtClean="0">
                              <a:latin typeface="Cambria Math" panose="02040503050406030204" pitchFamily="18" charset="0"/>
                            </a:rPr>
                            <m:t>−</m:t>
                          </m:r>
                          <m:sSub>
                            <m:sSubPr>
                              <m:ctrlPr>
                                <a:rPr lang="en-MY" b="0" i="1" smtClean="0">
                                  <a:latin typeface="Cambria Math" panose="02040503050406030204" pitchFamily="18" charset="0"/>
                                </a:rPr>
                              </m:ctrlPr>
                            </m:sSubPr>
                            <m:e>
                              <m:r>
                                <a:rPr lang="en-MY" b="0" i="1" smtClean="0">
                                  <a:latin typeface="Cambria Math" panose="02040503050406030204" pitchFamily="18" charset="0"/>
                                </a:rPr>
                                <m:t>𝑇</m:t>
                              </m:r>
                            </m:e>
                            <m:sub>
                              <m:r>
                                <a:rPr lang="en-MY" b="0" i="1" smtClean="0">
                                  <a:latin typeface="Cambria Math" panose="02040503050406030204" pitchFamily="18" charset="0"/>
                                </a:rPr>
                                <m:t>𝑡</m:t>
                              </m:r>
                            </m:sub>
                          </m:sSub>
                        </m:num>
                        <m:den>
                          <m:sSub>
                            <m:sSubPr>
                              <m:ctrlPr>
                                <a:rPr lang="en-MY" i="1">
                                  <a:latin typeface="Cambria Math" panose="02040503050406030204" pitchFamily="18" charset="0"/>
                                </a:rPr>
                              </m:ctrlPr>
                            </m:sSubPr>
                            <m:e>
                              <m:r>
                                <a:rPr lang="en-MY" i="1">
                                  <a:latin typeface="Cambria Math" panose="02040503050406030204" pitchFamily="18" charset="0"/>
                                </a:rPr>
                                <m:t>𝑌</m:t>
                              </m:r>
                            </m:e>
                            <m:sub>
                              <m:r>
                                <a:rPr lang="en-MY" i="1">
                                  <a:latin typeface="Cambria Math" panose="02040503050406030204" pitchFamily="18" charset="0"/>
                                </a:rPr>
                                <m:t>𝑡</m:t>
                              </m:r>
                            </m:sub>
                          </m:sSub>
                        </m:den>
                      </m:f>
                    </m:oMath>
                  </m:oMathPara>
                </a14:m>
                <a:endParaRPr lang="en-MY" dirty="0"/>
              </a:p>
              <a:p>
                <a:endParaRPr lang="en-MY" dirty="0"/>
              </a:p>
              <a:p>
                <a:pPr marL="0" indent="0">
                  <a:buNone/>
                </a:pPr>
                <a:r>
                  <a:rPr lang="en-MY" dirty="0"/>
                  <a:t>We can grow out of debt if </a:t>
                </a:r>
                <a14:m>
                  <m:oMath xmlns:m="http://schemas.openxmlformats.org/officeDocument/2006/math">
                    <m:r>
                      <a:rPr lang="en-MY" b="0" i="1" smtClean="0">
                        <a:latin typeface="Cambria Math" panose="02040503050406030204" pitchFamily="18" charset="0"/>
                      </a:rPr>
                      <m:t>𝑟</m:t>
                    </m:r>
                    <m:r>
                      <a:rPr lang="en-MY" b="0" i="1" smtClean="0">
                        <a:latin typeface="Cambria Math" panose="02040503050406030204" pitchFamily="18" charset="0"/>
                      </a:rPr>
                      <m:t>&lt;</m:t>
                    </m:r>
                    <m:r>
                      <a:rPr lang="en-MY" b="0" i="1" smtClean="0">
                        <a:latin typeface="Cambria Math" panose="02040503050406030204" pitchFamily="18" charset="0"/>
                      </a:rPr>
                      <m:t>𝑔</m:t>
                    </m:r>
                  </m:oMath>
                </a14:m>
                <a:endParaRPr lang="en-MY" dirty="0"/>
              </a:p>
            </p:txBody>
          </p:sp>
        </mc:Choice>
        <mc:Fallback xmlns="">
          <p:sp>
            <p:nvSpPr>
              <p:cNvPr id="3" name="Content Placeholder 2">
                <a:extLst>
                  <a:ext uri="{FF2B5EF4-FFF2-40B4-BE49-F238E27FC236}">
                    <a16:creationId xmlns:a16="http://schemas.microsoft.com/office/drawing/2014/main" id="{40A23B6C-F523-4562-91EE-A495A7D64DD5}"/>
                  </a:ext>
                </a:extLst>
              </p:cNvPr>
              <p:cNvSpPr>
                <a:spLocks noGrp="1" noRot="1" noChangeAspect="1" noMove="1" noResize="1" noEditPoints="1" noAdjustHandles="1" noChangeArrowheads="1" noChangeShapeType="1" noTextEdit="1"/>
              </p:cNvSpPr>
              <p:nvPr>
                <p:ph idx="1"/>
              </p:nvPr>
            </p:nvSpPr>
            <p:spPr>
              <a:xfrm>
                <a:off x="6096000" y="820880"/>
                <a:ext cx="5257799" cy="4889350"/>
              </a:xfrm>
              <a:blipFill>
                <a:blip r:embed="rId2"/>
                <a:stretch>
                  <a:fillRect l="-2320"/>
                </a:stretch>
              </a:blipFill>
            </p:spPr>
            <p:txBody>
              <a:bodyPr/>
              <a:lstStyle/>
              <a:p>
                <a:r>
                  <a:rPr lang="en-MY">
                    <a:noFill/>
                  </a:rPr>
                  <a:t> </a:t>
                </a:r>
              </a:p>
            </p:txBody>
          </p:sp>
        </mc:Fallback>
      </mc:AlternateContent>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406165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868B2D0-0227-4307-8B34-372317E16D94}"/>
                  </a:ext>
                </a:extLst>
              </p:cNvPr>
              <p:cNvSpPr>
                <a:spLocks noGrp="1"/>
              </p:cNvSpPr>
              <p:nvPr>
                <p:ph type="title"/>
              </p:nvPr>
            </p:nvSpPr>
            <p:spPr/>
            <p:txBody>
              <a:bodyPr>
                <a:normAutofit fontScale="90000"/>
              </a:bodyPr>
              <a:lstStyle/>
              <a:p>
                <a:r>
                  <a:rPr lang="en-MY" sz="4000" b="1" dirty="0"/>
                  <a:t>Little experiment: suppose there is a budget deficit of 3%, </a:t>
                </a:r>
                <a14:m>
                  <m:oMath xmlns:m="http://schemas.openxmlformats.org/officeDocument/2006/math">
                    <m:r>
                      <a:rPr lang="en-MY" sz="4000" b="1" i="1" smtClean="0">
                        <a:latin typeface="Cambria Math" panose="02040503050406030204" pitchFamily="18" charset="0"/>
                      </a:rPr>
                      <m:t>𝒓</m:t>
                    </m:r>
                    <m:r>
                      <a:rPr lang="en-MY" sz="4000" b="1" i="1" smtClean="0">
                        <a:latin typeface="Cambria Math" panose="02040503050406030204" pitchFamily="18" charset="0"/>
                      </a:rPr>
                      <m:t>=</m:t>
                    </m:r>
                    <m:r>
                      <a:rPr lang="en-MY" sz="4000" b="1" i="1" smtClean="0">
                        <a:latin typeface="Cambria Math" panose="02040503050406030204" pitchFamily="18" charset="0"/>
                      </a:rPr>
                      <m:t>𝟐</m:t>
                    </m:r>
                    <m:r>
                      <a:rPr lang="en-MY" sz="4000" b="1" i="1" smtClean="0">
                        <a:latin typeface="Cambria Math" panose="02040503050406030204" pitchFamily="18" charset="0"/>
                      </a:rPr>
                      <m:t>%</m:t>
                    </m:r>
                  </m:oMath>
                </a14:m>
                <a:r>
                  <a:rPr lang="en-MY" sz="4000" b="1" dirty="0"/>
                  <a:t>, and </a:t>
                </a:r>
                <a14:m>
                  <m:oMath xmlns:m="http://schemas.openxmlformats.org/officeDocument/2006/math">
                    <m:r>
                      <a:rPr lang="en-MY" sz="4000" b="1" i="1" smtClean="0">
                        <a:latin typeface="Cambria Math" panose="02040503050406030204" pitchFamily="18" charset="0"/>
                      </a:rPr>
                      <m:t>𝒈</m:t>
                    </m:r>
                    <m:r>
                      <a:rPr lang="en-MY" sz="4000" b="1" i="1" smtClean="0">
                        <a:latin typeface="Cambria Math" panose="02040503050406030204" pitchFamily="18" charset="0"/>
                      </a:rPr>
                      <m:t>=</m:t>
                    </m:r>
                    <m:r>
                      <a:rPr lang="en-MY" sz="4000" b="1" i="1" smtClean="0">
                        <a:latin typeface="Cambria Math" panose="02040503050406030204" pitchFamily="18" charset="0"/>
                      </a:rPr>
                      <m:t>𝟓</m:t>
                    </m:r>
                    <m:r>
                      <a:rPr lang="en-MY" sz="4000" b="1" i="1" smtClean="0">
                        <a:latin typeface="Cambria Math" panose="02040503050406030204" pitchFamily="18" charset="0"/>
                      </a:rPr>
                      <m:t>%</m:t>
                    </m:r>
                  </m:oMath>
                </a14:m>
                <a:r>
                  <a:rPr lang="en-MY" sz="4000" b="1" dirty="0"/>
                  <a:t>, and initial debt ratio is 50%</a:t>
                </a:r>
              </a:p>
            </p:txBody>
          </p:sp>
        </mc:Choice>
        <mc:Fallback xmlns="">
          <p:sp>
            <p:nvSpPr>
              <p:cNvPr id="2" name="Title 1">
                <a:extLst>
                  <a:ext uri="{FF2B5EF4-FFF2-40B4-BE49-F238E27FC236}">
                    <a16:creationId xmlns:a16="http://schemas.microsoft.com/office/drawing/2014/main" id="{1868B2D0-0227-4307-8B34-372317E16D94}"/>
                  </a:ext>
                </a:extLst>
              </p:cNvPr>
              <p:cNvSpPr>
                <a:spLocks noGrp="1" noRot="1" noChangeAspect="1" noMove="1" noResize="1" noEditPoints="1" noAdjustHandles="1" noChangeArrowheads="1" noChangeShapeType="1" noTextEdit="1"/>
              </p:cNvSpPr>
              <p:nvPr>
                <p:ph type="title"/>
              </p:nvPr>
            </p:nvSpPr>
            <p:spPr>
              <a:blipFill>
                <a:blip r:embed="rId2"/>
                <a:stretch>
                  <a:fillRect l="-1797" t="-1843" b="-8295"/>
                </a:stretch>
              </a:blipFill>
            </p:spPr>
            <p:txBody>
              <a:bodyPr/>
              <a:lstStyle/>
              <a:p>
                <a:r>
                  <a:rPr lang="en-MY">
                    <a:noFill/>
                  </a:rPr>
                  <a:t> </a:t>
                </a:r>
              </a:p>
            </p:txBody>
          </p:sp>
        </mc:Fallback>
      </mc:AlternateContent>
      <p:graphicFrame>
        <p:nvGraphicFramePr>
          <p:cNvPr id="4" name="Content Placeholder 3">
            <a:extLst>
              <a:ext uri="{FF2B5EF4-FFF2-40B4-BE49-F238E27FC236}">
                <a16:creationId xmlns:a16="http://schemas.microsoft.com/office/drawing/2014/main" id="{D17FA03B-651B-4F7B-90A4-B7242FC66BFE}"/>
              </a:ext>
            </a:extLst>
          </p:cNvPr>
          <p:cNvGraphicFramePr>
            <a:graphicFrameLocks noGrp="1"/>
          </p:cNvGraphicFramePr>
          <p:nvPr>
            <p:ph idx="1"/>
            <p:extLst>
              <p:ext uri="{D42A27DB-BD31-4B8C-83A1-F6EECF244321}">
                <p14:modId xmlns:p14="http://schemas.microsoft.com/office/powerpoint/2010/main" val="37651585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7822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9167-8BC7-447D-B170-9AAE740F4332}"/>
              </a:ext>
            </a:extLst>
          </p:cNvPr>
          <p:cNvSpPr>
            <a:spLocks noGrp="1"/>
          </p:cNvSpPr>
          <p:nvPr>
            <p:ph type="title"/>
          </p:nvPr>
        </p:nvSpPr>
        <p:spPr/>
        <p:txBody>
          <a:bodyPr>
            <a:normAutofit/>
          </a:bodyPr>
          <a:lstStyle/>
          <a:p>
            <a:r>
              <a:rPr lang="en-MY" sz="4000" b="1" dirty="0"/>
              <a:t>#2: r&lt;g is a norm, indicating a sustainable debt ratio</a:t>
            </a:r>
          </a:p>
        </p:txBody>
      </p:sp>
      <p:graphicFrame>
        <p:nvGraphicFramePr>
          <p:cNvPr id="8" name="Content Placeholder 7">
            <a:extLst>
              <a:ext uri="{FF2B5EF4-FFF2-40B4-BE49-F238E27FC236}">
                <a16:creationId xmlns:a16="http://schemas.microsoft.com/office/drawing/2014/main" id="{F9060527-A2E6-4E33-865E-3845B4F01BE8}"/>
              </a:ext>
            </a:extLst>
          </p:cNvPr>
          <p:cNvGraphicFramePr>
            <a:graphicFrameLocks noGrp="1"/>
          </p:cNvGraphicFramePr>
          <p:nvPr>
            <p:ph idx="1"/>
            <p:extLst>
              <p:ext uri="{D42A27DB-BD31-4B8C-83A1-F6EECF244321}">
                <p14:modId xmlns:p14="http://schemas.microsoft.com/office/powerpoint/2010/main" val="5736274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4087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9C7C6EED-6E05-4029-8A6C-EE37A97C1FD4}"/>
              </a:ext>
            </a:extLst>
          </p:cNvPr>
          <p:cNvGraphicFramePr>
            <a:graphicFrameLocks/>
          </p:cNvGraphicFramePr>
          <p:nvPr>
            <p:extLst>
              <p:ext uri="{D42A27DB-BD31-4B8C-83A1-F6EECF244321}">
                <p14:modId xmlns:p14="http://schemas.microsoft.com/office/powerpoint/2010/main" val="3375097644"/>
              </p:ext>
            </p:extLst>
          </p:nvPr>
        </p:nvGraphicFramePr>
        <p:xfrm>
          <a:off x="4070140" y="470925"/>
          <a:ext cx="6513513" cy="29067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DDB0B8D-6BEE-461F-BDB9-01253A44F50B}"/>
              </a:ext>
            </a:extLst>
          </p:cNvPr>
          <p:cNvGraphicFramePr>
            <a:graphicFrameLocks/>
          </p:cNvGraphicFramePr>
          <p:nvPr>
            <p:extLst>
              <p:ext uri="{D42A27DB-BD31-4B8C-83A1-F6EECF244321}">
                <p14:modId xmlns:p14="http://schemas.microsoft.com/office/powerpoint/2010/main" val="1831193872"/>
              </p:ext>
            </p:extLst>
          </p:nvPr>
        </p:nvGraphicFramePr>
        <p:xfrm>
          <a:off x="4208383" y="3416977"/>
          <a:ext cx="6513513" cy="29067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E27D7E8-0F29-4C77-B046-D50F1269CD68}"/>
              </a:ext>
            </a:extLst>
          </p:cNvPr>
          <p:cNvSpPr>
            <a:spLocks noGrp="1"/>
          </p:cNvSpPr>
          <p:nvPr>
            <p:ph type="title"/>
          </p:nvPr>
        </p:nvSpPr>
        <p:spPr>
          <a:xfrm>
            <a:off x="863029" y="1012004"/>
            <a:ext cx="3416158" cy="4795408"/>
          </a:xfrm>
        </p:spPr>
        <p:txBody>
          <a:bodyPr>
            <a:normAutofit/>
          </a:bodyPr>
          <a:lstStyle/>
          <a:p>
            <a:r>
              <a:rPr lang="en-MY" sz="4000" b="1" dirty="0">
                <a:solidFill>
                  <a:srgbClr val="FFFFFF"/>
                </a:solidFill>
              </a:rPr>
              <a:t>#3: Government debt is long-term and ringgit-denominated</a:t>
            </a:r>
          </a:p>
        </p:txBody>
      </p:sp>
    </p:spTree>
    <p:extLst>
      <p:ext uri="{BB962C8B-B14F-4D97-AF65-F5344CB8AC3E}">
        <p14:creationId xmlns:p14="http://schemas.microsoft.com/office/powerpoint/2010/main" val="12832328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F2C2-412B-4BAB-BA8F-00395F40E382}"/>
              </a:ext>
            </a:extLst>
          </p:cNvPr>
          <p:cNvSpPr>
            <a:spLocks noGrp="1"/>
          </p:cNvSpPr>
          <p:nvPr>
            <p:ph type="title"/>
          </p:nvPr>
        </p:nvSpPr>
        <p:spPr/>
        <p:txBody>
          <a:bodyPr>
            <a:normAutofit/>
          </a:bodyPr>
          <a:lstStyle/>
          <a:p>
            <a:r>
              <a:rPr lang="en-MY" sz="4000" b="1" dirty="0"/>
              <a:t>But it doesn’t mean everything is just alright!</a:t>
            </a:r>
          </a:p>
        </p:txBody>
      </p:sp>
      <p:sp>
        <p:nvSpPr>
          <p:cNvPr id="3" name="Content Placeholder 2">
            <a:extLst>
              <a:ext uri="{FF2B5EF4-FFF2-40B4-BE49-F238E27FC236}">
                <a16:creationId xmlns:a16="http://schemas.microsoft.com/office/drawing/2014/main" id="{60050B5A-919F-4E01-8EED-DEDADA9F8519}"/>
              </a:ext>
            </a:extLst>
          </p:cNvPr>
          <p:cNvSpPr>
            <a:spLocks noGrp="1"/>
          </p:cNvSpPr>
          <p:nvPr>
            <p:ph idx="1"/>
          </p:nvPr>
        </p:nvSpPr>
        <p:spPr/>
        <p:txBody>
          <a:bodyPr/>
          <a:lstStyle/>
          <a:p>
            <a:r>
              <a:rPr lang="en-MY" dirty="0"/>
              <a:t>Years of budget deficit indicates weak private sector investment</a:t>
            </a:r>
          </a:p>
          <a:p>
            <a:r>
              <a:rPr lang="en-MY" dirty="0"/>
              <a:t>There is a long-term debt sustainability issue, especially on revenue side</a:t>
            </a:r>
          </a:p>
        </p:txBody>
      </p:sp>
    </p:spTree>
    <p:extLst>
      <p:ext uri="{BB962C8B-B14F-4D97-AF65-F5344CB8AC3E}">
        <p14:creationId xmlns:p14="http://schemas.microsoft.com/office/powerpoint/2010/main" val="37696361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875433-B598-403B-9ABB-AB1954A13EFF}"/>
              </a:ext>
            </a:extLst>
          </p:cNvPr>
          <p:cNvSpPr>
            <a:spLocks noGrp="1"/>
          </p:cNvSpPr>
          <p:nvPr>
            <p:ph type="title"/>
          </p:nvPr>
        </p:nvSpPr>
        <p:spPr>
          <a:xfrm>
            <a:off x="789813" y="586822"/>
            <a:ext cx="4091213" cy="1645920"/>
          </a:xfrm>
        </p:spPr>
        <p:txBody>
          <a:bodyPr>
            <a:normAutofit fontScale="90000"/>
          </a:bodyPr>
          <a:lstStyle/>
          <a:p>
            <a:r>
              <a:rPr lang="en-MY" sz="4000" b="1" dirty="0"/>
              <a:t>Long-term bonds are traded as discount bonds</a:t>
            </a: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Content Placeholder 8">
            <a:extLst>
              <a:ext uri="{FF2B5EF4-FFF2-40B4-BE49-F238E27FC236}">
                <a16:creationId xmlns:a16="http://schemas.microsoft.com/office/drawing/2014/main" id="{2758E3B1-0594-4562-A361-CB68044C933E}"/>
              </a:ext>
            </a:extLst>
          </p:cNvPr>
          <p:cNvSpPr>
            <a:spLocks noGrp="1"/>
          </p:cNvSpPr>
          <p:nvPr>
            <p:ph idx="1"/>
          </p:nvPr>
        </p:nvSpPr>
        <p:spPr>
          <a:xfrm>
            <a:off x="5351164" y="586822"/>
            <a:ext cx="6002636" cy="1645920"/>
          </a:xfrm>
        </p:spPr>
        <p:txBody>
          <a:bodyPr anchor="ctr">
            <a:normAutofit/>
          </a:bodyPr>
          <a:lstStyle/>
          <a:p>
            <a:r>
              <a:rPr lang="en-MY" sz="3200" b="1" dirty="0"/>
              <a:t>which can indicate default expectation, reluctance to buy the debt</a:t>
            </a:r>
            <a:endParaRPr lang="en-US" sz="3200" dirty="0"/>
          </a:p>
        </p:txBody>
      </p:sp>
      <p:pic>
        <p:nvPicPr>
          <p:cNvPr id="5" name="Content Placeholder 4" descr="Table&#10;&#10;Description automatically generated">
            <a:extLst>
              <a:ext uri="{FF2B5EF4-FFF2-40B4-BE49-F238E27FC236}">
                <a16:creationId xmlns:a16="http://schemas.microsoft.com/office/drawing/2014/main" id="{CF3CD8EA-BB30-44A8-9E06-2BA20AD01A35}"/>
              </a:ext>
            </a:extLst>
          </p:cNvPr>
          <p:cNvPicPr>
            <a:picLocks noChangeAspect="1"/>
          </p:cNvPicPr>
          <p:nvPr/>
        </p:nvPicPr>
        <p:blipFill>
          <a:blip r:embed="rId2"/>
          <a:stretch>
            <a:fillRect/>
          </a:stretch>
        </p:blipFill>
        <p:spPr>
          <a:xfrm>
            <a:off x="490408" y="2744703"/>
            <a:ext cx="9567280" cy="3970422"/>
          </a:xfrm>
          <a:prstGeom prst="rect">
            <a:avLst/>
          </a:prstGeom>
        </p:spPr>
      </p:pic>
    </p:spTree>
    <p:extLst>
      <p:ext uri="{BB962C8B-B14F-4D97-AF65-F5344CB8AC3E}">
        <p14:creationId xmlns:p14="http://schemas.microsoft.com/office/powerpoint/2010/main" val="6105118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7D0B4-E5FE-4592-A17F-A6726F5EC32D}"/>
              </a:ext>
            </a:extLst>
          </p:cNvPr>
          <p:cNvSpPr>
            <a:spLocks noGrp="1"/>
          </p:cNvSpPr>
          <p:nvPr>
            <p:ph type="title"/>
          </p:nvPr>
        </p:nvSpPr>
        <p:spPr>
          <a:xfrm>
            <a:off x="868680" y="1719072"/>
            <a:ext cx="3103427" cy="3520440"/>
          </a:xfrm>
        </p:spPr>
        <p:txBody>
          <a:bodyPr anchor="t">
            <a:normAutofit/>
          </a:bodyPr>
          <a:lstStyle/>
          <a:p>
            <a:r>
              <a:rPr lang="en-MY" sz="2800" b="1" dirty="0"/>
              <a:t>Low tax revenue ratio is a growing concern especially when the population is aging and raising income tax is politically and economically harder</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6C6F86E5-FFFB-4C82-A641-9BA363717176}"/>
              </a:ext>
            </a:extLst>
          </p:cNvPr>
          <p:cNvGraphicFramePr>
            <a:graphicFrameLocks noGrp="1"/>
          </p:cNvGraphicFramePr>
          <p:nvPr>
            <p:ph idx="1"/>
            <p:extLst>
              <p:ext uri="{D42A27DB-BD31-4B8C-83A1-F6EECF244321}">
                <p14:modId xmlns:p14="http://schemas.microsoft.com/office/powerpoint/2010/main" val="3553686581"/>
              </p:ext>
            </p:extLst>
          </p:nvPr>
        </p:nvGraphicFramePr>
        <p:xfrm>
          <a:off x="4727448" y="114300"/>
          <a:ext cx="6967728" cy="6103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3413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XII: Safe assets</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2378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4D6-5A34-4F62-AD2C-5E7FF3E05DE5}"/>
              </a:ext>
            </a:extLst>
          </p:cNvPr>
          <p:cNvSpPr>
            <a:spLocks noGrp="1"/>
          </p:cNvSpPr>
          <p:nvPr>
            <p:ph type="title"/>
          </p:nvPr>
        </p:nvSpPr>
        <p:spPr/>
        <p:txBody>
          <a:bodyPr>
            <a:normAutofit/>
          </a:bodyPr>
          <a:lstStyle/>
          <a:p>
            <a:r>
              <a:rPr lang="en-MY" sz="4000" b="1" dirty="0"/>
              <a:t>How nice it is if we can keep going vacations and continue saving for the dream house</a:t>
            </a:r>
          </a:p>
        </p:txBody>
      </p:sp>
      <p:sp>
        <p:nvSpPr>
          <p:cNvPr id="3" name="Content Placeholder 2">
            <a:extLst>
              <a:ext uri="{FF2B5EF4-FFF2-40B4-BE49-F238E27FC236}">
                <a16:creationId xmlns:a16="http://schemas.microsoft.com/office/drawing/2014/main" id="{0E8B83D8-8991-4C0B-BBD3-B85A1CAD5BC7}"/>
              </a:ext>
            </a:extLst>
          </p:cNvPr>
          <p:cNvSpPr>
            <a:spLocks noGrp="1"/>
          </p:cNvSpPr>
          <p:nvPr>
            <p:ph idx="1"/>
          </p:nvPr>
        </p:nvSpPr>
        <p:spPr/>
        <p:txBody>
          <a:bodyPr>
            <a:normAutofit fontScale="85000" lnSpcReduction="20000"/>
          </a:bodyPr>
          <a:lstStyle/>
          <a:p>
            <a:pPr marL="0" indent="0">
              <a:buNone/>
            </a:pPr>
            <a:r>
              <a:rPr lang="en-MY" dirty="0"/>
              <a:t>                     Save to buy a house</a:t>
            </a:r>
          </a:p>
          <a:p>
            <a:pPr marL="0" indent="0">
              <a:buNone/>
            </a:pPr>
            <a:endParaRPr lang="en-MY" dirty="0"/>
          </a:p>
          <a:p>
            <a:pPr marL="0" indent="0">
              <a:buNone/>
            </a:pPr>
            <a:r>
              <a:rPr lang="en-MY" dirty="0"/>
              <a:t>                                                                        Choice B is preferred to choice A</a:t>
            </a:r>
          </a:p>
          <a:p>
            <a:pPr marL="0" indent="0">
              <a:buNone/>
            </a:pPr>
            <a:endParaRPr lang="en-MY" dirty="0"/>
          </a:p>
          <a:p>
            <a:pPr marL="0" indent="0">
              <a:buNone/>
            </a:pPr>
            <a:r>
              <a:rPr lang="en-MY" dirty="0"/>
              <a:t>                                                                               B</a:t>
            </a:r>
          </a:p>
          <a:p>
            <a:pPr marL="0" indent="0">
              <a:buNone/>
            </a:pPr>
            <a:r>
              <a:rPr lang="en-MY" dirty="0"/>
              <a:t>	                                                                                          IC2</a:t>
            </a:r>
          </a:p>
          <a:p>
            <a:pPr marL="0" indent="0">
              <a:buNone/>
            </a:pPr>
            <a:r>
              <a:rPr lang="en-MY" dirty="0"/>
              <a:t>                                                                   A</a:t>
            </a:r>
          </a:p>
          <a:p>
            <a:pPr marL="0" indent="0">
              <a:buNone/>
            </a:pPr>
            <a:r>
              <a:rPr lang="en-MY" dirty="0"/>
              <a:t>                                                                                                   </a:t>
            </a:r>
          </a:p>
          <a:p>
            <a:pPr marL="0" indent="0">
              <a:buNone/>
            </a:pPr>
            <a:r>
              <a:rPr lang="en-MY" dirty="0"/>
              <a:t>                                                                                           IC1</a:t>
            </a:r>
          </a:p>
          <a:p>
            <a:pPr marL="0" indent="0">
              <a:buNone/>
            </a:pPr>
            <a:endParaRPr lang="en-MY" dirty="0"/>
          </a:p>
          <a:p>
            <a:pPr marL="0" indent="0">
              <a:buNone/>
            </a:pPr>
            <a:r>
              <a:rPr lang="en-MY" dirty="0"/>
              <a:t>                                                                                                                   More vacations</a:t>
            </a:r>
          </a:p>
        </p:txBody>
      </p:sp>
      <p:cxnSp>
        <p:nvCxnSpPr>
          <p:cNvPr id="5" name="Straight Arrow Connector 4">
            <a:extLst>
              <a:ext uri="{FF2B5EF4-FFF2-40B4-BE49-F238E27FC236}">
                <a16:creationId xmlns:a16="http://schemas.microsoft.com/office/drawing/2014/main" id="{FD1DE4B4-BA03-4DEA-AB89-4B37DFE8BF23}"/>
              </a:ext>
            </a:extLst>
          </p:cNvPr>
          <p:cNvCxnSpPr>
            <a:cxnSpLocks/>
          </p:cNvCxnSpPr>
          <p:nvPr/>
        </p:nvCxnSpPr>
        <p:spPr>
          <a:xfrm flipV="1">
            <a:off x="3543300" y="2171700"/>
            <a:ext cx="0" cy="39147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2ADF9E57-B4CF-475C-82E1-514D998648BC}"/>
              </a:ext>
            </a:extLst>
          </p:cNvPr>
          <p:cNvCxnSpPr>
            <a:cxnSpLocks/>
          </p:cNvCxnSpPr>
          <p:nvPr/>
        </p:nvCxnSpPr>
        <p:spPr>
          <a:xfrm>
            <a:off x="3524250" y="6086475"/>
            <a:ext cx="51435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F936E7E4-0D42-44A4-8EA2-2FDC4CB3BFB4}"/>
              </a:ext>
            </a:extLst>
          </p:cNvPr>
          <p:cNvSpPr/>
          <p:nvPr/>
        </p:nvSpPr>
        <p:spPr>
          <a:xfrm rot="10064394">
            <a:off x="4705350" y="529001"/>
            <a:ext cx="4267200" cy="4429118"/>
          </a:xfrm>
          <a:prstGeom prst="arc">
            <a:avLst>
              <a:gd name="adj1" fmla="val 16685060"/>
              <a:gd name="adj2" fmla="val 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2" name="Straight Connector 11">
            <a:extLst>
              <a:ext uri="{FF2B5EF4-FFF2-40B4-BE49-F238E27FC236}">
                <a16:creationId xmlns:a16="http://schemas.microsoft.com/office/drawing/2014/main" id="{C2EAC6C2-9A81-4663-BBBA-18093AC586C7}"/>
              </a:ext>
            </a:extLst>
          </p:cNvPr>
          <p:cNvCxnSpPr>
            <a:cxnSpLocks/>
          </p:cNvCxnSpPr>
          <p:nvPr/>
        </p:nvCxnSpPr>
        <p:spPr>
          <a:xfrm>
            <a:off x="3524250" y="4395597"/>
            <a:ext cx="189814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94663B-FB3B-4B99-B402-CCC72A3F6349}"/>
              </a:ext>
            </a:extLst>
          </p:cNvPr>
          <p:cNvCxnSpPr>
            <a:cxnSpLocks/>
          </p:cNvCxnSpPr>
          <p:nvPr/>
        </p:nvCxnSpPr>
        <p:spPr>
          <a:xfrm>
            <a:off x="5422392" y="4395597"/>
            <a:ext cx="0" cy="1690878"/>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798BB-362D-4C21-985C-7DE8A8474ADB}"/>
              </a:ext>
            </a:extLst>
          </p:cNvPr>
          <p:cNvCxnSpPr>
            <a:cxnSpLocks/>
          </p:cNvCxnSpPr>
          <p:nvPr/>
        </p:nvCxnSpPr>
        <p:spPr>
          <a:xfrm>
            <a:off x="3524250" y="3757549"/>
            <a:ext cx="269557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C3154AA3-6001-4D09-A216-52A63488EC70}"/>
              </a:ext>
            </a:extLst>
          </p:cNvPr>
          <p:cNvSpPr/>
          <p:nvPr/>
        </p:nvSpPr>
        <p:spPr>
          <a:xfrm rot="10064394">
            <a:off x="5537234" y="-42859"/>
            <a:ext cx="4267200" cy="4429118"/>
          </a:xfrm>
          <a:prstGeom prst="arc">
            <a:avLst>
              <a:gd name="adj1" fmla="val 16685060"/>
              <a:gd name="adj2" fmla="val 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6" name="Straight Connector 15">
            <a:extLst>
              <a:ext uri="{FF2B5EF4-FFF2-40B4-BE49-F238E27FC236}">
                <a16:creationId xmlns:a16="http://schemas.microsoft.com/office/drawing/2014/main" id="{10315A6C-0386-4904-9BA7-FD8123CC5563}"/>
              </a:ext>
            </a:extLst>
          </p:cNvPr>
          <p:cNvCxnSpPr>
            <a:cxnSpLocks/>
          </p:cNvCxnSpPr>
          <p:nvPr/>
        </p:nvCxnSpPr>
        <p:spPr>
          <a:xfrm>
            <a:off x="6219825" y="3757549"/>
            <a:ext cx="0" cy="2328926"/>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3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B315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176B626-25CC-476C-9C7E-472DC5273ACA}"/>
              </a:ext>
            </a:extLst>
          </p:cNvPr>
          <p:cNvSpPr>
            <a:spLocks noGrp="1"/>
          </p:cNvSpPr>
          <p:nvPr>
            <p:ph type="title"/>
          </p:nvPr>
        </p:nvSpPr>
        <p:spPr>
          <a:xfrm>
            <a:off x="731520" y="731520"/>
            <a:ext cx="6089904" cy="1426464"/>
          </a:xfrm>
        </p:spPr>
        <p:txBody>
          <a:bodyPr>
            <a:normAutofit/>
          </a:bodyPr>
          <a:lstStyle/>
          <a:p>
            <a:r>
              <a:rPr lang="en-MY" b="1">
                <a:solidFill>
                  <a:srgbClr val="FFFFFF"/>
                </a:solidFill>
              </a:rPr>
              <a:t>How an exchange rate is typically determined?</a:t>
            </a: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EFF6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17F6CA-FDA7-4648-8351-94681D5769EF}"/>
              </a:ext>
            </a:extLst>
          </p:cNvPr>
          <p:cNvSpPr>
            <a:spLocks noGrp="1"/>
          </p:cNvSpPr>
          <p:nvPr>
            <p:ph idx="1"/>
          </p:nvPr>
        </p:nvSpPr>
        <p:spPr>
          <a:xfrm>
            <a:off x="789456" y="2609331"/>
            <a:ext cx="6031967" cy="3789746"/>
          </a:xfrm>
        </p:spPr>
        <p:txBody>
          <a:bodyPr anchor="ctr">
            <a:normAutofit/>
          </a:bodyPr>
          <a:lstStyle/>
          <a:p>
            <a:r>
              <a:rPr lang="en-MY" sz="1900" dirty="0"/>
              <a:t>A currency turns weak if the economy is expected to slide, and if the central bank is expected to cut interest rate.</a:t>
            </a:r>
          </a:p>
          <a:p>
            <a:r>
              <a:rPr lang="en-MY" sz="1900" dirty="0"/>
              <a:t>I use the word “expected” because for investors, exchange rates are just like any other asset prices, they buy on expectations and sell on news.</a:t>
            </a:r>
          </a:p>
          <a:p>
            <a:r>
              <a:rPr lang="en-US" altLang="zh-CN" sz="1900" dirty="0" err="1"/>
              <a:t>Fo</a:t>
            </a:r>
            <a:r>
              <a:rPr lang="en-MY" altLang="zh-CN" sz="1900" dirty="0"/>
              <a:t>r instance, ringgit</a:t>
            </a:r>
            <a:r>
              <a:rPr lang="en-MY" sz="1900" dirty="0"/>
              <a:t> depreciates when interest rate is expected to be slashed. But when it comes to the day of policy announcement, ringgit would either barely move or appreciate, unless there is a surprise in the announcement (Remember how stock index reacts when PM announces resignation?)</a:t>
            </a:r>
          </a:p>
        </p:txBody>
      </p:sp>
      <p:pic>
        <p:nvPicPr>
          <p:cNvPr id="5" name="Picture 4" descr="Stock exchange numbers">
            <a:extLst>
              <a:ext uri="{FF2B5EF4-FFF2-40B4-BE49-F238E27FC236}">
                <a16:creationId xmlns:a16="http://schemas.microsoft.com/office/drawing/2014/main" id="{80941B2F-EF94-4AF0-9D09-C861C6D1DAB1}"/>
              </a:ext>
            </a:extLst>
          </p:cNvPr>
          <p:cNvPicPr>
            <a:picLocks noChangeAspect="1"/>
          </p:cNvPicPr>
          <p:nvPr/>
        </p:nvPicPr>
        <p:blipFill rotWithShape="1">
          <a:blip r:embed="rId2"/>
          <a:srcRect l="11174" r="12915" b="3"/>
          <a:stretch/>
        </p:blipFill>
        <p:spPr>
          <a:xfrm>
            <a:off x="7277100" y="2480954"/>
            <a:ext cx="4455979" cy="3918123"/>
          </a:xfrm>
          <a:prstGeom prst="rect">
            <a:avLst/>
          </a:prstGeom>
        </p:spPr>
      </p:pic>
    </p:spTree>
    <p:extLst>
      <p:ext uri="{BB962C8B-B14F-4D97-AF65-F5344CB8AC3E}">
        <p14:creationId xmlns:p14="http://schemas.microsoft.com/office/powerpoint/2010/main" val="24213902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AF283B4-D90B-45EC-A331-F3A71ADB9E1C}"/>
              </a:ext>
            </a:extLst>
          </p:cNvPr>
          <p:cNvSpPr>
            <a:spLocks noGrp="1"/>
          </p:cNvSpPr>
          <p:nvPr>
            <p:ph type="title"/>
          </p:nvPr>
        </p:nvSpPr>
        <p:spPr>
          <a:xfrm>
            <a:off x="731519" y="731520"/>
            <a:ext cx="10666145" cy="1426464"/>
          </a:xfrm>
        </p:spPr>
        <p:txBody>
          <a:bodyPr>
            <a:normAutofit/>
          </a:bodyPr>
          <a:lstStyle/>
          <a:p>
            <a:r>
              <a:rPr lang="en-MY" b="1">
                <a:solidFill>
                  <a:srgbClr val="FFFFFF"/>
                </a:solidFill>
              </a:rPr>
              <a:t>Theory that informs us is uncovered interest parity condition</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4FC8D-0531-4E86-8F71-A1469DD09A08}"/>
                  </a:ext>
                </a:extLst>
              </p:cNvPr>
              <p:cNvSpPr>
                <a:spLocks noGrp="1"/>
              </p:cNvSpPr>
              <p:nvPr>
                <p:ph idx="1"/>
              </p:nvPr>
            </p:nvSpPr>
            <p:spPr>
              <a:xfrm>
                <a:off x="789456" y="2789918"/>
                <a:ext cx="8370393" cy="3300196"/>
              </a:xfrm>
            </p:spPr>
            <p:txBody>
              <a:bodyPr anchor="ctr">
                <a:normAutofit/>
              </a:bodyPr>
              <a:lstStyle/>
              <a:p>
                <a:r>
                  <a:rPr lang="en-MY" sz="2200"/>
                  <a:t>Denoting </a:t>
                </a:r>
                <a14:m>
                  <m:oMath xmlns:m="http://schemas.openxmlformats.org/officeDocument/2006/math">
                    <m:r>
                      <a:rPr lang="en-MY" sz="2200" b="0" i="1">
                        <a:latin typeface="Cambria Math" panose="02040503050406030204" pitchFamily="18" charset="0"/>
                      </a:rPr>
                      <m:t>𝑆</m:t>
                    </m:r>
                  </m:oMath>
                </a14:m>
                <a:r>
                  <a:rPr lang="en-MY" sz="2200"/>
                  <a:t> as spot exchange rate (i.e., RM/US$), </a:t>
                </a:r>
                <a14:m>
                  <m:oMath xmlns:m="http://schemas.openxmlformats.org/officeDocument/2006/math">
                    <m:sSup>
                      <m:sSupPr>
                        <m:ctrlPr>
                          <a:rPr lang="en-MY" sz="2200" i="1">
                            <a:latin typeface="Cambria Math" panose="02040503050406030204" pitchFamily="18" charset="0"/>
                          </a:rPr>
                        </m:ctrlPr>
                      </m:sSupPr>
                      <m:e>
                        <m:r>
                          <a:rPr lang="en-MY" sz="2200" b="0" i="1">
                            <a:latin typeface="Cambria Math" panose="02040503050406030204" pitchFamily="18" charset="0"/>
                          </a:rPr>
                          <m:t>𝑆</m:t>
                        </m:r>
                      </m:e>
                      <m:sup>
                        <m:r>
                          <a:rPr lang="en-MY" sz="2200" b="0" i="1">
                            <a:latin typeface="Cambria Math" panose="02040503050406030204" pitchFamily="18" charset="0"/>
                          </a:rPr>
                          <m:t>𝑒</m:t>
                        </m:r>
                      </m:sup>
                    </m:sSup>
                  </m:oMath>
                </a14:m>
                <a:r>
                  <a:rPr lang="en-MY" sz="2200"/>
                  <a:t>  </a:t>
                </a:r>
                <a14:m>
                  <m:oMath xmlns:m="http://schemas.openxmlformats.org/officeDocument/2006/math">
                    <m:r>
                      <a:rPr lang="en-MY" sz="2200" b="0" i="1">
                        <a:latin typeface="Cambria Math" panose="02040503050406030204" pitchFamily="18" charset="0"/>
                      </a:rPr>
                      <m:t>𝑟</m:t>
                    </m:r>
                  </m:oMath>
                </a14:m>
                <a:r>
                  <a:rPr lang="en-MY" sz="2200"/>
                  <a:t> as interest rate, and </a:t>
                </a:r>
                <a14:m>
                  <m:oMath xmlns:m="http://schemas.openxmlformats.org/officeDocument/2006/math">
                    <m:sSup>
                      <m:sSupPr>
                        <m:ctrlPr>
                          <a:rPr lang="en-MY" sz="2200" i="1">
                            <a:latin typeface="Cambria Math" panose="02040503050406030204" pitchFamily="18" charset="0"/>
                          </a:rPr>
                        </m:ctrlPr>
                      </m:sSupPr>
                      <m:e>
                        <m:r>
                          <a:rPr lang="en-MY" sz="2200" b="0" i="1">
                            <a:latin typeface="Cambria Math" panose="02040503050406030204" pitchFamily="18" charset="0"/>
                          </a:rPr>
                          <m:t>𝑟</m:t>
                        </m:r>
                      </m:e>
                      <m:sup>
                        <m:r>
                          <a:rPr lang="en-MY" sz="2200" b="0" i="1">
                            <a:latin typeface="Cambria Math" panose="02040503050406030204" pitchFamily="18" charset="0"/>
                          </a:rPr>
                          <m:t>∗</m:t>
                        </m:r>
                      </m:sup>
                    </m:sSup>
                  </m:oMath>
                </a14:m>
                <a:r>
                  <a:rPr lang="en-MY" sz="2200"/>
                  <a:t> as US interest rate, arbitrage condition enabled by unrestricted capital flows implies that return to ringgit asset shall be equivalent to return on dollar asset</a:t>
                </a:r>
              </a:p>
              <a:p>
                <a:pPr marL="0" indent="0">
                  <a:buNone/>
                </a:pPr>
                <a14:m>
                  <m:oMathPara xmlns:m="http://schemas.openxmlformats.org/officeDocument/2006/math">
                    <m:oMathParaPr>
                      <m:jc m:val="centerGroup"/>
                    </m:oMathParaPr>
                    <m:oMath xmlns:m="http://schemas.openxmlformats.org/officeDocument/2006/math">
                      <m:r>
                        <a:rPr lang="en-MY" sz="2200" b="0" i="1">
                          <a:latin typeface="Cambria Math" panose="02040503050406030204" pitchFamily="18" charset="0"/>
                        </a:rPr>
                        <m:t>1+</m:t>
                      </m:r>
                      <m:r>
                        <a:rPr lang="en-MY" sz="2200" b="0" i="1">
                          <a:latin typeface="Cambria Math" panose="02040503050406030204" pitchFamily="18" charset="0"/>
                        </a:rPr>
                        <m:t>𝑟</m:t>
                      </m:r>
                      <m:r>
                        <a:rPr lang="en-MY" sz="2200" b="0" i="1">
                          <a:latin typeface="Cambria Math" panose="02040503050406030204" pitchFamily="18" charset="0"/>
                        </a:rPr>
                        <m:t>=</m:t>
                      </m:r>
                      <m:d>
                        <m:dPr>
                          <m:ctrlPr>
                            <a:rPr lang="en-MY" sz="2200" b="0" i="1">
                              <a:latin typeface="Cambria Math" panose="02040503050406030204" pitchFamily="18" charset="0"/>
                            </a:rPr>
                          </m:ctrlPr>
                        </m:dPr>
                        <m:e>
                          <m:f>
                            <m:fPr>
                              <m:ctrlPr>
                                <a:rPr lang="en-MY" sz="2200" i="1">
                                  <a:latin typeface="Cambria Math" panose="02040503050406030204" pitchFamily="18" charset="0"/>
                                </a:rPr>
                              </m:ctrlPr>
                            </m:fPr>
                            <m:num>
                              <m:r>
                                <a:rPr lang="en-MY" sz="2200" i="1">
                                  <a:latin typeface="Cambria Math" panose="02040503050406030204" pitchFamily="18" charset="0"/>
                                </a:rPr>
                                <m:t>1+</m:t>
                              </m:r>
                              <m:sSup>
                                <m:sSupPr>
                                  <m:ctrlPr>
                                    <a:rPr lang="en-MY" sz="2200" i="1">
                                      <a:latin typeface="Cambria Math" panose="02040503050406030204" pitchFamily="18" charset="0"/>
                                    </a:rPr>
                                  </m:ctrlPr>
                                </m:sSupPr>
                                <m:e>
                                  <m:r>
                                    <a:rPr lang="en-MY" sz="2200" i="1">
                                      <a:latin typeface="Cambria Math" panose="02040503050406030204" pitchFamily="18" charset="0"/>
                                    </a:rPr>
                                    <m:t>𝑟</m:t>
                                  </m:r>
                                </m:e>
                                <m:sup>
                                  <m:r>
                                    <a:rPr lang="en-MY" sz="2200" i="1">
                                      <a:latin typeface="Cambria Math" panose="02040503050406030204" pitchFamily="18" charset="0"/>
                                    </a:rPr>
                                    <m:t>∗</m:t>
                                  </m:r>
                                </m:sup>
                              </m:sSup>
                            </m:num>
                            <m:den>
                              <m:r>
                                <a:rPr lang="en-MY" sz="2200" i="1">
                                  <a:latin typeface="Cambria Math" panose="02040503050406030204" pitchFamily="18" charset="0"/>
                                </a:rPr>
                                <m:t>𝑆</m:t>
                              </m:r>
                            </m:den>
                          </m:f>
                        </m:e>
                      </m:d>
                      <m:sSup>
                        <m:sSupPr>
                          <m:ctrlPr>
                            <a:rPr lang="en-MY" sz="2200" i="1">
                              <a:latin typeface="Cambria Math" panose="02040503050406030204" pitchFamily="18" charset="0"/>
                            </a:rPr>
                          </m:ctrlPr>
                        </m:sSupPr>
                        <m:e>
                          <m:r>
                            <a:rPr lang="en-MY" sz="2200" i="1">
                              <a:latin typeface="Cambria Math" panose="02040503050406030204" pitchFamily="18" charset="0"/>
                            </a:rPr>
                            <m:t>𝑆</m:t>
                          </m:r>
                        </m:e>
                        <m:sup>
                          <m:r>
                            <a:rPr lang="en-MY" sz="2200" i="1">
                              <a:latin typeface="Cambria Math" panose="02040503050406030204" pitchFamily="18" charset="0"/>
                            </a:rPr>
                            <m:t>𝑒</m:t>
                          </m:r>
                        </m:sup>
                      </m:sSup>
                    </m:oMath>
                  </m:oMathPara>
                </a14:m>
                <a:endParaRPr lang="en-MY" sz="2200"/>
              </a:p>
              <a:p>
                <a:r>
                  <a:rPr lang="en-MY" sz="2200"/>
                  <a:t>Rearrange it we have</a:t>
                </a:r>
              </a:p>
              <a:p>
                <a:pPr marL="0" indent="0">
                  <a:buNone/>
                </a:pPr>
                <a14:m>
                  <m:oMathPara xmlns:m="http://schemas.openxmlformats.org/officeDocument/2006/math">
                    <m:oMathParaPr>
                      <m:jc m:val="centerGroup"/>
                    </m:oMathParaPr>
                    <m:oMath xmlns:m="http://schemas.openxmlformats.org/officeDocument/2006/math">
                      <m:r>
                        <a:rPr lang="en-MY" sz="2200" b="0" i="1">
                          <a:latin typeface="Cambria Math" panose="02040503050406030204" pitchFamily="18" charset="0"/>
                        </a:rPr>
                        <m:t>𝑆</m:t>
                      </m:r>
                      <m:r>
                        <a:rPr lang="en-MY" sz="2200" b="0" i="1">
                          <a:latin typeface="Cambria Math" panose="02040503050406030204" pitchFamily="18" charset="0"/>
                        </a:rPr>
                        <m:t>=</m:t>
                      </m:r>
                      <m:d>
                        <m:dPr>
                          <m:ctrlPr>
                            <a:rPr lang="en-MY" sz="2200" b="0" i="1">
                              <a:latin typeface="Cambria Math" panose="02040503050406030204" pitchFamily="18" charset="0"/>
                            </a:rPr>
                          </m:ctrlPr>
                        </m:dPr>
                        <m:e>
                          <m:f>
                            <m:fPr>
                              <m:ctrlPr>
                                <a:rPr lang="en-MY" sz="2200" i="1">
                                  <a:latin typeface="Cambria Math" panose="02040503050406030204" pitchFamily="18" charset="0"/>
                                </a:rPr>
                              </m:ctrlPr>
                            </m:fPr>
                            <m:num>
                              <m:r>
                                <a:rPr lang="en-MY" sz="2200" i="1">
                                  <a:latin typeface="Cambria Math" panose="02040503050406030204" pitchFamily="18" charset="0"/>
                                </a:rPr>
                                <m:t>1+</m:t>
                              </m:r>
                              <m:sSup>
                                <m:sSupPr>
                                  <m:ctrlPr>
                                    <a:rPr lang="en-MY" sz="2200" i="1">
                                      <a:latin typeface="Cambria Math" panose="02040503050406030204" pitchFamily="18" charset="0"/>
                                    </a:rPr>
                                  </m:ctrlPr>
                                </m:sSupPr>
                                <m:e>
                                  <m:r>
                                    <a:rPr lang="en-MY" sz="2200" i="1">
                                      <a:latin typeface="Cambria Math" panose="02040503050406030204" pitchFamily="18" charset="0"/>
                                    </a:rPr>
                                    <m:t>𝑟</m:t>
                                  </m:r>
                                </m:e>
                                <m:sup>
                                  <m:r>
                                    <a:rPr lang="en-MY" sz="2200" i="1">
                                      <a:latin typeface="Cambria Math" panose="02040503050406030204" pitchFamily="18" charset="0"/>
                                    </a:rPr>
                                    <m:t>∗</m:t>
                                  </m:r>
                                </m:sup>
                              </m:sSup>
                            </m:num>
                            <m:den>
                              <m:r>
                                <a:rPr lang="en-MY" sz="2200" b="0" i="1">
                                  <a:latin typeface="Cambria Math" panose="02040503050406030204" pitchFamily="18" charset="0"/>
                                </a:rPr>
                                <m:t>1+</m:t>
                              </m:r>
                              <m:r>
                                <a:rPr lang="en-MY" sz="2200" b="0" i="1">
                                  <a:latin typeface="Cambria Math" panose="02040503050406030204" pitchFamily="18" charset="0"/>
                                </a:rPr>
                                <m:t>𝑟</m:t>
                              </m:r>
                            </m:den>
                          </m:f>
                        </m:e>
                      </m:d>
                      <m:sSup>
                        <m:sSupPr>
                          <m:ctrlPr>
                            <a:rPr lang="en-MY" sz="2200" i="1">
                              <a:latin typeface="Cambria Math" panose="02040503050406030204" pitchFamily="18" charset="0"/>
                            </a:rPr>
                          </m:ctrlPr>
                        </m:sSupPr>
                        <m:e>
                          <m:r>
                            <a:rPr lang="en-MY" sz="2200" i="1">
                              <a:latin typeface="Cambria Math" panose="02040503050406030204" pitchFamily="18" charset="0"/>
                            </a:rPr>
                            <m:t>𝑆</m:t>
                          </m:r>
                        </m:e>
                        <m:sup>
                          <m:r>
                            <a:rPr lang="en-MY" sz="2200" i="1">
                              <a:latin typeface="Cambria Math" panose="02040503050406030204" pitchFamily="18" charset="0"/>
                            </a:rPr>
                            <m:t>𝑒</m:t>
                          </m:r>
                        </m:sup>
                      </m:sSup>
                    </m:oMath>
                  </m:oMathPara>
                </a14:m>
                <a:endParaRPr lang="en-MY" sz="2200"/>
              </a:p>
            </p:txBody>
          </p:sp>
        </mc:Choice>
        <mc:Fallback xmlns="">
          <p:sp>
            <p:nvSpPr>
              <p:cNvPr id="3" name="Content Placeholder 2">
                <a:extLst>
                  <a:ext uri="{FF2B5EF4-FFF2-40B4-BE49-F238E27FC236}">
                    <a16:creationId xmlns:a16="http://schemas.microsoft.com/office/drawing/2014/main" id="{E374FC8D-0531-4E86-8F71-A1469DD09A08}"/>
                  </a:ext>
                </a:extLst>
              </p:cNvPr>
              <p:cNvSpPr>
                <a:spLocks noGrp="1" noRot="1" noChangeAspect="1" noMove="1" noResize="1" noEditPoints="1" noAdjustHandles="1" noChangeArrowheads="1" noChangeShapeType="1" noTextEdit="1"/>
              </p:cNvSpPr>
              <p:nvPr>
                <p:ph idx="1"/>
              </p:nvPr>
            </p:nvSpPr>
            <p:spPr>
              <a:xfrm>
                <a:off x="789456" y="2789918"/>
                <a:ext cx="8370393" cy="3300196"/>
              </a:xfrm>
              <a:blipFill>
                <a:blip r:embed="rId2"/>
                <a:stretch>
                  <a:fillRect l="-874" r="-1529"/>
                </a:stretch>
              </a:blipFill>
            </p:spPr>
            <p:txBody>
              <a:bodyPr/>
              <a:lstStyle/>
              <a:p>
                <a:r>
                  <a:rPr lang="en-MY">
                    <a:noFill/>
                  </a:rPr>
                  <a:t> </a:t>
                </a:r>
              </a:p>
            </p:txBody>
          </p:sp>
        </mc:Fallback>
      </mc:AlternateContent>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482601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59A7A7-B641-4DDD-AEB5-D4056926EB0A}"/>
                  </a:ext>
                </a:extLst>
              </p:cNvPr>
              <p:cNvSpPr>
                <a:spLocks noGrp="1"/>
              </p:cNvSpPr>
              <p:nvPr>
                <p:ph type="title"/>
              </p:nvPr>
            </p:nvSpPr>
            <p:spPr>
              <a:xfrm>
                <a:off x="1043631" y="809898"/>
                <a:ext cx="9942716" cy="1554480"/>
              </a:xfrm>
            </p:spPr>
            <p:txBody>
              <a:bodyPr anchor="ctr">
                <a:normAutofit/>
              </a:bodyPr>
              <a:lstStyle/>
              <a:p>
                <a:pPr/>
                <a14:m>
                  <m:oMathPara xmlns:m="http://schemas.openxmlformats.org/officeDocument/2006/math">
                    <m:oMathParaPr>
                      <m:jc m:val="left"/>
                    </m:oMathParaPr>
                    <m:oMath xmlns:m="http://schemas.openxmlformats.org/officeDocument/2006/math">
                      <m:r>
                        <a:rPr lang="en-MY" b="0" i="1" smtClean="0">
                          <a:latin typeface="Cambria Math" panose="02040503050406030204" pitchFamily="18" charset="0"/>
                        </a:rPr>
                        <m:t>𝑆</m:t>
                      </m:r>
                      <m:r>
                        <a:rPr lang="en-MY" b="0" i="1" smtClean="0">
                          <a:latin typeface="Cambria Math" panose="02040503050406030204" pitchFamily="18" charset="0"/>
                        </a:rPr>
                        <m:t>=</m:t>
                      </m:r>
                      <m:d>
                        <m:dPr>
                          <m:ctrlPr>
                            <a:rPr lang="en-MY" b="0" i="1" smtClean="0">
                              <a:latin typeface="Cambria Math" panose="02040503050406030204" pitchFamily="18" charset="0"/>
                            </a:rPr>
                          </m:ctrlPr>
                        </m:dPr>
                        <m:e>
                          <m:f>
                            <m:fPr>
                              <m:ctrlPr>
                                <a:rPr lang="en-MY" i="1">
                                  <a:latin typeface="Cambria Math" panose="02040503050406030204" pitchFamily="18" charset="0"/>
                                </a:rPr>
                              </m:ctrlPr>
                            </m:fPr>
                            <m:num>
                              <m:r>
                                <a:rPr lang="en-MY" i="1">
                                  <a:latin typeface="Cambria Math" panose="02040503050406030204" pitchFamily="18" charset="0"/>
                                </a:rPr>
                                <m:t>1+</m:t>
                              </m:r>
                              <m:sSup>
                                <m:sSupPr>
                                  <m:ctrlPr>
                                    <a:rPr lang="en-MY" i="1">
                                      <a:latin typeface="Cambria Math" panose="02040503050406030204" pitchFamily="18" charset="0"/>
                                    </a:rPr>
                                  </m:ctrlPr>
                                </m:sSupPr>
                                <m:e>
                                  <m:r>
                                    <a:rPr lang="en-MY" i="1">
                                      <a:latin typeface="Cambria Math" panose="02040503050406030204" pitchFamily="18" charset="0"/>
                                    </a:rPr>
                                    <m:t>𝑟</m:t>
                                  </m:r>
                                </m:e>
                                <m:sup>
                                  <m:r>
                                    <a:rPr lang="en-MY" i="1">
                                      <a:latin typeface="Cambria Math" panose="02040503050406030204" pitchFamily="18" charset="0"/>
                                    </a:rPr>
                                    <m:t>∗</m:t>
                                  </m:r>
                                </m:sup>
                              </m:sSup>
                            </m:num>
                            <m:den>
                              <m:r>
                                <a:rPr lang="en-MY" b="0" i="1" smtClean="0">
                                  <a:latin typeface="Cambria Math" panose="02040503050406030204" pitchFamily="18" charset="0"/>
                                </a:rPr>
                                <m:t>1+</m:t>
                              </m:r>
                              <m:r>
                                <a:rPr lang="en-MY" b="0" i="1" smtClean="0">
                                  <a:latin typeface="Cambria Math" panose="02040503050406030204" pitchFamily="18" charset="0"/>
                                </a:rPr>
                                <m:t>𝑟</m:t>
                              </m:r>
                            </m:den>
                          </m:f>
                        </m:e>
                      </m:d>
                      <m:sSup>
                        <m:sSupPr>
                          <m:ctrlPr>
                            <a:rPr lang="en-MY" i="1">
                              <a:latin typeface="Cambria Math" panose="02040503050406030204" pitchFamily="18" charset="0"/>
                            </a:rPr>
                          </m:ctrlPr>
                        </m:sSupPr>
                        <m:e>
                          <m:r>
                            <a:rPr lang="en-MY" i="1">
                              <a:latin typeface="Cambria Math" panose="02040503050406030204" pitchFamily="18" charset="0"/>
                            </a:rPr>
                            <m:t>𝑆</m:t>
                          </m:r>
                        </m:e>
                        <m:sup>
                          <m:r>
                            <a:rPr lang="en-MY" i="1">
                              <a:latin typeface="Cambria Math" panose="02040503050406030204" pitchFamily="18" charset="0"/>
                            </a:rPr>
                            <m:t>𝑒</m:t>
                          </m:r>
                        </m:sup>
                      </m:sSup>
                    </m:oMath>
                  </m:oMathPara>
                </a14:m>
                <a:br>
                  <a:rPr lang="en-MY" dirty="0"/>
                </a:br>
                <a:endParaRPr lang="en-MY" dirty="0"/>
              </a:p>
            </p:txBody>
          </p:sp>
        </mc:Choice>
        <mc:Fallback xmlns="">
          <p:sp>
            <p:nvSpPr>
              <p:cNvPr id="2" name="Title 1">
                <a:extLst>
                  <a:ext uri="{FF2B5EF4-FFF2-40B4-BE49-F238E27FC236}">
                    <a16:creationId xmlns:a16="http://schemas.microsoft.com/office/drawing/2014/main" id="{DA59A7A7-B641-4DDD-AEB5-D4056926EB0A}"/>
                  </a:ext>
                </a:extLst>
              </p:cNvPr>
              <p:cNvSpPr>
                <a:spLocks noGrp="1" noRot="1" noChangeAspect="1" noMove="1" noResize="1" noEditPoints="1" noAdjustHandles="1" noChangeArrowheads="1" noChangeShapeType="1" noTextEdit="1"/>
              </p:cNvSpPr>
              <p:nvPr>
                <p:ph type="title"/>
              </p:nvPr>
            </p:nvSpPr>
            <p:spPr>
              <a:xfrm>
                <a:off x="1043631" y="809898"/>
                <a:ext cx="9942716" cy="1554480"/>
              </a:xfrm>
              <a:blipFill>
                <a:blip r:embed="rId2"/>
                <a:stretch>
                  <a:fillRect/>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7D36D8-B989-4BF3-8C3D-88F3257626AD}"/>
                  </a:ext>
                </a:extLst>
              </p:cNvPr>
              <p:cNvSpPr>
                <a:spLocks noGrp="1"/>
              </p:cNvSpPr>
              <p:nvPr>
                <p:ph idx="1"/>
              </p:nvPr>
            </p:nvSpPr>
            <p:spPr>
              <a:xfrm>
                <a:off x="1045028" y="3017522"/>
                <a:ext cx="9941319" cy="3124658"/>
              </a:xfrm>
            </p:spPr>
            <p:txBody>
              <a:bodyPr anchor="ctr">
                <a:normAutofit/>
              </a:bodyPr>
              <a:lstStyle/>
              <a:p>
                <a:r>
                  <a:rPr lang="en-MY" sz="2400"/>
                  <a:t>When market expects Fed is going to end the QE or raise the federal funds rate, </a:t>
                </a:r>
                <a14:m>
                  <m:oMath xmlns:m="http://schemas.openxmlformats.org/officeDocument/2006/math">
                    <m:r>
                      <a:rPr lang="en-MY" sz="2400" i="1">
                        <a:latin typeface="Cambria Math" panose="02040503050406030204" pitchFamily="18" charset="0"/>
                        <a:ea typeface="Cambria Math" panose="02040503050406030204" pitchFamily="18" charset="0"/>
                      </a:rPr>
                      <m:t>↑</m:t>
                    </m:r>
                    <m:sSup>
                      <m:sSupPr>
                        <m:ctrlPr>
                          <a:rPr lang="en-MY" sz="2400" i="1">
                            <a:latin typeface="Cambria Math" panose="02040503050406030204" pitchFamily="18" charset="0"/>
                          </a:rPr>
                        </m:ctrlPr>
                      </m:sSupPr>
                      <m:e>
                        <m:r>
                          <a:rPr lang="en-MY" sz="2400" i="1">
                            <a:latin typeface="Cambria Math" panose="02040503050406030204" pitchFamily="18" charset="0"/>
                          </a:rPr>
                          <m:t>𝑟</m:t>
                        </m:r>
                      </m:e>
                      <m:sup>
                        <m:r>
                          <a:rPr lang="en-MY" sz="2400" i="1">
                            <a:latin typeface="Cambria Math" panose="02040503050406030204" pitchFamily="18" charset="0"/>
                          </a:rPr>
                          <m:t>∗</m:t>
                        </m:r>
                      </m:sup>
                    </m:sSup>
                    <m:r>
                      <a:rPr lang="en-MY" sz="2400" i="1">
                        <a:latin typeface="Cambria Math" panose="02040503050406030204" pitchFamily="18" charset="0"/>
                        <a:ea typeface="Cambria Math" panose="02040503050406030204" pitchFamily="18" charset="0"/>
                      </a:rPr>
                      <m:t>→↑</m:t>
                    </m:r>
                    <m:r>
                      <a:rPr lang="en-MY" sz="2400" b="0" i="1">
                        <a:latin typeface="Cambria Math" panose="02040503050406030204" pitchFamily="18" charset="0"/>
                        <a:ea typeface="Cambria Math" panose="02040503050406030204" pitchFamily="18" charset="0"/>
                      </a:rPr>
                      <m:t>𝑆</m:t>
                    </m:r>
                  </m:oMath>
                </a14:m>
                <a:endParaRPr lang="en-MY" sz="2400"/>
              </a:p>
              <a:p>
                <a:r>
                  <a:rPr lang="en-MY" sz="2400"/>
                  <a:t>When market expects BNM to raise rates, </a:t>
                </a:r>
                <a14:m>
                  <m:oMath xmlns:m="http://schemas.openxmlformats.org/officeDocument/2006/math">
                    <m:r>
                      <a:rPr lang="en-MY" sz="2400" i="1">
                        <a:latin typeface="Cambria Math" panose="02040503050406030204" pitchFamily="18" charset="0"/>
                        <a:ea typeface="Cambria Math" panose="02040503050406030204" pitchFamily="18" charset="0"/>
                      </a:rPr>
                      <m:t>↑</m:t>
                    </m:r>
                    <m:r>
                      <a:rPr lang="en-MY" sz="2400" b="0" i="1">
                        <a:latin typeface="Cambria Math" panose="02040503050406030204" pitchFamily="18" charset="0"/>
                        <a:ea typeface="Cambria Math" panose="02040503050406030204" pitchFamily="18" charset="0"/>
                      </a:rPr>
                      <m:t>𝑟</m:t>
                    </m:r>
                    <m:r>
                      <a:rPr lang="en-MY" sz="2400" i="1">
                        <a:latin typeface="Cambria Math" panose="02040503050406030204" pitchFamily="18" charset="0"/>
                        <a:ea typeface="Cambria Math" panose="02040503050406030204" pitchFamily="18" charset="0"/>
                      </a:rPr>
                      <m:t>→↓</m:t>
                    </m:r>
                    <m:r>
                      <a:rPr lang="en-MY" sz="2400" b="0" i="1">
                        <a:latin typeface="Cambria Math" panose="02040503050406030204" pitchFamily="18" charset="0"/>
                        <a:ea typeface="Cambria Math" panose="02040503050406030204" pitchFamily="18" charset="0"/>
                      </a:rPr>
                      <m:t>𝑆</m:t>
                    </m:r>
                  </m:oMath>
                </a14:m>
                <a:endParaRPr lang="en-MY" sz="2400"/>
              </a:p>
              <a:p>
                <a:r>
                  <a:rPr lang="en-MY" sz="2400"/>
                  <a:t>When market expects ringgit to depreciate for non-monetary reasons, i.e., 1MDB, political upheaval, gloomy prospect of recovery, doubt on debt sustainability, </a:t>
                </a:r>
                <a14:m>
                  <m:oMath xmlns:m="http://schemas.openxmlformats.org/officeDocument/2006/math">
                    <m:sSup>
                      <m:sSupPr>
                        <m:ctrlPr>
                          <a:rPr lang="en-MY" sz="2400" i="1">
                            <a:latin typeface="Cambria Math" panose="02040503050406030204" pitchFamily="18" charset="0"/>
                          </a:rPr>
                        </m:ctrlPr>
                      </m:sSupPr>
                      <m:e>
                        <m:r>
                          <a:rPr lang="en-MY" sz="2400" i="1">
                            <a:latin typeface="Cambria Math" panose="02040503050406030204" pitchFamily="18" charset="0"/>
                            <a:ea typeface="Cambria Math" panose="02040503050406030204" pitchFamily="18" charset="0"/>
                          </a:rPr>
                          <m:t>↑</m:t>
                        </m:r>
                        <m:r>
                          <a:rPr lang="en-MY" sz="2400" i="1">
                            <a:latin typeface="Cambria Math" panose="02040503050406030204" pitchFamily="18" charset="0"/>
                          </a:rPr>
                          <m:t>𝑆</m:t>
                        </m:r>
                      </m:e>
                      <m:sup>
                        <m:r>
                          <a:rPr lang="en-MY" sz="2400" i="1">
                            <a:latin typeface="Cambria Math" panose="02040503050406030204" pitchFamily="18" charset="0"/>
                          </a:rPr>
                          <m:t>𝑒</m:t>
                        </m:r>
                      </m:sup>
                    </m:sSup>
                    <m:r>
                      <a:rPr lang="en-MY" sz="2400" i="1">
                        <a:latin typeface="Cambria Math" panose="02040503050406030204" pitchFamily="18" charset="0"/>
                        <a:ea typeface="Cambria Math" panose="02040503050406030204" pitchFamily="18" charset="0"/>
                      </a:rPr>
                      <m:t>→↑</m:t>
                    </m:r>
                    <m:r>
                      <a:rPr lang="en-MY" sz="2400" b="0" i="1">
                        <a:latin typeface="Cambria Math" panose="02040503050406030204" pitchFamily="18" charset="0"/>
                        <a:ea typeface="Cambria Math" panose="02040503050406030204" pitchFamily="18" charset="0"/>
                      </a:rPr>
                      <m:t>𝑆</m:t>
                    </m:r>
                  </m:oMath>
                </a14:m>
                <a:endParaRPr lang="en-MY" sz="2400"/>
              </a:p>
            </p:txBody>
          </p:sp>
        </mc:Choice>
        <mc:Fallback xmlns="">
          <p:sp>
            <p:nvSpPr>
              <p:cNvPr id="3" name="Content Placeholder 2">
                <a:extLst>
                  <a:ext uri="{FF2B5EF4-FFF2-40B4-BE49-F238E27FC236}">
                    <a16:creationId xmlns:a16="http://schemas.microsoft.com/office/drawing/2014/main" id="{337D36D8-B989-4BF3-8C3D-88F3257626AD}"/>
                  </a:ext>
                </a:extLst>
              </p:cNvPr>
              <p:cNvSpPr>
                <a:spLocks noGrp="1" noRot="1" noChangeAspect="1" noMove="1" noResize="1" noEditPoints="1" noAdjustHandles="1" noChangeArrowheads="1" noChangeShapeType="1" noTextEdit="1"/>
              </p:cNvSpPr>
              <p:nvPr>
                <p:ph idx="1"/>
              </p:nvPr>
            </p:nvSpPr>
            <p:spPr>
              <a:xfrm>
                <a:off x="1045028" y="3017522"/>
                <a:ext cx="9941319" cy="3124658"/>
              </a:xfrm>
              <a:blipFill>
                <a:blip r:embed="rId3"/>
                <a:stretch>
                  <a:fillRect l="-797"/>
                </a:stretch>
              </a:blipFill>
            </p:spPr>
            <p:txBody>
              <a:bodyPr/>
              <a:lstStyle/>
              <a:p>
                <a:r>
                  <a:rPr lang="en-MY">
                    <a:noFill/>
                  </a:rPr>
                  <a:t> </a:t>
                </a:r>
              </a:p>
            </p:txBody>
          </p:sp>
        </mc:Fallback>
      </mc:AlternateContent>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7225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06D1A9-4950-42A7-A449-6F1B66067CA2}"/>
              </a:ext>
            </a:extLst>
          </p:cNvPr>
          <p:cNvSpPr>
            <a:spLocks noGrp="1"/>
          </p:cNvSpPr>
          <p:nvPr>
            <p:ph type="title"/>
          </p:nvPr>
        </p:nvSpPr>
        <p:spPr>
          <a:xfrm>
            <a:off x="1115568" y="548640"/>
            <a:ext cx="10168128" cy="1179576"/>
          </a:xfrm>
        </p:spPr>
        <p:txBody>
          <a:bodyPr>
            <a:normAutofit/>
          </a:bodyPr>
          <a:lstStyle/>
          <a:p>
            <a:r>
              <a:rPr lang="en-MY" sz="3700" b="1"/>
              <a:t>Generally the theory works, though not all the time</a:t>
            </a:r>
          </a:p>
        </p:txBody>
      </p:sp>
      <p:sp>
        <p:nvSpPr>
          <p:cNvPr id="27"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1C6687E8-74F8-485B-A374-EB56DDD71286}"/>
              </a:ext>
            </a:extLst>
          </p:cNvPr>
          <p:cNvGraphicFramePr>
            <a:graphicFrameLocks noGrp="1"/>
          </p:cNvGraphicFramePr>
          <p:nvPr>
            <p:ph idx="1"/>
            <p:extLst>
              <p:ext uri="{D42A27DB-BD31-4B8C-83A1-F6EECF244321}">
                <p14:modId xmlns:p14="http://schemas.microsoft.com/office/powerpoint/2010/main" val="4961354"/>
              </p:ext>
            </p:extLst>
          </p:nvPr>
        </p:nvGraphicFramePr>
        <p:xfrm>
          <a:off x="498834" y="2114551"/>
          <a:ext cx="9550041" cy="4657724"/>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35F26179-F93F-46DC-9DB7-B9CAA79C1D7C}"/>
              </a:ext>
            </a:extLst>
          </p:cNvPr>
          <p:cNvSpPr/>
          <p:nvPr/>
        </p:nvSpPr>
        <p:spPr>
          <a:xfrm>
            <a:off x="1304925" y="2677443"/>
            <a:ext cx="1228725" cy="1484982"/>
          </a:xfrm>
          <a:prstGeom prst="ellipse">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9" name="Oval 8">
            <a:extLst>
              <a:ext uri="{FF2B5EF4-FFF2-40B4-BE49-F238E27FC236}">
                <a16:creationId xmlns:a16="http://schemas.microsoft.com/office/drawing/2014/main" id="{2345C772-A9C1-4990-B152-E55A75C0822B}"/>
              </a:ext>
            </a:extLst>
          </p:cNvPr>
          <p:cNvSpPr/>
          <p:nvPr/>
        </p:nvSpPr>
        <p:spPr>
          <a:xfrm>
            <a:off x="3686175" y="3238500"/>
            <a:ext cx="1228725" cy="1514475"/>
          </a:xfrm>
          <a:prstGeom prst="ellipse">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764740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220DA-610B-4454-9C51-04BE370880B8}"/>
              </a:ext>
            </a:extLst>
          </p:cNvPr>
          <p:cNvSpPr>
            <a:spLocks noGrp="1"/>
          </p:cNvSpPr>
          <p:nvPr>
            <p:ph type="title"/>
          </p:nvPr>
        </p:nvSpPr>
        <p:spPr>
          <a:xfrm>
            <a:off x="1115568" y="548640"/>
            <a:ext cx="10168128" cy="1179576"/>
          </a:xfrm>
        </p:spPr>
        <p:txBody>
          <a:bodyPr>
            <a:normAutofit/>
          </a:bodyPr>
          <a:lstStyle/>
          <a:p>
            <a:r>
              <a:rPr lang="en-MY" sz="3700" b="1" dirty="0"/>
              <a:t>Th</a:t>
            </a:r>
            <a:r>
              <a:rPr lang="en-MY" altLang="zh-CN" sz="3700" b="1" dirty="0"/>
              <a:t>ere</a:t>
            </a:r>
            <a:r>
              <a:rPr lang="en-MY" sz="3700" b="1" dirty="0"/>
              <a:t> are times when it works the other way round: currency depreciates, and interest rate cuts follow</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DE83F6FE-14D7-412E-91DD-BFEA5CC3F33D}"/>
              </a:ext>
            </a:extLst>
          </p:cNvPr>
          <p:cNvGraphicFramePr>
            <a:graphicFrameLocks noGrp="1"/>
          </p:cNvGraphicFramePr>
          <p:nvPr>
            <p:ph idx="1"/>
            <p:extLst>
              <p:ext uri="{D42A27DB-BD31-4B8C-83A1-F6EECF244321}">
                <p14:modId xmlns:p14="http://schemas.microsoft.com/office/powerpoint/2010/main" val="366431521"/>
              </p:ext>
            </p:extLst>
          </p:nvPr>
        </p:nvGraphicFramePr>
        <p:xfrm>
          <a:off x="558209" y="2205608"/>
          <a:ext cx="9498225" cy="464526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95A5FEF1-7696-45A7-9B37-E419743A7C42}"/>
              </a:ext>
            </a:extLst>
          </p:cNvPr>
          <p:cNvSpPr/>
          <p:nvPr/>
        </p:nvSpPr>
        <p:spPr>
          <a:xfrm>
            <a:off x="2571750" y="2676525"/>
            <a:ext cx="1266825" cy="1851715"/>
          </a:xfrm>
          <a:prstGeom prst="ellipse">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10" name="Oval 9">
            <a:extLst>
              <a:ext uri="{FF2B5EF4-FFF2-40B4-BE49-F238E27FC236}">
                <a16:creationId xmlns:a16="http://schemas.microsoft.com/office/drawing/2014/main" id="{2B288A85-C349-412E-9C47-C57293EA1EA1}"/>
              </a:ext>
            </a:extLst>
          </p:cNvPr>
          <p:cNvSpPr/>
          <p:nvPr/>
        </p:nvSpPr>
        <p:spPr>
          <a:xfrm>
            <a:off x="7791450" y="2676525"/>
            <a:ext cx="1266825" cy="1485900"/>
          </a:xfrm>
          <a:prstGeom prst="ellipse">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2329834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8B82F-17B7-4082-9540-443FA7D39C95}"/>
              </a:ext>
            </a:extLst>
          </p:cNvPr>
          <p:cNvSpPr>
            <a:spLocks noGrp="1"/>
          </p:cNvSpPr>
          <p:nvPr>
            <p:ph type="title"/>
          </p:nvPr>
        </p:nvSpPr>
        <p:spPr>
          <a:xfrm>
            <a:off x="320040" y="4960758"/>
            <a:ext cx="7224615" cy="1440042"/>
          </a:xfrm>
          <a:noFill/>
        </p:spPr>
        <p:txBody>
          <a:bodyPr vert="horz" lIns="91440" tIns="45720" rIns="91440" bIns="45720" rtlCol="0" anchor="ctr">
            <a:normAutofit/>
          </a:bodyPr>
          <a:lstStyle/>
          <a:p>
            <a:pPr algn="r"/>
            <a:r>
              <a:rPr lang="en-US" sz="2800" b="1" dirty="0"/>
              <a:t>And those are the time when uncertainty elevates, triggering risk-off capital flows back to the U.S</a:t>
            </a:r>
          </a:p>
        </p:txBody>
      </p:sp>
      <p:pic>
        <p:nvPicPr>
          <p:cNvPr id="5" name="Content Placeholder 4" descr="Chart, line chart&#10;&#10;Description automatically generated">
            <a:extLst>
              <a:ext uri="{FF2B5EF4-FFF2-40B4-BE49-F238E27FC236}">
                <a16:creationId xmlns:a16="http://schemas.microsoft.com/office/drawing/2014/main" id="{A786CBE9-CB57-4D9C-A8E5-DFCE32424D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83" r="-1" b="8824"/>
          <a:stretch/>
        </p:blipFill>
        <p:spPr>
          <a:xfrm>
            <a:off x="320039" y="393192"/>
            <a:ext cx="11548872" cy="4462272"/>
          </a:xfrm>
          <a:prstGeom prst="rect">
            <a:avLst/>
          </a:prstGeom>
        </p:spPr>
      </p:pic>
      <p:cxnSp>
        <p:nvCxnSpPr>
          <p:cNvPr id="7" name="Straight Connector 11">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425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8F223-E804-4885-BA1D-218B6BE911BA}"/>
              </a:ext>
            </a:extLst>
          </p:cNvPr>
          <p:cNvSpPr>
            <a:spLocks noGrp="1"/>
          </p:cNvSpPr>
          <p:nvPr>
            <p:ph type="title"/>
          </p:nvPr>
        </p:nvSpPr>
        <p:spPr>
          <a:xfrm>
            <a:off x="686834" y="1153572"/>
            <a:ext cx="3200400" cy="4461163"/>
          </a:xfrm>
        </p:spPr>
        <p:txBody>
          <a:bodyPr>
            <a:normAutofit/>
          </a:bodyPr>
          <a:lstStyle/>
          <a:p>
            <a:r>
              <a:rPr lang="en-MY" sz="4000" b="1" dirty="0">
                <a:solidFill>
                  <a:srgbClr val="FFFFFF"/>
                </a:solidFill>
              </a:rPr>
              <a:t>This has to do with the U.S treasury assets being the safe assets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1C124E-369F-4192-BDEE-AE18A1F6CAB9}"/>
                  </a:ext>
                </a:extLst>
              </p:cNvPr>
              <p:cNvSpPr>
                <a:spLocks noGrp="1"/>
              </p:cNvSpPr>
              <p:nvPr>
                <p:ph idx="1"/>
              </p:nvPr>
            </p:nvSpPr>
            <p:spPr>
              <a:xfrm>
                <a:off x="4447308" y="591344"/>
                <a:ext cx="6906491" cy="5585619"/>
              </a:xfrm>
            </p:spPr>
            <p:txBody>
              <a:bodyPr anchor="ctr">
                <a:normAutofit/>
              </a:bodyPr>
              <a:lstStyle/>
              <a:p>
                <a:pPr marL="0" indent="0">
                  <a:buNone/>
                </a:pPr>
                <a14:m>
                  <m:oMathPara xmlns:m="http://schemas.openxmlformats.org/officeDocument/2006/math">
                    <m:oMathParaPr>
                      <m:jc m:val="centerGroup"/>
                    </m:oMathParaPr>
                    <m:oMath xmlns:m="http://schemas.openxmlformats.org/officeDocument/2006/math">
                      <m:r>
                        <a:rPr lang="en-MY" sz="2600" b="0" i="1" smtClean="0">
                          <a:latin typeface="Cambria Math" panose="02040503050406030204" pitchFamily="18" charset="0"/>
                        </a:rPr>
                        <m:t>𝑆</m:t>
                      </m:r>
                      <m:r>
                        <a:rPr lang="en-MY" sz="2600" b="0" i="1" smtClean="0">
                          <a:latin typeface="Cambria Math" panose="02040503050406030204" pitchFamily="18" charset="0"/>
                        </a:rPr>
                        <m:t>=</m:t>
                      </m:r>
                      <m:d>
                        <m:dPr>
                          <m:ctrlPr>
                            <a:rPr lang="en-MY" sz="2600" b="0" i="1" smtClean="0">
                              <a:latin typeface="Cambria Math" panose="02040503050406030204" pitchFamily="18" charset="0"/>
                            </a:rPr>
                          </m:ctrlPr>
                        </m:dPr>
                        <m:e>
                          <m:f>
                            <m:fPr>
                              <m:ctrlPr>
                                <a:rPr lang="en-MY" sz="2600" i="1">
                                  <a:latin typeface="Cambria Math" panose="02040503050406030204" pitchFamily="18" charset="0"/>
                                </a:rPr>
                              </m:ctrlPr>
                            </m:fPr>
                            <m:num>
                              <m:r>
                                <a:rPr lang="en-MY" sz="2600" i="1">
                                  <a:latin typeface="Cambria Math" panose="02040503050406030204" pitchFamily="18" charset="0"/>
                                </a:rPr>
                                <m:t>1+</m:t>
                              </m:r>
                              <m:sSup>
                                <m:sSupPr>
                                  <m:ctrlPr>
                                    <a:rPr lang="en-MY" sz="2600" i="1">
                                      <a:latin typeface="Cambria Math" panose="02040503050406030204" pitchFamily="18" charset="0"/>
                                    </a:rPr>
                                  </m:ctrlPr>
                                </m:sSupPr>
                                <m:e>
                                  <m:r>
                                    <a:rPr lang="en-MY" sz="2600" i="1">
                                      <a:latin typeface="Cambria Math" panose="02040503050406030204" pitchFamily="18" charset="0"/>
                                    </a:rPr>
                                    <m:t>𝑟</m:t>
                                  </m:r>
                                </m:e>
                                <m:sup>
                                  <m:r>
                                    <a:rPr lang="en-MY" sz="2600" i="1">
                                      <a:latin typeface="Cambria Math" panose="02040503050406030204" pitchFamily="18" charset="0"/>
                                    </a:rPr>
                                    <m:t>∗</m:t>
                                  </m:r>
                                </m:sup>
                              </m:sSup>
                            </m:num>
                            <m:den>
                              <m:r>
                                <a:rPr lang="en-MY" sz="2600" b="0" i="1" smtClean="0">
                                  <a:latin typeface="Cambria Math" panose="02040503050406030204" pitchFamily="18" charset="0"/>
                                </a:rPr>
                                <m:t>1+</m:t>
                              </m:r>
                              <m:r>
                                <a:rPr lang="en-MY" sz="2600" b="0" i="1" smtClean="0">
                                  <a:latin typeface="Cambria Math" panose="02040503050406030204" pitchFamily="18" charset="0"/>
                                </a:rPr>
                                <m:t>𝑟</m:t>
                              </m:r>
                            </m:den>
                          </m:f>
                        </m:e>
                      </m:d>
                      <m:sSup>
                        <m:sSupPr>
                          <m:ctrlPr>
                            <a:rPr lang="en-MY" sz="2600" i="1">
                              <a:latin typeface="Cambria Math" panose="02040503050406030204" pitchFamily="18" charset="0"/>
                            </a:rPr>
                          </m:ctrlPr>
                        </m:sSupPr>
                        <m:e>
                          <m:r>
                            <a:rPr lang="en-MY" sz="2600" i="1">
                              <a:latin typeface="Cambria Math" panose="02040503050406030204" pitchFamily="18" charset="0"/>
                            </a:rPr>
                            <m:t>𝑆</m:t>
                          </m:r>
                        </m:e>
                        <m:sup>
                          <m:r>
                            <a:rPr lang="en-MY" sz="2600" i="1">
                              <a:latin typeface="Cambria Math" panose="02040503050406030204" pitchFamily="18" charset="0"/>
                            </a:rPr>
                            <m:t>𝑒</m:t>
                          </m:r>
                        </m:sup>
                      </m:sSup>
                      <m:r>
                        <a:rPr lang="en-MY" sz="2600" b="0" i="1" smtClean="0">
                          <a:latin typeface="Cambria Math" panose="02040503050406030204" pitchFamily="18" charset="0"/>
                        </a:rPr>
                        <m:t>+</m:t>
                      </m:r>
                      <m:r>
                        <a:rPr lang="en-MY" sz="2600" b="0" i="1" smtClean="0">
                          <a:latin typeface="Cambria Math" panose="02040503050406030204" pitchFamily="18" charset="0"/>
                        </a:rPr>
                        <m:t>𝑟𝑖𝑠𝑘</m:t>
                      </m:r>
                      <m:r>
                        <a:rPr lang="en-MY" sz="2600" b="0" i="1" smtClean="0">
                          <a:latin typeface="Cambria Math" panose="02040503050406030204" pitchFamily="18" charset="0"/>
                        </a:rPr>
                        <m:t> </m:t>
                      </m:r>
                      <m:r>
                        <a:rPr lang="en-MY" sz="2600" b="0" i="1" smtClean="0">
                          <a:latin typeface="Cambria Math" panose="02040503050406030204" pitchFamily="18" charset="0"/>
                        </a:rPr>
                        <m:t>𝑝𝑟𝑒𝑚𝑖𝑢𝑚</m:t>
                      </m:r>
                    </m:oMath>
                  </m:oMathPara>
                </a14:m>
                <a:endParaRPr lang="en-MY" sz="2600" dirty="0"/>
              </a:p>
              <a:p>
                <a:r>
                  <a:rPr lang="en-MY" sz="2600" dirty="0"/>
                  <a:t>Whenever the world economy turns more unstable, risk-off strategy is kicking in, one would see a reversal of capital flowing back to the world’s deepest and most liquid financial market, </a:t>
                </a:r>
              </a:p>
              <a:p>
                <a:pPr marL="0" indent="0">
                  <a:buNone/>
                </a:pPr>
                <a14:m>
                  <m:oMath xmlns:m="http://schemas.openxmlformats.org/officeDocument/2006/math">
                    <m:r>
                      <a:rPr lang="en-MY" sz="2600" b="0" i="1" smtClean="0">
                        <a:latin typeface="Cambria Math" panose="02040503050406030204" pitchFamily="18" charset="0"/>
                        <a:ea typeface="Cambria Math" panose="02040503050406030204" pitchFamily="18" charset="0"/>
                      </a:rPr>
                      <m:t>↑</m:t>
                    </m:r>
                    <m:r>
                      <a:rPr lang="en-MY" sz="2600" b="0" i="1" smtClean="0">
                        <a:latin typeface="Cambria Math" panose="02040503050406030204" pitchFamily="18" charset="0"/>
                      </a:rPr>
                      <m:t>𝑟𝑖𝑠𝑘</m:t>
                    </m:r>
                    <m:r>
                      <a:rPr lang="en-MY" sz="2600" b="0" i="1" smtClean="0">
                        <a:latin typeface="Cambria Math" panose="02040503050406030204" pitchFamily="18" charset="0"/>
                      </a:rPr>
                      <m:t> </m:t>
                    </m:r>
                    <m:r>
                      <a:rPr lang="en-MY" sz="2600" b="0" i="1" smtClean="0">
                        <a:latin typeface="Cambria Math" panose="02040503050406030204" pitchFamily="18" charset="0"/>
                      </a:rPr>
                      <m:t>𝑝𝑟𝑒𝑚𝑖𝑢𝑚</m:t>
                    </m:r>
                    <m:r>
                      <a:rPr lang="en-MY" sz="2600" b="0" i="1" smtClean="0">
                        <a:latin typeface="Cambria Math" panose="02040503050406030204" pitchFamily="18" charset="0"/>
                        <a:ea typeface="Cambria Math" panose="02040503050406030204" pitchFamily="18" charset="0"/>
                      </a:rPr>
                      <m:t>→↑</m:t>
                    </m:r>
                    <m:r>
                      <a:rPr lang="en-MY" sz="2600" b="0" i="1" smtClean="0">
                        <a:latin typeface="Cambria Math" panose="02040503050406030204" pitchFamily="18" charset="0"/>
                        <a:ea typeface="Cambria Math" panose="02040503050406030204" pitchFamily="18" charset="0"/>
                      </a:rPr>
                      <m:t>𝑆</m:t>
                    </m:r>
                  </m:oMath>
                </a14:m>
                <a:r>
                  <a:rPr lang="en-MY" sz="2600" dirty="0"/>
                  <a:t> </a:t>
                </a:r>
              </a:p>
              <a:p>
                <a:r>
                  <a:rPr lang="en-MY" sz="2600" dirty="0"/>
                  <a:t>When the prospect turns brighter with uncertainty vanishing, risk-on mood arises, capital flows around the emerging market seeking higher yields.</a:t>
                </a:r>
              </a:p>
              <a:p>
                <a:pPr marL="0" indent="0">
                  <a:buNone/>
                </a:pPr>
                <a14:m>
                  <m:oMath xmlns:m="http://schemas.openxmlformats.org/officeDocument/2006/math">
                    <m:r>
                      <a:rPr lang="en-MY" sz="2600" b="0" i="1" smtClean="0">
                        <a:latin typeface="Cambria Math" panose="02040503050406030204" pitchFamily="18" charset="0"/>
                        <a:ea typeface="Cambria Math" panose="02040503050406030204" pitchFamily="18" charset="0"/>
                      </a:rPr>
                      <m:t>↓</m:t>
                    </m:r>
                    <m:r>
                      <a:rPr lang="en-MY" sz="2600" b="0" i="1" smtClean="0">
                        <a:latin typeface="Cambria Math" panose="02040503050406030204" pitchFamily="18" charset="0"/>
                      </a:rPr>
                      <m:t>𝑟𝑖𝑠𝑘</m:t>
                    </m:r>
                    <m:r>
                      <a:rPr lang="en-MY" sz="2600" b="0" i="1" smtClean="0">
                        <a:latin typeface="Cambria Math" panose="02040503050406030204" pitchFamily="18" charset="0"/>
                      </a:rPr>
                      <m:t> </m:t>
                    </m:r>
                    <m:r>
                      <a:rPr lang="en-MY" sz="2600" b="0" i="1" smtClean="0">
                        <a:latin typeface="Cambria Math" panose="02040503050406030204" pitchFamily="18" charset="0"/>
                      </a:rPr>
                      <m:t>𝑝𝑟𝑒𝑚𝑖𝑢𝑚</m:t>
                    </m:r>
                    <m:r>
                      <a:rPr lang="en-MY" sz="2600" b="0" i="1" smtClean="0">
                        <a:latin typeface="Cambria Math" panose="02040503050406030204" pitchFamily="18" charset="0"/>
                        <a:ea typeface="Cambria Math" panose="02040503050406030204" pitchFamily="18" charset="0"/>
                      </a:rPr>
                      <m:t>→↓</m:t>
                    </m:r>
                    <m:r>
                      <a:rPr lang="en-MY" sz="2600" b="0" i="1" smtClean="0">
                        <a:latin typeface="Cambria Math" panose="02040503050406030204" pitchFamily="18" charset="0"/>
                        <a:ea typeface="Cambria Math" panose="02040503050406030204" pitchFamily="18" charset="0"/>
                      </a:rPr>
                      <m:t>𝑆</m:t>
                    </m:r>
                  </m:oMath>
                </a14:m>
                <a:r>
                  <a:rPr lang="en-MY" sz="2600" dirty="0"/>
                  <a:t> </a:t>
                </a:r>
              </a:p>
              <a:p>
                <a:endParaRPr lang="en-MY" sz="2600" dirty="0"/>
              </a:p>
            </p:txBody>
          </p:sp>
        </mc:Choice>
        <mc:Fallback>
          <p:sp>
            <p:nvSpPr>
              <p:cNvPr id="3" name="Content Placeholder 2">
                <a:extLst>
                  <a:ext uri="{FF2B5EF4-FFF2-40B4-BE49-F238E27FC236}">
                    <a16:creationId xmlns:a16="http://schemas.microsoft.com/office/drawing/2014/main" id="{EC1C124E-369F-4192-BDEE-AE18A1F6CAB9}"/>
                  </a:ext>
                </a:extLst>
              </p:cNvPr>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1413" t="-1419"/>
                </a:stretch>
              </a:blipFill>
            </p:spPr>
            <p:txBody>
              <a:bodyPr/>
              <a:lstStyle/>
              <a:p>
                <a:r>
                  <a:rPr lang="en-MY">
                    <a:noFill/>
                  </a:rPr>
                  <a:t> </a:t>
                </a:r>
              </a:p>
            </p:txBody>
          </p:sp>
        </mc:Fallback>
      </mc:AlternateContent>
    </p:spTree>
    <p:extLst>
      <p:ext uri="{BB962C8B-B14F-4D97-AF65-F5344CB8AC3E}">
        <p14:creationId xmlns:p14="http://schemas.microsoft.com/office/powerpoint/2010/main" val="30902071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70F2C-551E-4600-AFCF-7834904037C8}"/>
              </a:ext>
            </a:extLst>
          </p:cNvPr>
          <p:cNvSpPr>
            <a:spLocks noGrp="1"/>
          </p:cNvSpPr>
          <p:nvPr>
            <p:ph type="title"/>
          </p:nvPr>
        </p:nvSpPr>
        <p:spPr>
          <a:xfrm>
            <a:off x="630936" y="502920"/>
            <a:ext cx="3419856" cy="1463040"/>
          </a:xfrm>
        </p:spPr>
        <p:txBody>
          <a:bodyPr anchor="ctr">
            <a:normAutofit/>
          </a:bodyPr>
          <a:lstStyle/>
          <a:p>
            <a:r>
              <a:rPr lang="en-MY" sz="2600" b="1" dirty="0"/>
              <a:t>Ringgit is not always so. Capital control as structural impediment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77548EB-8B55-46B9-BE99-E9B2BDD52883}"/>
              </a:ext>
            </a:extLst>
          </p:cNvPr>
          <p:cNvSpPr>
            <a:spLocks noGrp="1"/>
          </p:cNvSpPr>
          <p:nvPr>
            <p:ph idx="1"/>
          </p:nvPr>
        </p:nvSpPr>
        <p:spPr>
          <a:xfrm>
            <a:off x="4654295" y="502920"/>
            <a:ext cx="6894576" cy="1463040"/>
          </a:xfrm>
        </p:spPr>
        <p:txBody>
          <a:bodyPr anchor="ctr">
            <a:normAutofit/>
          </a:bodyPr>
          <a:lstStyle/>
          <a:p>
            <a:r>
              <a:rPr lang="en-US" sz="2200" dirty="0"/>
              <a:t>Being an international currency prior to capital control, the U.S recession didn’t result in ringgit depreciation</a:t>
            </a:r>
          </a:p>
        </p:txBody>
      </p:sp>
      <p:pic>
        <p:nvPicPr>
          <p:cNvPr id="5" name="Content Placeholder 4" descr="Graphical user interface, chart, line chart&#10;&#10;Description automatically generated">
            <a:extLst>
              <a:ext uri="{FF2B5EF4-FFF2-40B4-BE49-F238E27FC236}">
                <a16:creationId xmlns:a16="http://schemas.microsoft.com/office/drawing/2014/main" id="{DBF87CD7-8837-499C-859D-0104297A2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96" y="2128376"/>
            <a:ext cx="9756096" cy="4536584"/>
          </a:xfrm>
          <a:prstGeom prst="rect">
            <a:avLst/>
          </a:prstGeom>
        </p:spPr>
      </p:pic>
      <p:cxnSp>
        <p:nvCxnSpPr>
          <p:cNvPr id="7" name="Straight Connector 6">
            <a:extLst>
              <a:ext uri="{FF2B5EF4-FFF2-40B4-BE49-F238E27FC236}">
                <a16:creationId xmlns:a16="http://schemas.microsoft.com/office/drawing/2014/main" id="{CA802722-7A9F-4914-9AA9-AEE8A56DFC79}"/>
              </a:ext>
            </a:extLst>
          </p:cNvPr>
          <p:cNvCxnSpPr/>
          <p:nvPr/>
        </p:nvCxnSpPr>
        <p:spPr>
          <a:xfrm>
            <a:off x="965200" y="4592320"/>
            <a:ext cx="90017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F75D61-724B-4807-B4FF-EE8B584D12DF}"/>
              </a:ext>
            </a:extLst>
          </p:cNvPr>
          <p:cNvCxnSpPr/>
          <p:nvPr/>
        </p:nvCxnSpPr>
        <p:spPr>
          <a:xfrm>
            <a:off x="965200" y="3287395"/>
            <a:ext cx="90017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0266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8019D-FBDC-4DF7-9A72-C32C0B78FDEE}"/>
              </a:ext>
            </a:extLst>
          </p:cNvPr>
          <p:cNvSpPr>
            <a:spLocks noGrp="1"/>
          </p:cNvSpPr>
          <p:nvPr>
            <p:ph type="title"/>
          </p:nvPr>
        </p:nvSpPr>
        <p:spPr>
          <a:xfrm>
            <a:off x="635000" y="640823"/>
            <a:ext cx="3418659" cy="5583148"/>
          </a:xfrm>
        </p:spPr>
        <p:txBody>
          <a:bodyPr anchor="ctr">
            <a:normAutofit/>
          </a:bodyPr>
          <a:lstStyle/>
          <a:p>
            <a:r>
              <a:rPr lang="en-MY" sz="4000" b="1" dirty="0"/>
              <a:t>Should ringgit be once again an international currency?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8CD67B8-EC58-4907-A12E-C899F6C895E7}"/>
              </a:ext>
            </a:extLst>
          </p:cNvPr>
          <p:cNvGraphicFramePr>
            <a:graphicFrameLocks noGrp="1"/>
          </p:cNvGraphicFramePr>
          <p:nvPr>
            <p:ph idx="1"/>
            <p:extLst>
              <p:ext uri="{D42A27DB-BD31-4B8C-83A1-F6EECF244321}">
                <p14:modId xmlns:p14="http://schemas.microsoft.com/office/powerpoint/2010/main" val="10552006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60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4D6-5A34-4F62-AD2C-5E7FF3E05DE5}"/>
              </a:ext>
            </a:extLst>
          </p:cNvPr>
          <p:cNvSpPr>
            <a:spLocks noGrp="1"/>
          </p:cNvSpPr>
          <p:nvPr>
            <p:ph type="title"/>
          </p:nvPr>
        </p:nvSpPr>
        <p:spPr/>
        <p:txBody>
          <a:bodyPr>
            <a:normAutofit/>
          </a:bodyPr>
          <a:lstStyle/>
          <a:p>
            <a:r>
              <a:rPr lang="en-MY" sz="4000" b="1" dirty="0"/>
              <a:t>But facing everyone is a budget</a:t>
            </a:r>
          </a:p>
        </p:txBody>
      </p:sp>
      <p:sp>
        <p:nvSpPr>
          <p:cNvPr id="3" name="Content Placeholder 2">
            <a:extLst>
              <a:ext uri="{FF2B5EF4-FFF2-40B4-BE49-F238E27FC236}">
                <a16:creationId xmlns:a16="http://schemas.microsoft.com/office/drawing/2014/main" id="{0E8B83D8-8991-4C0B-BBD3-B85A1CAD5BC7}"/>
              </a:ext>
            </a:extLst>
          </p:cNvPr>
          <p:cNvSpPr>
            <a:spLocks noGrp="1"/>
          </p:cNvSpPr>
          <p:nvPr>
            <p:ph idx="1"/>
          </p:nvPr>
        </p:nvSpPr>
        <p:spPr>
          <a:xfrm>
            <a:off x="838200" y="1825625"/>
            <a:ext cx="10811256" cy="4351338"/>
          </a:xfrm>
        </p:spPr>
        <p:txBody>
          <a:bodyPr>
            <a:normAutofit fontScale="85000" lnSpcReduction="20000"/>
          </a:bodyPr>
          <a:lstStyle/>
          <a:p>
            <a:pPr marL="0" indent="0">
              <a:buNone/>
            </a:pPr>
            <a:r>
              <a:rPr lang="en-MY" dirty="0"/>
              <a:t>                     Save to buy a house</a:t>
            </a:r>
          </a:p>
          <a:p>
            <a:pPr marL="0" indent="0">
              <a:buNone/>
            </a:pPr>
            <a:endParaRPr lang="en-MY" dirty="0"/>
          </a:p>
          <a:p>
            <a:pPr marL="0" indent="0">
              <a:buNone/>
            </a:pPr>
            <a:r>
              <a:rPr lang="en-MY" dirty="0"/>
              <a:t>                                                    You can’t have more vacations if you </a:t>
            </a:r>
            <a:r>
              <a:rPr lang="en-MY" dirty="0" err="1"/>
              <a:t>wanna</a:t>
            </a:r>
            <a:r>
              <a:rPr lang="en-MY" dirty="0"/>
              <a:t> save more</a:t>
            </a:r>
          </a:p>
          <a:p>
            <a:pPr marL="0" indent="0">
              <a:buNone/>
            </a:pPr>
            <a:r>
              <a:rPr lang="en-MY" dirty="0"/>
              <a:t>                                                     </a:t>
            </a:r>
          </a:p>
          <a:p>
            <a:pPr marL="0" indent="0">
              <a:buNone/>
            </a:pPr>
            <a:r>
              <a:rPr lang="en-MY" dirty="0"/>
              <a:t>                                                           A</a:t>
            </a:r>
          </a:p>
          <a:p>
            <a:pPr marL="0" indent="0">
              <a:buNone/>
            </a:pPr>
            <a:r>
              <a:rPr lang="en-MY" dirty="0"/>
              <a:t>	                                                  Delay purchase of dream house for more vacations</a:t>
            </a:r>
          </a:p>
          <a:p>
            <a:pPr marL="0" indent="0">
              <a:buNone/>
            </a:pPr>
            <a:r>
              <a:rPr lang="en-MY" dirty="0"/>
              <a:t>                                                                   </a:t>
            </a:r>
          </a:p>
          <a:p>
            <a:pPr marL="0" indent="0">
              <a:buNone/>
            </a:pPr>
            <a:r>
              <a:rPr lang="en-MY" dirty="0"/>
              <a:t>                                                                                B</a:t>
            </a:r>
          </a:p>
          <a:p>
            <a:pPr marL="0" indent="0">
              <a:buNone/>
            </a:pPr>
            <a:endParaRPr lang="en-MY" dirty="0"/>
          </a:p>
          <a:p>
            <a:pPr marL="0" indent="0">
              <a:buNone/>
            </a:pPr>
            <a:r>
              <a:rPr lang="en-MY" dirty="0"/>
              <a:t>                                                                                              Budget line       </a:t>
            </a:r>
          </a:p>
          <a:p>
            <a:pPr marL="0" indent="0">
              <a:buNone/>
            </a:pPr>
            <a:r>
              <a:rPr lang="en-MY" dirty="0"/>
              <a:t>                                                                                                                     More vacations</a:t>
            </a:r>
          </a:p>
        </p:txBody>
      </p:sp>
      <p:cxnSp>
        <p:nvCxnSpPr>
          <p:cNvPr id="5" name="Straight Arrow Connector 4">
            <a:extLst>
              <a:ext uri="{FF2B5EF4-FFF2-40B4-BE49-F238E27FC236}">
                <a16:creationId xmlns:a16="http://schemas.microsoft.com/office/drawing/2014/main" id="{FD1DE4B4-BA03-4DEA-AB89-4B37DFE8BF23}"/>
              </a:ext>
            </a:extLst>
          </p:cNvPr>
          <p:cNvCxnSpPr>
            <a:cxnSpLocks/>
          </p:cNvCxnSpPr>
          <p:nvPr/>
        </p:nvCxnSpPr>
        <p:spPr>
          <a:xfrm flipV="1">
            <a:off x="3543300" y="2171700"/>
            <a:ext cx="0" cy="39147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2ADF9E57-B4CF-475C-82E1-514D998648BC}"/>
              </a:ext>
            </a:extLst>
          </p:cNvPr>
          <p:cNvCxnSpPr>
            <a:cxnSpLocks/>
          </p:cNvCxnSpPr>
          <p:nvPr/>
        </p:nvCxnSpPr>
        <p:spPr>
          <a:xfrm>
            <a:off x="3524250" y="6086475"/>
            <a:ext cx="51435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EAC6C2-9A81-4663-BBBA-18093AC586C7}"/>
              </a:ext>
            </a:extLst>
          </p:cNvPr>
          <p:cNvCxnSpPr/>
          <p:nvPr/>
        </p:nvCxnSpPr>
        <p:spPr>
          <a:xfrm>
            <a:off x="3533775" y="3819525"/>
            <a:ext cx="146685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294663B-FB3B-4B99-B402-CCC72A3F6349}"/>
              </a:ext>
            </a:extLst>
          </p:cNvPr>
          <p:cNvCxnSpPr/>
          <p:nvPr/>
        </p:nvCxnSpPr>
        <p:spPr>
          <a:xfrm>
            <a:off x="4972812" y="3829050"/>
            <a:ext cx="0" cy="2257425"/>
          </a:xfrm>
          <a:prstGeom prst="line">
            <a:avLst/>
          </a:prstGeom>
          <a:ln w="38100">
            <a:solidFill>
              <a:schemeClr val="accent2"/>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798BB-362D-4C21-985C-7DE8A8474ADB}"/>
              </a:ext>
            </a:extLst>
          </p:cNvPr>
          <p:cNvCxnSpPr>
            <a:cxnSpLocks/>
          </p:cNvCxnSpPr>
          <p:nvPr/>
        </p:nvCxnSpPr>
        <p:spPr>
          <a:xfrm>
            <a:off x="3524250" y="4845685"/>
            <a:ext cx="2695575"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3F440B-9D01-412E-A032-697ECF35734F}"/>
              </a:ext>
            </a:extLst>
          </p:cNvPr>
          <p:cNvCxnSpPr>
            <a:cxnSpLocks/>
          </p:cNvCxnSpPr>
          <p:nvPr/>
        </p:nvCxnSpPr>
        <p:spPr>
          <a:xfrm>
            <a:off x="6232525" y="4845685"/>
            <a:ext cx="0" cy="1240790"/>
          </a:xfrm>
          <a:prstGeom prst="line">
            <a:avLst/>
          </a:prstGeom>
          <a:ln w="38100">
            <a:solidFill>
              <a:schemeClr val="accent2"/>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737F5D-FCA6-4A18-9563-A6DC1FCD4BC8}"/>
              </a:ext>
            </a:extLst>
          </p:cNvPr>
          <p:cNvCxnSpPr/>
          <p:nvPr/>
        </p:nvCxnSpPr>
        <p:spPr>
          <a:xfrm>
            <a:off x="3533775" y="2670048"/>
            <a:ext cx="4238625" cy="34164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4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4D6-5A34-4F62-AD2C-5E7FF3E05DE5}"/>
              </a:ext>
            </a:extLst>
          </p:cNvPr>
          <p:cNvSpPr>
            <a:spLocks noGrp="1"/>
          </p:cNvSpPr>
          <p:nvPr>
            <p:ph type="title"/>
          </p:nvPr>
        </p:nvSpPr>
        <p:spPr/>
        <p:txBody>
          <a:bodyPr>
            <a:normAutofit/>
          </a:bodyPr>
          <a:lstStyle/>
          <a:p>
            <a:r>
              <a:rPr lang="en-MY" sz="4000" b="1" dirty="0"/>
              <a:t>Even rich people need to choose (of course their choice space is much larger)</a:t>
            </a:r>
          </a:p>
        </p:txBody>
      </p:sp>
      <p:sp>
        <p:nvSpPr>
          <p:cNvPr id="3" name="Content Placeholder 2">
            <a:extLst>
              <a:ext uri="{FF2B5EF4-FFF2-40B4-BE49-F238E27FC236}">
                <a16:creationId xmlns:a16="http://schemas.microsoft.com/office/drawing/2014/main" id="{0E8B83D8-8991-4C0B-BBD3-B85A1CAD5BC7}"/>
              </a:ext>
            </a:extLst>
          </p:cNvPr>
          <p:cNvSpPr>
            <a:spLocks noGrp="1"/>
          </p:cNvSpPr>
          <p:nvPr>
            <p:ph idx="1"/>
          </p:nvPr>
        </p:nvSpPr>
        <p:spPr/>
        <p:txBody>
          <a:bodyPr>
            <a:normAutofit fontScale="85000" lnSpcReduction="20000"/>
          </a:bodyPr>
          <a:lstStyle/>
          <a:p>
            <a:pPr marL="0" indent="0">
              <a:buNone/>
            </a:pPr>
            <a:r>
              <a:rPr lang="en-MY" dirty="0"/>
              <a:t>                     Save to buy a house</a:t>
            </a:r>
          </a:p>
          <a:p>
            <a:pPr marL="0" indent="0">
              <a:buNone/>
            </a:pPr>
            <a:r>
              <a:rPr lang="en-MY" dirty="0"/>
              <a:t>                                                        BL2</a:t>
            </a:r>
          </a:p>
          <a:p>
            <a:pPr marL="0" indent="0">
              <a:buNone/>
            </a:pPr>
            <a:r>
              <a:rPr lang="en-MY" dirty="0"/>
              <a:t>                                         BL1</a:t>
            </a:r>
          </a:p>
          <a:p>
            <a:pPr marL="0" indent="0">
              <a:buNone/>
            </a:pPr>
            <a:endParaRPr lang="en-MY" dirty="0"/>
          </a:p>
          <a:p>
            <a:pPr marL="0" indent="0">
              <a:buNone/>
            </a:pPr>
            <a:r>
              <a:rPr lang="en-MY" dirty="0"/>
              <a:t>                                                                               B</a:t>
            </a:r>
          </a:p>
          <a:p>
            <a:pPr marL="0" indent="0">
              <a:buNone/>
            </a:pPr>
            <a:r>
              <a:rPr lang="en-MY" dirty="0"/>
              <a:t>	                                                                                          </a:t>
            </a:r>
          </a:p>
          <a:p>
            <a:pPr marL="0" indent="0">
              <a:buNone/>
            </a:pPr>
            <a:r>
              <a:rPr lang="en-MY" dirty="0"/>
              <a:t>                                                                   A                                 IC2</a:t>
            </a:r>
          </a:p>
          <a:p>
            <a:pPr marL="0" indent="0">
              <a:buNone/>
            </a:pPr>
            <a:r>
              <a:rPr lang="en-MY" dirty="0"/>
              <a:t>                                                                                                   </a:t>
            </a:r>
          </a:p>
          <a:p>
            <a:pPr marL="0" indent="0">
              <a:buNone/>
            </a:pPr>
            <a:r>
              <a:rPr lang="en-MY" dirty="0"/>
              <a:t>                                                                                           IC1</a:t>
            </a:r>
          </a:p>
          <a:p>
            <a:pPr marL="0" indent="0">
              <a:buNone/>
            </a:pPr>
            <a:endParaRPr lang="en-MY" dirty="0"/>
          </a:p>
          <a:p>
            <a:pPr marL="0" indent="0">
              <a:buNone/>
            </a:pPr>
            <a:r>
              <a:rPr lang="en-MY" dirty="0"/>
              <a:t>                                                                                                                    More vacations</a:t>
            </a:r>
          </a:p>
        </p:txBody>
      </p:sp>
      <p:cxnSp>
        <p:nvCxnSpPr>
          <p:cNvPr id="5" name="Straight Arrow Connector 4">
            <a:extLst>
              <a:ext uri="{FF2B5EF4-FFF2-40B4-BE49-F238E27FC236}">
                <a16:creationId xmlns:a16="http://schemas.microsoft.com/office/drawing/2014/main" id="{FD1DE4B4-BA03-4DEA-AB89-4B37DFE8BF23}"/>
              </a:ext>
            </a:extLst>
          </p:cNvPr>
          <p:cNvCxnSpPr>
            <a:cxnSpLocks/>
          </p:cNvCxnSpPr>
          <p:nvPr/>
        </p:nvCxnSpPr>
        <p:spPr>
          <a:xfrm flipV="1">
            <a:off x="3543300" y="2171700"/>
            <a:ext cx="0" cy="39147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2ADF9E57-B4CF-475C-82E1-514D998648BC}"/>
              </a:ext>
            </a:extLst>
          </p:cNvPr>
          <p:cNvCxnSpPr>
            <a:cxnSpLocks/>
          </p:cNvCxnSpPr>
          <p:nvPr/>
        </p:nvCxnSpPr>
        <p:spPr>
          <a:xfrm>
            <a:off x="3524250" y="6086475"/>
            <a:ext cx="51435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F936E7E4-0D42-44A4-8EA2-2FDC4CB3BFB4}"/>
              </a:ext>
            </a:extLst>
          </p:cNvPr>
          <p:cNvSpPr/>
          <p:nvPr/>
        </p:nvSpPr>
        <p:spPr>
          <a:xfrm rot="10064394">
            <a:off x="4705350" y="529001"/>
            <a:ext cx="4267200" cy="4429118"/>
          </a:xfrm>
          <a:prstGeom prst="arc">
            <a:avLst>
              <a:gd name="adj1" fmla="val 16685060"/>
              <a:gd name="adj2" fmla="val 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2" name="Straight Connector 11">
            <a:extLst>
              <a:ext uri="{FF2B5EF4-FFF2-40B4-BE49-F238E27FC236}">
                <a16:creationId xmlns:a16="http://schemas.microsoft.com/office/drawing/2014/main" id="{C2EAC6C2-9A81-4663-BBBA-18093AC586C7}"/>
              </a:ext>
            </a:extLst>
          </p:cNvPr>
          <p:cNvCxnSpPr>
            <a:cxnSpLocks/>
          </p:cNvCxnSpPr>
          <p:nvPr/>
        </p:nvCxnSpPr>
        <p:spPr>
          <a:xfrm>
            <a:off x="3524250" y="4395597"/>
            <a:ext cx="189814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94663B-FB3B-4B99-B402-CCC72A3F6349}"/>
              </a:ext>
            </a:extLst>
          </p:cNvPr>
          <p:cNvCxnSpPr>
            <a:cxnSpLocks/>
          </p:cNvCxnSpPr>
          <p:nvPr/>
        </p:nvCxnSpPr>
        <p:spPr>
          <a:xfrm>
            <a:off x="5422392" y="4395597"/>
            <a:ext cx="0" cy="1690878"/>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798BB-362D-4C21-985C-7DE8A8474ADB}"/>
              </a:ext>
            </a:extLst>
          </p:cNvPr>
          <p:cNvCxnSpPr>
            <a:cxnSpLocks/>
          </p:cNvCxnSpPr>
          <p:nvPr/>
        </p:nvCxnSpPr>
        <p:spPr>
          <a:xfrm>
            <a:off x="3524250" y="3757549"/>
            <a:ext cx="269557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C3154AA3-6001-4D09-A216-52A63488EC70}"/>
              </a:ext>
            </a:extLst>
          </p:cNvPr>
          <p:cNvSpPr/>
          <p:nvPr/>
        </p:nvSpPr>
        <p:spPr>
          <a:xfrm rot="10064394">
            <a:off x="5537234" y="-42859"/>
            <a:ext cx="4267200" cy="4429118"/>
          </a:xfrm>
          <a:prstGeom prst="arc">
            <a:avLst>
              <a:gd name="adj1" fmla="val 16685060"/>
              <a:gd name="adj2" fmla="val 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6" name="Straight Connector 15">
            <a:extLst>
              <a:ext uri="{FF2B5EF4-FFF2-40B4-BE49-F238E27FC236}">
                <a16:creationId xmlns:a16="http://schemas.microsoft.com/office/drawing/2014/main" id="{10315A6C-0386-4904-9BA7-FD8123CC5563}"/>
              </a:ext>
            </a:extLst>
          </p:cNvPr>
          <p:cNvCxnSpPr>
            <a:cxnSpLocks/>
          </p:cNvCxnSpPr>
          <p:nvPr/>
        </p:nvCxnSpPr>
        <p:spPr>
          <a:xfrm>
            <a:off x="6219825" y="3757549"/>
            <a:ext cx="0" cy="2328926"/>
          </a:xfrm>
          <a:prstGeom prst="line">
            <a:avLst/>
          </a:prstGeom>
          <a:ln w="38100">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4633C66-BB22-43ED-B0D2-D3768ABD8BBA}"/>
              </a:ext>
            </a:extLst>
          </p:cNvPr>
          <p:cNvCxnSpPr>
            <a:cxnSpLocks/>
          </p:cNvCxnSpPr>
          <p:nvPr/>
        </p:nvCxnSpPr>
        <p:spPr>
          <a:xfrm>
            <a:off x="3543300" y="2834640"/>
            <a:ext cx="3854196" cy="325183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FAA049-B457-43DB-9751-475365C897C5}"/>
              </a:ext>
            </a:extLst>
          </p:cNvPr>
          <p:cNvCxnSpPr>
            <a:cxnSpLocks/>
          </p:cNvCxnSpPr>
          <p:nvPr/>
        </p:nvCxnSpPr>
        <p:spPr>
          <a:xfrm>
            <a:off x="4464776" y="2330132"/>
            <a:ext cx="3854196" cy="325183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51031-0D45-4154-B4F8-F03233368060}"/>
              </a:ext>
            </a:extLst>
          </p:cNvPr>
          <p:cNvSpPr>
            <a:spLocks noGrp="1"/>
          </p:cNvSpPr>
          <p:nvPr>
            <p:ph type="title"/>
          </p:nvPr>
        </p:nvSpPr>
        <p:spPr>
          <a:xfrm>
            <a:off x="1075767" y="1188637"/>
            <a:ext cx="2988234" cy="4480726"/>
          </a:xfrm>
        </p:spPr>
        <p:txBody>
          <a:bodyPr>
            <a:normAutofit/>
          </a:bodyPr>
          <a:lstStyle/>
          <a:p>
            <a:pPr algn="r"/>
            <a:r>
              <a:rPr lang="en-MY" sz="4000" b="1" dirty="0"/>
              <a:t>In conclusion</a:t>
            </a:r>
          </a:p>
        </p:txBody>
      </p:sp>
      <p:cxnSp>
        <p:nvCxnSpPr>
          <p:cNvPr id="18"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2E593D-8B48-4D52-AF0B-E3D66142724A}"/>
              </a:ext>
            </a:extLst>
          </p:cNvPr>
          <p:cNvSpPr>
            <a:spLocks noGrp="1"/>
          </p:cNvSpPr>
          <p:nvPr>
            <p:ph idx="1"/>
          </p:nvPr>
        </p:nvSpPr>
        <p:spPr>
          <a:xfrm>
            <a:off x="5255260" y="1648870"/>
            <a:ext cx="4702848" cy="3560260"/>
          </a:xfrm>
        </p:spPr>
        <p:txBody>
          <a:bodyPr anchor="ctr">
            <a:normAutofit/>
          </a:bodyPr>
          <a:lstStyle/>
          <a:p>
            <a:r>
              <a:rPr lang="en-MY" sz="2400" dirty="0"/>
              <a:t>Econ 101: we acknowledge scarcity</a:t>
            </a:r>
          </a:p>
          <a:p>
            <a:r>
              <a:rPr lang="en-MY" sz="2400" dirty="0"/>
              <a:t>In response: every decision has an opportunity cost</a:t>
            </a:r>
          </a:p>
          <a:p>
            <a:r>
              <a:rPr lang="en-MY" sz="2400" dirty="0"/>
              <a:t>Therefore, economics as decision analysis is about how to make an optimal choice</a:t>
            </a:r>
          </a:p>
          <a:p>
            <a:r>
              <a:rPr lang="en-MY" sz="2400" dirty="0"/>
              <a:t>For that, we move on to next lesson: marginal cost and benefit</a:t>
            </a:r>
          </a:p>
          <a:p>
            <a:endParaRPr lang="en-MY" sz="2400" dirty="0"/>
          </a:p>
        </p:txBody>
      </p:sp>
    </p:spTree>
    <p:extLst>
      <p:ext uri="{BB962C8B-B14F-4D97-AF65-F5344CB8AC3E}">
        <p14:creationId xmlns:p14="http://schemas.microsoft.com/office/powerpoint/2010/main" val="23698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2DC83F52-5D98-4873-B405-A8D05B76CB78}"/>
              </a:ext>
            </a:extLst>
          </p:cNvPr>
          <p:cNvSpPr>
            <a:spLocks noGrp="1"/>
          </p:cNvSpPr>
          <p:nvPr>
            <p:ph type="title"/>
          </p:nvPr>
        </p:nvSpPr>
        <p:spPr>
          <a:xfrm>
            <a:off x="3204642" y="2353641"/>
            <a:ext cx="5782716" cy="2428671"/>
          </a:xfrm>
          <a:noFill/>
        </p:spPr>
        <p:txBody>
          <a:bodyPr vert="horz" lIns="91440" tIns="45720" rIns="91440" bIns="45720" rtlCol="0" anchor="ctr">
            <a:normAutofit/>
          </a:bodyPr>
          <a:lstStyle/>
          <a:p>
            <a:pPr algn="ctr"/>
            <a:r>
              <a:rPr lang="en-US" sz="4000" b="1" dirty="0">
                <a:solidFill>
                  <a:srgbClr val="C00000"/>
                </a:solidFill>
                <a:latin typeface="Lucida Sans" panose="020B0602030504020204" pitchFamily="34" charset="0"/>
              </a:rPr>
              <a:t>Lesson II: </a:t>
            </a:r>
            <a:br>
              <a:rPr lang="en-US" sz="4000" b="1" dirty="0">
                <a:solidFill>
                  <a:srgbClr val="C00000"/>
                </a:solidFill>
                <a:latin typeface="Lucida Sans" panose="020B0602030504020204" pitchFamily="34" charset="0"/>
              </a:rPr>
            </a:br>
            <a:r>
              <a:rPr lang="en-US" sz="4000" b="1" dirty="0">
                <a:solidFill>
                  <a:srgbClr val="C00000"/>
                </a:solidFill>
                <a:latin typeface="Lucida Sans" panose="020B0602030504020204" pitchFamily="34" charset="0"/>
              </a:rPr>
              <a:t>Marginal cost and benefit</a:t>
            </a:r>
            <a:br>
              <a:rPr lang="en-MY" sz="4000" b="1" dirty="0">
                <a:solidFill>
                  <a:srgbClr val="C00000"/>
                </a:solidFill>
                <a:latin typeface="Lucida Sans" panose="020B0602030504020204" pitchFamily="34" charset="0"/>
              </a:rPr>
            </a:br>
            <a:endParaRPr lang="en-US" sz="40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28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DA74B7-C02C-4336-BFB9-1E6EC70BB77E}"/>
              </a:ext>
            </a:extLst>
          </p:cNvPr>
          <p:cNvSpPr>
            <a:spLocks noGrp="1"/>
          </p:cNvSpPr>
          <p:nvPr>
            <p:ph type="title"/>
          </p:nvPr>
        </p:nvSpPr>
        <p:spPr>
          <a:xfrm>
            <a:off x="524741" y="620392"/>
            <a:ext cx="3808268" cy="5504688"/>
          </a:xfrm>
        </p:spPr>
        <p:txBody>
          <a:bodyPr>
            <a:normAutofit/>
          </a:bodyPr>
          <a:lstStyle/>
          <a:p>
            <a:r>
              <a:rPr lang="en-MY" sz="4000" b="1" dirty="0">
                <a:solidFill>
                  <a:schemeClr val="bg1"/>
                </a:solidFill>
              </a:rPr>
              <a:t>Marginal analysis is a tool of economic analysis</a:t>
            </a:r>
          </a:p>
        </p:txBody>
      </p:sp>
      <p:graphicFrame>
        <p:nvGraphicFramePr>
          <p:cNvPr id="5" name="Content Placeholder 2">
            <a:extLst>
              <a:ext uri="{FF2B5EF4-FFF2-40B4-BE49-F238E27FC236}">
                <a16:creationId xmlns:a16="http://schemas.microsoft.com/office/drawing/2014/main" id="{CBCE4055-68C3-4819-B071-DB070AEDC992}"/>
              </a:ext>
            </a:extLst>
          </p:cNvPr>
          <p:cNvGraphicFramePr>
            <a:graphicFrameLocks noGrp="1"/>
          </p:cNvGraphicFramePr>
          <p:nvPr>
            <p:ph idx="1"/>
            <p:extLst>
              <p:ext uri="{D42A27DB-BD31-4B8C-83A1-F6EECF244321}">
                <p14:modId xmlns:p14="http://schemas.microsoft.com/office/powerpoint/2010/main" val="425592572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44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2E6D-1611-4E1D-B04F-34DD680F2D98}"/>
              </a:ext>
            </a:extLst>
          </p:cNvPr>
          <p:cNvSpPr>
            <a:spLocks noGrp="1"/>
          </p:cNvSpPr>
          <p:nvPr>
            <p:ph type="title"/>
          </p:nvPr>
        </p:nvSpPr>
        <p:spPr/>
        <p:txBody>
          <a:bodyPr>
            <a:normAutofit/>
          </a:bodyPr>
          <a:lstStyle/>
          <a:p>
            <a:r>
              <a:rPr lang="en-MY" sz="4000" b="1" dirty="0"/>
              <a:t>Speaker’s profile</a:t>
            </a:r>
          </a:p>
        </p:txBody>
      </p:sp>
      <p:sp>
        <p:nvSpPr>
          <p:cNvPr id="3" name="Content Placeholder 2">
            <a:extLst>
              <a:ext uri="{FF2B5EF4-FFF2-40B4-BE49-F238E27FC236}">
                <a16:creationId xmlns:a16="http://schemas.microsoft.com/office/drawing/2014/main" id="{CD8BD46D-0751-4D1B-9019-2C04B6A31707}"/>
              </a:ext>
            </a:extLst>
          </p:cNvPr>
          <p:cNvSpPr>
            <a:spLocks noGrp="1"/>
          </p:cNvSpPr>
          <p:nvPr>
            <p:ph idx="1"/>
          </p:nvPr>
        </p:nvSpPr>
        <p:spPr>
          <a:xfrm>
            <a:off x="838200" y="1924050"/>
            <a:ext cx="10515600" cy="4568825"/>
          </a:xfrm>
        </p:spPr>
        <p:txBody>
          <a:bodyPr>
            <a:normAutofit lnSpcReduction="10000"/>
          </a:bodyPr>
          <a:lstStyle/>
          <a:p>
            <a:r>
              <a:rPr lang="en-MY" altLang="zh-CN" dirty="0"/>
              <a:t>Associate professor in economics, </a:t>
            </a:r>
            <a:r>
              <a:rPr lang="en-MY" altLang="zh-CN" dirty="0" err="1"/>
              <a:t>Universiti</a:t>
            </a:r>
            <a:r>
              <a:rPr lang="en-MY" altLang="zh-CN" dirty="0"/>
              <a:t> </a:t>
            </a:r>
            <a:r>
              <a:rPr lang="en-MY" altLang="zh-CN" dirty="0" err="1"/>
              <a:t>Tunku</a:t>
            </a:r>
            <a:r>
              <a:rPr lang="en-MY" altLang="zh-CN" dirty="0"/>
              <a:t> Abdul Rahman</a:t>
            </a:r>
          </a:p>
          <a:p>
            <a:r>
              <a:rPr lang="en-MY" dirty="0"/>
              <a:t>Distinguished visiting professor, University of </a:t>
            </a:r>
            <a:r>
              <a:rPr lang="en-MY" dirty="0" err="1"/>
              <a:t>Sanya</a:t>
            </a:r>
            <a:endParaRPr lang="en-MY" dirty="0"/>
          </a:p>
          <a:p>
            <a:r>
              <a:rPr lang="en-MY" dirty="0"/>
              <a:t>Associate Research Fellow, Malaysian Institute of Economic Research</a:t>
            </a:r>
          </a:p>
          <a:p>
            <a:r>
              <a:rPr lang="en-MY" dirty="0"/>
              <a:t>Visiting Research Fellow, Stockholm China Economic Research Institute</a:t>
            </a:r>
          </a:p>
          <a:p>
            <a:r>
              <a:rPr lang="en-MY" dirty="0"/>
              <a:t>Economic Advisor to Institute of Strategic Analysis and Policy Research</a:t>
            </a:r>
          </a:p>
          <a:p>
            <a:r>
              <a:rPr lang="en-MY" dirty="0"/>
              <a:t>Columnist, Nanyang Siang Pao</a:t>
            </a:r>
          </a:p>
          <a:p>
            <a:r>
              <a:rPr lang="en-MY" dirty="0"/>
              <a:t>Programme host, 8TV Money Matters </a:t>
            </a:r>
          </a:p>
          <a:p>
            <a:r>
              <a:rPr lang="en-MY" dirty="0"/>
              <a:t>External Educational Advisor to Max Wealth Education </a:t>
            </a:r>
            <a:r>
              <a:rPr lang="en-MY" dirty="0" err="1"/>
              <a:t>Sdn</a:t>
            </a:r>
            <a:r>
              <a:rPr lang="en-MY" dirty="0"/>
              <a:t> </a:t>
            </a:r>
            <a:r>
              <a:rPr lang="en-MY" dirty="0" err="1"/>
              <a:t>Bhd</a:t>
            </a:r>
            <a:endParaRPr lang="en-MY" dirty="0"/>
          </a:p>
        </p:txBody>
      </p:sp>
    </p:spTree>
    <p:extLst>
      <p:ext uri="{BB962C8B-B14F-4D97-AF65-F5344CB8AC3E}">
        <p14:creationId xmlns:p14="http://schemas.microsoft.com/office/powerpoint/2010/main" val="287016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2244E7-D423-44CF-82D5-8BDA3CA2C331}"/>
              </a:ext>
            </a:extLst>
          </p:cNvPr>
          <p:cNvSpPr>
            <a:spLocks noGrp="1"/>
          </p:cNvSpPr>
          <p:nvPr>
            <p:ph type="title"/>
          </p:nvPr>
        </p:nvSpPr>
        <p:spPr>
          <a:xfrm>
            <a:off x="270856" y="643467"/>
            <a:ext cx="4804064" cy="5571065"/>
          </a:xfrm>
        </p:spPr>
        <p:txBody>
          <a:bodyPr>
            <a:normAutofit/>
          </a:bodyPr>
          <a:lstStyle/>
          <a:p>
            <a:r>
              <a:rPr lang="en-MY" sz="4000" b="1" dirty="0"/>
              <a:t>What is marginal cost? </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2458C4-DD6A-46E2-B48F-BF5389B62DA9}"/>
                  </a:ext>
                </a:extLst>
              </p:cNvPr>
              <p:cNvSpPr>
                <a:spLocks noGrp="1"/>
              </p:cNvSpPr>
              <p:nvPr>
                <p:ph idx="1"/>
              </p:nvPr>
            </p:nvSpPr>
            <p:spPr>
              <a:xfrm>
                <a:off x="5074920" y="347473"/>
                <a:ext cx="6473611" cy="5867060"/>
              </a:xfrm>
            </p:spPr>
            <p:txBody>
              <a:bodyPr anchor="ctr">
                <a:normAutofit/>
              </a:bodyPr>
              <a:lstStyle/>
              <a:p>
                <a:r>
                  <a:rPr lang="en-MY" sz="2400" dirty="0"/>
                  <a:t>Wage is the marginal cost of an additional hiring</a:t>
                </a:r>
              </a:p>
              <a:p>
                <a:r>
                  <a:rPr lang="en-MY" sz="2400" dirty="0"/>
                  <a:t>Rental/loans rate is the marginal cost of an additional installation of technical equipment</a:t>
                </a:r>
              </a:p>
              <a:p>
                <a:r>
                  <a:rPr lang="en-MY" sz="2400" dirty="0"/>
                  <a:t>Market price is the marginal cost of an additional purchase of goods &amp; services</a:t>
                </a:r>
              </a:p>
              <a:p>
                <a:r>
                  <a:rPr lang="en-MY" sz="2400" dirty="0"/>
                  <a:t>In general, marginal cost refers to additional price to pay for an action/decision (i.e., extra production, purchase)</a:t>
                </a:r>
              </a:p>
              <a:p>
                <a:pPr marL="0" indent="0" algn="ctr">
                  <a:buNone/>
                </a:pPr>
                <a14:m>
                  <m:oMath xmlns:m="http://schemas.openxmlformats.org/officeDocument/2006/math">
                    <m:r>
                      <a:rPr lang="en-MY" sz="2400" b="0" i="1">
                        <a:latin typeface="Cambria Math" panose="02040503050406030204" pitchFamily="18" charset="0"/>
                      </a:rPr>
                      <m:t>𝑀𝑎𝑟𝑔𝑖𝑛𝑎𝑙</m:t>
                    </m:r>
                    <m:r>
                      <a:rPr lang="en-MY" sz="2400" b="0" i="1">
                        <a:latin typeface="Cambria Math" panose="02040503050406030204" pitchFamily="18" charset="0"/>
                      </a:rPr>
                      <m:t> </m:t>
                    </m:r>
                    <m:r>
                      <a:rPr lang="en-MY" sz="2400" b="0" i="1">
                        <a:latin typeface="Cambria Math" panose="02040503050406030204" pitchFamily="18" charset="0"/>
                      </a:rPr>
                      <m:t>𝑐𝑜𝑠𝑡</m:t>
                    </m:r>
                    <m:r>
                      <a:rPr lang="en-MY" sz="2400" b="0" i="1" smtClean="0">
                        <a:latin typeface="Cambria Math" panose="02040503050406030204" pitchFamily="18" charset="0"/>
                      </a:rPr>
                      <m:t>,</m:t>
                    </m:r>
                    <m:r>
                      <a:rPr lang="en-MY" sz="2400" b="0" i="1" smtClean="0">
                        <a:latin typeface="Cambria Math" panose="02040503050406030204" pitchFamily="18" charset="0"/>
                      </a:rPr>
                      <m:t>𝑀𝐶</m:t>
                    </m:r>
                    <m:r>
                      <a:rPr lang="en-MY" sz="2400" b="0" i="1">
                        <a:latin typeface="Cambria Math" panose="02040503050406030204" pitchFamily="18" charset="0"/>
                      </a:rPr>
                      <m:t>=</m:t>
                    </m:r>
                    <m:f>
                      <m:fPr>
                        <m:ctrlPr>
                          <a:rPr lang="en-MY" sz="2400" b="0" i="1">
                            <a:latin typeface="Cambria Math" panose="02040503050406030204" pitchFamily="18" charset="0"/>
                          </a:rPr>
                        </m:ctrlPr>
                      </m:fPr>
                      <m:num>
                        <m:r>
                          <m:rPr>
                            <m:sty m:val="p"/>
                          </m:rPr>
                          <a:rPr lang="el-GR" sz="2400" b="0" i="1">
                            <a:latin typeface="Cambria Math" panose="02040503050406030204" pitchFamily="18" charset="0"/>
                            <a:ea typeface="Cambria Math" panose="02040503050406030204" pitchFamily="18" charset="0"/>
                          </a:rPr>
                          <m:t>Δ</m:t>
                        </m:r>
                        <m:r>
                          <a:rPr lang="en-MY" sz="2400" b="0" i="1">
                            <a:latin typeface="Cambria Math" panose="02040503050406030204" pitchFamily="18" charset="0"/>
                            <a:ea typeface="Cambria Math" panose="02040503050406030204" pitchFamily="18" charset="0"/>
                          </a:rPr>
                          <m:t>𝑇𝑜𝑡𝑎𝑙</m:t>
                        </m:r>
                        <m:r>
                          <a:rPr lang="en-MY" sz="2400" b="0" i="1">
                            <a:latin typeface="Cambria Math" panose="02040503050406030204" pitchFamily="18" charset="0"/>
                            <a:ea typeface="Cambria Math" panose="02040503050406030204" pitchFamily="18" charset="0"/>
                          </a:rPr>
                          <m:t> </m:t>
                        </m:r>
                        <m:r>
                          <a:rPr lang="en-MY" sz="2400" b="0" i="1">
                            <a:latin typeface="Cambria Math" panose="02040503050406030204" pitchFamily="18" charset="0"/>
                            <a:ea typeface="Cambria Math" panose="02040503050406030204" pitchFamily="18" charset="0"/>
                          </a:rPr>
                          <m:t>𝑐𝑜𝑠𝑡</m:t>
                        </m:r>
                      </m:num>
                      <m:den>
                        <m:r>
                          <m:rPr>
                            <m:sty m:val="p"/>
                          </m:rPr>
                          <a:rPr lang="el-GR" sz="2400" i="1">
                            <a:latin typeface="Cambria Math" panose="02040503050406030204" pitchFamily="18" charset="0"/>
                            <a:ea typeface="Cambria Math" panose="02040503050406030204" pitchFamily="18" charset="0"/>
                          </a:rPr>
                          <m:t>Δ</m:t>
                        </m:r>
                        <m:r>
                          <a:rPr lang="en-MY" sz="2400" b="0" i="1">
                            <a:latin typeface="Cambria Math" panose="02040503050406030204" pitchFamily="18" charset="0"/>
                            <a:ea typeface="Cambria Math" panose="02040503050406030204" pitchFamily="18" charset="0"/>
                          </a:rPr>
                          <m:t>𝑄</m:t>
                        </m:r>
                        <m:r>
                          <a:rPr lang="en-MY" sz="2400" b="0" i="1" smtClean="0">
                            <a:latin typeface="Cambria Math" panose="02040503050406030204" pitchFamily="18" charset="0"/>
                            <a:ea typeface="Cambria Math" panose="02040503050406030204" pitchFamily="18" charset="0"/>
                          </a:rPr>
                          <m:t>𝑢𝑎𝑛𝑡𝑖𝑡𝑦</m:t>
                        </m:r>
                      </m:den>
                    </m:f>
                  </m:oMath>
                </a14:m>
                <a:r>
                  <a:rPr lang="en-MY" sz="2400" dirty="0"/>
                  <a:t> </a:t>
                </a:r>
              </a:p>
            </p:txBody>
          </p:sp>
        </mc:Choice>
        <mc:Fallback xmlns="">
          <p:sp>
            <p:nvSpPr>
              <p:cNvPr id="3" name="Content Placeholder 2">
                <a:extLst>
                  <a:ext uri="{FF2B5EF4-FFF2-40B4-BE49-F238E27FC236}">
                    <a16:creationId xmlns:a16="http://schemas.microsoft.com/office/drawing/2014/main" id="{F92458C4-DD6A-46E2-B48F-BF5389B62DA9}"/>
                  </a:ext>
                </a:extLst>
              </p:cNvPr>
              <p:cNvSpPr>
                <a:spLocks noGrp="1" noRot="1" noChangeAspect="1" noMove="1" noResize="1" noEditPoints="1" noAdjustHandles="1" noChangeArrowheads="1" noChangeShapeType="1" noTextEdit="1"/>
              </p:cNvSpPr>
              <p:nvPr>
                <p:ph idx="1"/>
              </p:nvPr>
            </p:nvSpPr>
            <p:spPr>
              <a:xfrm>
                <a:off x="5074920" y="347473"/>
                <a:ext cx="6473611" cy="5867060"/>
              </a:xfrm>
              <a:blipFill>
                <a:blip r:embed="rId2"/>
                <a:stretch>
                  <a:fillRect l="-1320" r="-2356"/>
                </a:stretch>
              </a:blipFill>
            </p:spPr>
            <p:txBody>
              <a:bodyPr/>
              <a:lstStyle/>
              <a:p>
                <a:r>
                  <a:rPr lang="en-MY">
                    <a:noFill/>
                  </a:rPr>
                  <a:t> </a:t>
                </a:r>
              </a:p>
            </p:txBody>
          </p:sp>
        </mc:Fallback>
      </mc:AlternateContent>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7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3-3E2A-43ED-9A0E-7E9B390E9C2B}"/>
              </a:ext>
            </a:extLst>
          </p:cNvPr>
          <p:cNvSpPr>
            <a:spLocks noGrp="1"/>
          </p:cNvSpPr>
          <p:nvPr>
            <p:ph type="title"/>
          </p:nvPr>
        </p:nvSpPr>
        <p:spPr/>
        <p:txBody>
          <a:bodyPr>
            <a:normAutofit/>
          </a:bodyPr>
          <a:lstStyle/>
          <a:p>
            <a:r>
              <a:rPr lang="en-MY" sz="4000" b="1" dirty="0"/>
              <a:t>Total cost and marginal cost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C95F55-6B00-46A2-BC07-EBA56391624B}"/>
                  </a:ext>
                </a:extLst>
              </p:cNvPr>
              <p:cNvSpPr>
                <a:spLocks noGrp="1"/>
              </p:cNvSpPr>
              <p:nvPr>
                <p:ph idx="1"/>
              </p:nvPr>
            </p:nvSpPr>
            <p:spPr>
              <a:xfrm>
                <a:off x="320040" y="1825625"/>
                <a:ext cx="11033760" cy="4351338"/>
              </a:xfrm>
            </p:spPr>
            <p:txBody>
              <a:bodyPr>
                <a:normAutofit fontScale="92500" lnSpcReduction="10000"/>
              </a:bodyPr>
              <a:lstStyle/>
              <a:p>
                <a:pPr marL="0" indent="0">
                  <a:buNone/>
                </a:pPr>
                <a:r>
                  <a:rPr lang="en-MY" dirty="0"/>
                  <a:t>                                 Cost</a:t>
                </a:r>
              </a:p>
              <a:p>
                <a:pPr marL="0" indent="0">
                  <a:buNone/>
                </a:pPr>
                <a:r>
                  <a:rPr lang="en-MY" dirty="0"/>
                  <a:t>                                          </a:t>
                </a:r>
              </a:p>
              <a:p>
                <a:pPr marL="0" indent="0">
                  <a:buNone/>
                </a:pPr>
                <a:r>
                  <a:rPr lang="en-MY" dirty="0"/>
                  <a:t>                                                                                       Total cost</a:t>
                </a:r>
              </a:p>
              <a:p>
                <a:pPr marL="0" indent="0">
                  <a:buNone/>
                </a:pPr>
                <a:r>
                  <a:rPr lang="en-MY" dirty="0"/>
                  <a:t>                                                                                                                  </a:t>
                </a:r>
                <a14:m>
                  <m:oMath xmlns:m="http://schemas.openxmlformats.org/officeDocument/2006/math">
                    <m:r>
                      <a:rPr lang="en-MY" b="0" i="1" smtClean="0">
                        <a:latin typeface="Cambria Math" panose="02040503050406030204" pitchFamily="18" charset="0"/>
                      </a:rPr>
                      <m:t>𝑀𝐶</m:t>
                    </m:r>
                    <m:r>
                      <a:rPr lang="en-MY" b="0" i="1" smtClean="0">
                        <a:latin typeface="Cambria Math" panose="02040503050406030204" pitchFamily="18" charset="0"/>
                      </a:rPr>
                      <m:t>=</m:t>
                    </m:r>
                    <m:f>
                      <m:fPr>
                        <m:ctrlPr>
                          <a:rPr lang="en-MY" b="0" i="1" smtClean="0">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n-MY" i="1">
                            <a:latin typeface="Cambria Math" panose="02040503050406030204" pitchFamily="18" charset="0"/>
                            <a:ea typeface="Cambria Math" panose="02040503050406030204" pitchFamily="18" charset="0"/>
                          </a:rPr>
                          <m:t>𝑇𝐶</m:t>
                        </m:r>
                        <m:r>
                          <m:rPr>
                            <m:nor/>
                          </m:rPr>
                          <a:rPr lang="en-MY" dirty="0"/>
                          <m:t> </m:t>
                        </m:r>
                      </m:num>
                      <m:den>
                        <m:r>
                          <m:rPr>
                            <m:sty m:val="p"/>
                          </m:rPr>
                          <a:rPr lang="el-GR" i="1">
                            <a:latin typeface="Cambria Math" panose="02040503050406030204" pitchFamily="18" charset="0"/>
                            <a:ea typeface="Cambria Math" panose="02040503050406030204" pitchFamily="18" charset="0"/>
                          </a:rPr>
                          <m:t>Δ</m:t>
                        </m:r>
                        <m:r>
                          <a:rPr lang="en-MY" i="1">
                            <a:latin typeface="Cambria Math" panose="02040503050406030204" pitchFamily="18" charset="0"/>
                            <a:ea typeface="Cambria Math" panose="02040503050406030204" pitchFamily="18" charset="0"/>
                          </a:rPr>
                          <m:t>𝑄</m:t>
                        </m:r>
                      </m:den>
                    </m:f>
                  </m:oMath>
                </a14:m>
                <a:endParaRPr lang="en-MY" dirty="0"/>
              </a:p>
              <a:p>
                <a:pPr marL="0" indent="0">
                  <a:buNone/>
                </a:pPr>
                <a:r>
                  <a:rPr lang="en-MY"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MY" b="0" i="1" smtClean="0">
                        <a:latin typeface="Cambria Math" panose="02040503050406030204" pitchFamily="18" charset="0"/>
                        <a:ea typeface="Cambria Math" panose="02040503050406030204" pitchFamily="18" charset="0"/>
                      </a:rPr>
                      <m:t>𝑇𝐶</m:t>
                    </m:r>
                  </m:oMath>
                </a14:m>
                <a:endParaRPr lang="en-MY" dirty="0"/>
              </a:p>
              <a:p>
                <a:pPr marL="0" indent="0">
                  <a:buNone/>
                </a:pPr>
                <a:r>
                  <a:rPr lang="en-MY" dirty="0"/>
                  <a:t>                                                       </a:t>
                </a:r>
              </a:p>
              <a:p>
                <a:pPr marL="0" indent="0">
                  <a:buNone/>
                </a:pPr>
                <a:r>
                  <a:rPr lang="en-MY"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MY" b="0" i="1" smtClean="0">
                        <a:latin typeface="Cambria Math" panose="02040503050406030204" pitchFamily="18" charset="0"/>
                        <a:ea typeface="Cambria Math" panose="02040503050406030204" pitchFamily="18" charset="0"/>
                      </a:rPr>
                      <m:t>𝑄</m:t>
                    </m:r>
                  </m:oMath>
                </a14:m>
                <a:endParaRPr lang="en-MY" dirty="0"/>
              </a:p>
              <a:p>
                <a:pPr marL="0" indent="0">
                  <a:buNone/>
                </a:pPr>
                <a:r>
                  <a:rPr lang="en-MY" dirty="0"/>
                  <a:t>Fixed cost &gt; 0</a:t>
                </a:r>
              </a:p>
              <a:p>
                <a:pPr marL="0" indent="0">
                  <a:buNone/>
                </a:pPr>
                <a:r>
                  <a:rPr lang="en-MY" dirty="0"/>
                  <a:t>                                                                                                       Quantity</a:t>
                </a:r>
              </a:p>
            </p:txBody>
          </p:sp>
        </mc:Choice>
        <mc:Fallback xmlns="">
          <p:sp>
            <p:nvSpPr>
              <p:cNvPr id="3" name="Content Placeholder 2">
                <a:extLst>
                  <a:ext uri="{FF2B5EF4-FFF2-40B4-BE49-F238E27FC236}">
                    <a16:creationId xmlns:a16="http://schemas.microsoft.com/office/drawing/2014/main" id="{44C95F55-6B00-46A2-BC07-EBA56391624B}"/>
                  </a:ext>
                </a:extLst>
              </p:cNvPr>
              <p:cNvSpPr>
                <a:spLocks noGrp="1" noRot="1" noChangeAspect="1" noMove="1" noResize="1" noEditPoints="1" noAdjustHandles="1" noChangeArrowheads="1" noChangeShapeType="1" noTextEdit="1"/>
              </p:cNvSpPr>
              <p:nvPr>
                <p:ph idx="1"/>
              </p:nvPr>
            </p:nvSpPr>
            <p:spPr>
              <a:xfrm>
                <a:off x="320040" y="1825625"/>
                <a:ext cx="11033760" cy="4351338"/>
              </a:xfrm>
              <a:blipFill>
                <a:blip r:embed="rId2"/>
                <a:stretch>
                  <a:fillRect l="-994" t="-2801"/>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1690ACC5-BD6E-47AD-B1CA-82B9216E8EF3}"/>
              </a:ext>
            </a:extLst>
          </p:cNvPr>
          <p:cNvCxnSpPr>
            <a:cxnSpLocks/>
          </p:cNvCxnSpPr>
          <p:nvPr/>
        </p:nvCxnSpPr>
        <p:spPr>
          <a:xfrm flipV="1">
            <a:off x="3182112" y="2322576"/>
            <a:ext cx="0" cy="35295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9069A4C-6CCE-4083-8E35-9B3FB9D0292C}"/>
              </a:ext>
            </a:extLst>
          </p:cNvPr>
          <p:cNvCxnSpPr/>
          <p:nvPr/>
        </p:nvCxnSpPr>
        <p:spPr>
          <a:xfrm>
            <a:off x="3182112" y="5870448"/>
            <a:ext cx="48280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4C4741-E3AA-4B1F-A78E-A00D9A0F92DE}"/>
              </a:ext>
            </a:extLst>
          </p:cNvPr>
          <p:cNvCxnSpPr/>
          <p:nvPr/>
        </p:nvCxnSpPr>
        <p:spPr>
          <a:xfrm flipV="1">
            <a:off x="3182112" y="3118104"/>
            <a:ext cx="4133088" cy="169164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1B4E7E5E-8AF8-412D-B0E4-62304AF686BF}"/>
              </a:ext>
            </a:extLst>
          </p:cNvPr>
          <p:cNvSpPr/>
          <p:nvPr/>
        </p:nvSpPr>
        <p:spPr>
          <a:xfrm>
            <a:off x="2423177" y="4809746"/>
            <a:ext cx="685783" cy="1060702"/>
          </a:xfrm>
          <a:prstGeom prst="leftBrace">
            <a:avLst/>
          </a:prstGeom>
          <a:ln w="1905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cxnSp>
        <p:nvCxnSpPr>
          <p:cNvPr id="13" name="Straight Connector 12">
            <a:extLst>
              <a:ext uri="{FF2B5EF4-FFF2-40B4-BE49-F238E27FC236}">
                <a16:creationId xmlns:a16="http://schemas.microsoft.com/office/drawing/2014/main" id="{3A3BBBB7-BEAF-466D-8FCE-E0D9E9A68D72}"/>
              </a:ext>
            </a:extLst>
          </p:cNvPr>
          <p:cNvCxnSpPr/>
          <p:nvPr/>
        </p:nvCxnSpPr>
        <p:spPr>
          <a:xfrm>
            <a:off x="4279392" y="4343400"/>
            <a:ext cx="19202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C98F63-BD2A-4F29-9790-853024AC158D}"/>
              </a:ext>
            </a:extLst>
          </p:cNvPr>
          <p:cNvCxnSpPr/>
          <p:nvPr/>
        </p:nvCxnSpPr>
        <p:spPr>
          <a:xfrm>
            <a:off x="6199632" y="3602736"/>
            <a:ext cx="0" cy="71323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1A9-BF89-493E-9BB0-50275AA99F86}"/>
              </a:ext>
            </a:extLst>
          </p:cNvPr>
          <p:cNvSpPr>
            <a:spLocks noGrp="1"/>
          </p:cNvSpPr>
          <p:nvPr>
            <p:ph type="title"/>
          </p:nvPr>
        </p:nvSpPr>
        <p:spPr/>
        <p:txBody>
          <a:bodyPr>
            <a:normAutofit/>
          </a:bodyPr>
          <a:lstStyle/>
          <a:p>
            <a:r>
              <a:rPr lang="en-MY" sz="4000" b="1" dirty="0"/>
              <a:t>MC can be constant, increasing or decreasing over decision, depending on the slack of resources</a:t>
            </a:r>
          </a:p>
        </p:txBody>
      </p:sp>
      <p:sp>
        <p:nvSpPr>
          <p:cNvPr id="3" name="Content Placeholder 2">
            <a:extLst>
              <a:ext uri="{FF2B5EF4-FFF2-40B4-BE49-F238E27FC236}">
                <a16:creationId xmlns:a16="http://schemas.microsoft.com/office/drawing/2014/main" id="{614F3FB0-2C55-4F5F-BE28-747CFE78C510}"/>
              </a:ext>
            </a:extLst>
          </p:cNvPr>
          <p:cNvSpPr>
            <a:spLocks noGrp="1"/>
          </p:cNvSpPr>
          <p:nvPr>
            <p:ph idx="1"/>
          </p:nvPr>
        </p:nvSpPr>
        <p:spPr/>
        <p:txBody>
          <a:bodyPr/>
          <a:lstStyle/>
          <a:p>
            <a:pPr marL="0" indent="0">
              <a:buNone/>
            </a:pPr>
            <a:r>
              <a:rPr lang="en-MY" dirty="0"/>
              <a:t> </a:t>
            </a:r>
          </a:p>
          <a:p>
            <a:pPr marL="0" indent="0">
              <a:buNone/>
            </a:pPr>
            <a:r>
              <a:rPr lang="en-MY" dirty="0"/>
              <a:t>MC                                 </a:t>
            </a:r>
            <a:r>
              <a:rPr lang="en-MY" dirty="0" err="1"/>
              <a:t>MC</a:t>
            </a:r>
            <a:r>
              <a:rPr lang="en-MY" dirty="0"/>
              <a:t>                                 </a:t>
            </a:r>
            <a:r>
              <a:rPr lang="en-MY" dirty="0" err="1"/>
              <a:t>MC</a:t>
            </a:r>
            <a:endParaRPr lang="en-MY" dirty="0"/>
          </a:p>
          <a:p>
            <a:pPr marL="0" indent="0">
              <a:buNone/>
            </a:pPr>
            <a:endParaRPr lang="en-MY" dirty="0"/>
          </a:p>
          <a:p>
            <a:pPr marL="0" indent="0">
              <a:buNone/>
            </a:pPr>
            <a:endParaRPr lang="en-MY" dirty="0"/>
          </a:p>
          <a:p>
            <a:pPr marL="0" indent="0">
              <a:buNone/>
            </a:pPr>
            <a:endParaRPr lang="en-MY" dirty="0"/>
          </a:p>
          <a:p>
            <a:pPr marL="0" indent="0">
              <a:buNone/>
            </a:pPr>
            <a:endParaRPr lang="en-MY" dirty="0"/>
          </a:p>
          <a:p>
            <a:pPr marL="0" indent="0">
              <a:buNone/>
            </a:pPr>
            <a:r>
              <a:rPr lang="en-MY" dirty="0"/>
              <a:t>                          </a:t>
            </a:r>
          </a:p>
          <a:p>
            <a:pPr marL="0" indent="0">
              <a:buNone/>
            </a:pPr>
            <a:r>
              <a:rPr lang="en-MY" dirty="0"/>
              <a:t>           Constant        Q            Increasing     Q          Decreasing       Q</a:t>
            </a:r>
          </a:p>
        </p:txBody>
      </p:sp>
      <p:cxnSp>
        <p:nvCxnSpPr>
          <p:cNvPr id="5" name="Straight Arrow Connector 4">
            <a:extLst>
              <a:ext uri="{FF2B5EF4-FFF2-40B4-BE49-F238E27FC236}">
                <a16:creationId xmlns:a16="http://schemas.microsoft.com/office/drawing/2014/main" id="{A442112D-BDAD-4A7E-A2F5-F08D51987B3F}"/>
              </a:ext>
            </a:extLst>
          </p:cNvPr>
          <p:cNvCxnSpPr>
            <a:cxnSpLocks/>
          </p:cNvCxnSpPr>
          <p:nvPr/>
        </p:nvCxnSpPr>
        <p:spPr>
          <a:xfrm flipV="1">
            <a:off x="1161288" y="2779776"/>
            <a:ext cx="0" cy="2587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C7A73AB-07D5-4E94-8B43-9D359F4AC88C}"/>
              </a:ext>
            </a:extLst>
          </p:cNvPr>
          <p:cNvCxnSpPr>
            <a:cxnSpLocks/>
          </p:cNvCxnSpPr>
          <p:nvPr/>
        </p:nvCxnSpPr>
        <p:spPr>
          <a:xfrm>
            <a:off x="1161288" y="5367528"/>
            <a:ext cx="27066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0D5E77-41AD-46C9-ADA4-00C6E1AB416D}"/>
              </a:ext>
            </a:extLst>
          </p:cNvPr>
          <p:cNvCxnSpPr/>
          <p:nvPr/>
        </p:nvCxnSpPr>
        <p:spPr>
          <a:xfrm>
            <a:off x="1161288" y="4242816"/>
            <a:ext cx="23682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4D0D05-D29C-4E17-96B9-780F13F5239A}"/>
              </a:ext>
            </a:extLst>
          </p:cNvPr>
          <p:cNvCxnSpPr>
            <a:cxnSpLocks/>
          </p:cNvCxnSpPr>
          <p:nvPr/>
        </p:nvCxnSpPr>
        <p:spPr>
          <a:xfrm flipV="1">
            <a:off x="4294632" y="2749296"/>
            <a:ext cx="0" cy="2587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E6B22E-1D90-4F4D-BF56-33D1AE167C6D}"/>
              </a:ext>
            </a:extLst>
          </p:cNvPr>
          <p:cNvCxnSpPr>
            <a:cxnSpLocks/>
          </p:cNvCxnSpPr>
          <p:nvPr/>
        </p:nvCxnSpPr>
        <p:spPr>
          <a:xfrm>
            <a:off x="4294632" y="5337048"/>
            <a:ext cx="27066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637C2C-1728-4CF1-B8C2-B6EDFC4BE7E6}"/>
              </a:ext>
            </a:extLst>
          </p:cNvPr>
          <p:cNvCxnSpPr>
            <a:cxnSpLocks/>
          </p:cNvCxnSpPr>
          <p:nvPr/>
        </p:nvCxnSpPr>
        <p:spPr>
          <a:xfrm flipV="1">
            <a:off x="4924044" y="3308604"/>
            <a:ext cx="1728216" cy="142725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AE8C3A-E78C-4E60-B55F-3BB9C5B98A0C}"/>
              </a:ext>
            </a:extLst>
          </p:cNvPr>
          <p:cNvCxnSpPr>
            <a:cxnSpLocks/>
          </p:cNvCxnSpPr>
          <p:nvPr/>
        </p:nvCxnSpPr>
        <p:spPr>
          <a:xfrm flipV="1">
            <a:off x="7501128" y="2707418"/>
            <a:ext cx="0" cy="2587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606BC2B-F51B-4842-8D0A-921223AFA53F}"/>
              </a:ext>
            </a:extLst>
          </p:cNvPr>
          <p:cNvCxnSpPr>
            <a:cxnSpLocks/>
          </p:cNvCxnSpPr>
          <p:nvPr/>
        </p:nvCxnSpPr>
        <p:spPr>
          <a:xfrm>
            <a:off x="7501128" y="5295170"/>
            <a:ext cx="27066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A986A5-E681-4D93-8560-8EF6B2640020}"/>
              </a:ext>
            </a:extLst>
          </p:cNvPr>
          <p:cNvCxnSpPr>
            <a:cxnSpLocks/>
          </p:cNvCxnSpPr>
          <p:nvPr/>
        </p:nvCxnSpPr>
        <p:spPr>
          <a:xfrm>
            <a:off x="7908036" y="3210672"/>
            <a:ext cx="2049780" cy="152519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58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B83F4-40C7-4E46-9C64-E55CCBFD84C9}"/>
              </a:ext>
            </a:extLst>
          </p:cNvPr>
          <p:cNvSpPr>
            <a:spLocks noGrp="1"/>
          </p:cNvSpPr>
          <p:nvPr>
            <p:ph type="title"/>
          </p:nvPr>
        </p:nvSpPr>
        <p:spPr>
          <a:xfrm>
            <a:off x="1016805" y="1345958"/>
            <a:ext cx="4193196" cy="4166085"/>
          </a:xfrm>
        </p:spPr>
        <p:txBody>
          <a:bodyPr>
            <a:normAutofit/>
          </a:bodyPr>
          <a:lstStyle/>
          <a:p>
            <a:r>
              <a:rPr lang="en-MY" sz="4000" b="1" dirty="0"/>
              <a:t>What is marginal benefit?</a:t>
            </a:r>
          </a:p>
        </p:txBody>
      </p:sp>
      <p:grpSp>
        <p:nvGrpSpPr>
          <p:cNvPr id="15" name="Group 14">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6"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C73B9B3-D784-4E6F-A145-77F516B6E3A2}"/>
              </a:ext>
            </a:extLst>
          </p:cNvPr>
          <p:cNvGraphicFramePr>
            <a:graphicFrameLocks noGrp="1"/>
          </p:cNvGraphicFramePr>
          <p:nvPr>
            <p:ph idx="1"/>
            <p:extLst>
              <p:ext uri="{D42A27DB-BD31-4B8C-83A1-F6EECF244321}">
                <p14:modId xmlns:p14="http://schemas.microsoft.com/office/powerpoint/2010/main" val="3661991323"/>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5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353881-9383-43BB-974C-C30A2A869F34}"/>
              </a:ext>
            </a:extLst>
          </p:cNvPr>
          <p:cNvSpPr>
            <a:spLocks noGrp="1"/>
          </p:cNvSpPr>
          <p:nvPr>
            <p:ph type="title"/>
          </p:nvPr>
        </p:nvSpPr>
        <p:spPr>
          <a:xfrm>
            <a:off x="643467" y="1698171"/>
            <a:ext cx="3962061" cy="4516360"/>
          </a:xfrm>
        </p:spPr>
        <p:txBody>
          <a:bodyPr anchor="t">
            <a:normAutofit/>
          </a:bodyPr>
          <a:lstStyle/>
          <a:p>
            <a:r>
              <a:rPr lang="en-MY" sz="4000" b="1" dirty="0"/>
              <a:t>Marginal benefit means the payoff of a decision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347722-E416-4380-AA33-43492E6E8904}"/>
                  </a:ext>
                </a:extLst>
              </p:cNvPr>
              <p:cNvSpPr>
                <a:spLocks noGrp="1"/>
              </p:cNvSpPr>
              <p:nvPr>
                <p:ph idx="1"/>
              </p:nvPr>
            </p:nvSpPr>
            <p:spPr>
              <a:xfrm>
                <a:off x="5070020" y="1698170"/>
                <a:ext cx="6478513" cy="4516361"/>
              </a:xfrm>
            </p:spPr>
            <p:txBody>
              <a:bodyPr>
                <a:normAutofit/>
              </a:bodyPr>
              <a:lstStyle/>
              <a:p>
                <a:r>
                  <a:rPr lang="en-MY" sz="2400" dirty="0"/>
                  <a:t>In general, marginal benefit refers to additional payoff for an action/decision (i.e., extra production, purchase)</a:t>
                </a:r>
              </a:p>
              <a:p>
                <a:pPr marL="0" indent="0" algn="ctr">
                  <a:buNone/>
                </a:pPr>
                <a14:m>
                  <m:oMath xmlns:m="http://schemas.openxmlformats.org/officeDocument/2006/math">
                    <m:r>
                      <a:rPr lang="en-MY" sz="2400" i="1">
                        <a:latin typeface="Cambria Math" panose="02040503050406030204" pitchFamily="18" charset="0"/>
                      </a:rPr>
                      <m:t>𝑀𝑎𝑟𝑔𝑖𝑛𝑎𝑙</m:t>
                    </m:r>
                    <m:r>
                      <a:rPr lang="en-MY" sz="2400" i="1">
                        <a:latin typeface="Cambria Math" panose="02040503050406030204" pitchFamily="18" charset="0"/>
                      </a:rPr>
                      <m:t> </m:t>
                    </m:r>
                    <m:r>
                      <a:rPr lang="en-MY" sz="2400" b="0" i="1">
                        <a:latin typeface="Cambria Math" panose="02040503050406030204" pitchFamily="18" charset="0"/>
                      </a:rPr>
                      <m:t>𝑏𝑒𝑛𝑒𝑓𝑖𝑡</m:t>
                    </m:r>
                    <m:r>
                      <a:rPr lang="en-MY" sz="2400" b="0" i="1" smtClean="0">
                        <a:latin typeface="Cambria Math" panose="02040503050406030204" pitchFamily="18" charset="0"/>
                      </a:rPr>
                      <m:t>,</m:t>
                    </m:r>
                    <m:r>
                      <a:rPr lang="en-MY" sz="2400" b="0" i="1" smtClean="0">
                        <a:latin typeface="Cambria Math" panose="02040503050406030204" pitchFamily="18" charset="0"/>
                      </a:rPr>
                      <m:t>𝑀𝐵</m:t>
                    </m:r>
                    <m:r>
                      <a:rPr lang="en-MY" sz="2400" i="1">
                        <a:latin typeface="Cambria Math" panose="02040503050406030204" pitchFamily="18" charset="0"/>
                      </a:rPr>
                      <m:t>=</m:t>
                    </m:r>
                    <m:f>
                      <m:fPr>
                        <m:ctrlPr>
                          <a:rPr lang="en-MY" sz="2400" i="1">
                            <a:latin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MY" sz="2400" i="1">
                            <a:latin typeface="Cambria Math" panose="02040503050406030204" pitchFamily="18" charset="0"/>
                            <a:ea typeface="Cambria Math" panose="02040503050406030204" pitchFamily="18" charset="0"/>
                          </a:rPr>
                          <m:t>𝑇𝑜𝑡𝑎𝑙</m:t>
                        </m:r>
                        <m:r>
                          <a:rPr lang="en-MY" sz="2400" i="1">
                            <a:latin typeface="Cambria Math" panose="02040503050406030204" pitchFamily="18" charset="0"/>
                            <a:ea typeface="Cambria Math" panose="02040503050406030204" pitchFamily="18" charset="0"/>
                          </a:rPr>
                          <m:t> </m:t>
                        </m:r>
                        <m:r>
                          <a:rPr lang="en-MY" sz="2400" b="0" i="1">
                            <a:latin typeface="Cambria Math" panose="02040503050406030204" pitchFamily="18" charset="0"/>
                            <a:ea typeface="Cambria Math" panose="02040503050406030204" pitchFamily="18" charset="0"/>
                          </a:rPr>
                          <m:t>𝑏𝑒𝑛𝑒𝑓𝑖𝑡</m:t>
                        </m:r>
                      </m:num>
                      <m:den>
                        <m:r>
                          <m:rPr>
                            <m:sty m:val="p"/>
                          </m:rPr>
                          <a:rPr lang="el-GR" sz="2400" i="1">
                            <a:latin typeface="Cambria Math" panose="02040503050406030204" pitchFamily="18" charset="0"/>
                            <a:ea typeface="Cambria Math" panose="02040503050406030204" pitchFamily="18" charset="0"/>
                          </a:rPr>
                          <m:t>Δ</m:t>
                        </m:r>
                        <m:r>
                          <a:rPr lang="en-MY" sz="2400" i="1">
                            <a:latin typeface="Cambria Math" panose="02040503050406030204" pitchFamily="18" charset="0"/>
                            <a:ea typeface="Cambria Math" panose="02040503050406030204" pitchFamily="18" charset="0"/>
                          </a:rPr>
                          <m:t>𝑄𝑢𝑎𝑛𝑡𝑖𝑡𝑦</m:t>
                        </m:r>
                      </m:den>
                    </m:f>
                  </m:oMath>
                </a14:m>
                <a:r>
                  <a:rPr lang="en-MY" sz="2400" dirty="0"/>
                  <a:t> </a:t>
                </a:r>
              </a:p>
              <a:p>
                <a:r>
                  <a:rPr lang="en-MY" sz="2400" dirty="0"/>
                  <a:t>For producer, marginal benefit of an additional sale of goods &amp; services is marginal revenue</a:t>
                </a:r>
              </a:p>
              <a:p>
                <a:r>
                  <a:rPr lang="en-MY" sz="2400" dirty="0"/>
                  <a:t>For consumer, marginal benefit of an additional purchase of goods &amp; service is marginal utility </a:t>
                </a:r>
              </a:p>
            </p:txBody>
          </p:sp>
        </mc:Choice>
        <mc:Fallback xmlns="">
          <p:sp>
            <p:nvSpPr>
              <p:cNvPr id="3" name="Content Placeholder 2">
                <a:extLst>
                  <a:ext uri="{FF2B5EF4-FFF2-40B4-BE49-F238E27FC236}">
                    <a16:creationId xmlns:a16="http://schemas.microsoft.com/office/drawing/2014/main" id="{FF347722-E416-4380-AA33-43492E6E8904}"/>
                  </a:ext>
                </a:extLst>
              </p:cNvPr>
              <p:cNvSpPr>
                <a:spLocks noGrp="1" noRot="1" noChangeAspect="1" noMove="1" noResize="1" noEditPoints="1" noAdjustHandles="1" noChangeArrowheads="1" noChangeShapeType="1" noTextEdit="1"/>
              </p:cNvSpPr>
              <p:nvPr>
                <p:ph idx="1"/>
              </p:nvPr>
            </p:nvSpPr>
            <p:spPr>
              <a:xfrm>
                <a:off x="5070020" y="1698170"/>
                <a:ext cx="6478513" cy="4516361"/>
              </a:xfrm>
              <a:blipFill>
                <a:blip r:embed="rId2"/>
                <a:stretch>
                  <a:fillRect l="-1318" t="-1892"/>
                </a:stretch>
              </a:blipFill>
            </p:spPr>
            <p:txBody>
              <a:bodyPr/>
              <a:lstStyle/>
              <a:p>
                <a:r>
                  <a:rPr lang="en-MY">
                    <a:noFill/>
                  </a:rPr>
                  <a:t> </a:t>
                </a:r>
              </a:p>
            </p:txBody>
          </p:sp>
        </mc:Fallback>
      </mc:AlternateContent>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8035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4C98-2D4B-4E5D-89E8-EAF5B64AAC55}"/>
              </a:ext>
            </a:extLst>
          </p:cNvPr>
          <p:cNvSpPr>
            <a:spLocks noGrp="1"/>
          </p:cNvSpPr>
          <p:nvPr>
            <p:ph type="title"/>
          </p:nvPr>
        </p:nvSpPr>
        <p:spPr/>
        <p:txBody>
          <a:bodyPr>
            <a:normAutofit/>
          </a:bodyPr>
          <a:lstStyle/>
          <a:p>
            <a:r>
              <a:rPr lang="en-MY" sz="4000" b="1" dirty="0"/>
              <a:t>Total revenue and marginal revenue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707508-DC72-4C7E-94FC-5B4EF11098E6}"/>
                  </a:ext>
                </a:extLst>
              </p:cNvPr>
              <p:cNvSpPr>
                <a:spLocks noGrp="1"/>
              </p:cNvSpPr>
              <p:nvPr>
                <p:ph idx="1"/>
              </p:nvPr>
            </p:nvSpPr>
            <p:spPr/>
            <p:txBody>
              <a:bodyPr>
                <a:normAutofit/>
              </a:bodyPr>
              <a:lstStyle/>
              <a:p>
                <a:pPr marL="0" indent="0">
                  <a:buNone/>
                </a:pPr>
                <a:r>
                  <a:rPr lang="en-MY" dirty="0"/>
                  <a:t>         Revenue</a:t>
                </a:r>
              </a:p>
              <a:p>
                <a:pPr marL="0" indent="0">
                  <a:buNone/>
                </a:pPr>
                <a:r>
                  <a:rPr lang="en-MY" dirty="0"/>
                  <a:t>                                                                                    </a:t>
                </a:r>
                <a14:m>
                  <m:oMath xmlns:m="http://schemas.openxmlformats.org/officeDocument/2006/math">
                    <m:r>
                      <a:rPr lang="en-MY" b="0" i="1" smtClean="0">
                        <a:latin typeface="Cambria Math" panose="02040503050406030204" pitchFamily="18" charset="0"/>
                      </a:rPr>
                      <m:t>𝑀𝑅</m:t>
                    </m:r>
                    <m:r>
                      <a:rPr lang="en-MY" b="0" i="1" smtClean="0">
                        <a:latin typeface="Cambria Math" panose="02040503050406030204" pitchFamily="18" charset="0"/>
                      </a:rPr>
                      <m:t>=</m:t>
                    </m:r>
                    <m:f>
                      <m:fPr>
                        <m:ctrlPr>
                          <a:rPr lang="en-MY" b="0" i="1" smtClean="0">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n-MY" i="1">
                            <a:latin typeface="Cambria Math" panose="02040503050406030204" pitchFamily="18" charset="0"/>
                            <a:ea typeface="Cambria Math" panose="02040503050406030204" pitchFamily="18" charset="0"/>
                          </a:rPr>
                          <m:t>𝑅</m:t>
                        </m:r>
                        <m:r>
                          <m:rPr>
                            <m:nor/>
                          </m:rPr>
                          <a:rPr lang="en-MY" dirty="0"/>
                          <m:t> </m:t>
                        </m:r>
                      </m:num>
                      <m:den>
                        <m:r>
                          <m:rPr>
                            <m:sty m:val="p"/>
                          </m:rPr>
                          <a:rPr lang="el-GR" i="1">
                            <a:latin typeface="Cambria Math" panose="02040503050406030204" pitchFamily="18" charset="0"/>
                            <a:ea typeface="Cambria Math" panose="02040503050406030204" pitchFamily="18" charset="0"/>
                          </a:rPr>
                          <m:t>Δ</m:t>
                        </m:r>
                        <m:r>
                          <a:rPr lang="en-MY" i="1">
                            <a:latin typeface="Cambria Math" panose="02040503050406030204" pitchFamily="18" charset="0"/>
                            <a:ea typeface="Cambria Math" panose="02040503050406030204" pitchFamily="18" charset="0"/>
                          </a:rPr>
                          <m:t>𝑄</m:t>
                        </m:r>
                        <m:r>
                          <m:rPr>
                            <m:nor/>
                          </m:rPr>
                          <a:rPr lang="en-MY" dirty="0"/>
                          <m:t> </m:t>
                        </m:r>
                      </m:den>
                    </m:f>
                  </m:oMath>
                </a14:m>
                <a:endParaRPr lang="en-MY" dirty="0"/>
              </a:p>
              <a:p>
                <a:pPr marL="0" indent="0">
                  <a:buNone/>
                </a:pPr>
                <a:r>
                  <a:rPr lang="en-MY" dirty="0"/>
                  <a:t>                                                               </a:t>
                </a:r>
              </a:p>
              <a:p>
                <a:pPr marL="0" indent="0">
                  <a:buNone/>
                </a:pPr>
                <a:r>
                  <a:rPr lang="en-MY" dirty="0"/>
                  <a:t>                                                                   Total revenue</a:t>
                </a:r>
              </a:p>
              <a:p>
                <a:pPr marL="0" indent="0">
                  <a:buNone/>
                </a:pPr>
                <a:r>
                  <a:rPr lang="en-MY" dirty="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en-MY" i="1">
                        <a:latin typeface="Cambria Math" panose="02040503050406030204" pitchFamily="18" charset="0"/>
                        <a:ea typeface="Cambria Math" panose="02040503050406030204" pitchFamily="18" charset="0"/>
                      </a:rPr>
                      <m:t>𝑅</m:t>
                    </m:r>
                  </m:oMath>
                </a14:m>
                <a:endParaRPr lang="en-MY" dirty="0"/>
              </a:p>
              <a:p>
                <a:pPr marL="0" indent="0">
                  <a:buNone/>
                </a:pPr>
                <a:r>
                  <a:rPr lang="en-MY" dirty="0"/>
                  <a:t>                                                       </a:t>
                </a:r>
              </a:p>
              <a:p>
                <a:pPr marL="0" indent="0">
                  <a:buNone/>
                </a:pPr>
                <a:r>
                  <a:rPr lang="en-MY"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MY" b="0" i="1" smtClean="0">
                        <a:latin typeface="Cambria Math" panose="02040503050406030204" pitchFamily="18" charset="0"/>
                        <a:ea typeface="Cambria Math" panose="02040503050406030204" pitchFamily="18" charset="0"/>
                      </a:rPr>
                      <m:t>𝑄</m:t>
                    </m:r>
                  </m:oMath>
                </a14:m>
                <a:endParaRPr lang="en-MY" dirty="0"/>
              </a:p>
              <a:p>
                <a:pPr marL="0" indent="0">
                  <a:buNone/>
                </a:pPr>
                <a:r>
                  <a:rPr lang="en-MY" dirty="0"/>
                  <a:t>                                                                       Quantity</a:t>
                </a:r>
              </a:p>
            </p:txBody>
          </p:sp>
        </mc:Choice>
        <mc:Fallback xmlns="">
          <p:sp>
            <p:nvSpPr>
              <p:cNvPr id="3" name="Content Placeholder 2">
                <a:extLst>
                  <a:ext uri="{FF2B5EF4-FFF2-40B4-BE49-F238E27FC236}">
                    <a16:creationId xmlns:a16="http://schemas.microsoft.com/office/drawing/2014/main" id="{2F707508-DC72-4C7E-94FC-5B4EF11098E6}"/>
                  </a:ext>
                </a:extLst>
              </p:cNvPr>
              <p:cNvSpPr>
                <a:spLocks noGrp="1" noRot="1" noChangeAspect="1" noMove="1" noResize="1" noEditPoints="1" noAdjustHandles="1" noChangeArrowheads="1" noChangeShapeType="1" noTextEdit="1"/>
              </p:cNvSpPr>
              <p:nvPr>
                <p:ph idx="1"/>
              </p:nvPr>
            </p:nvSpPr>
            <p:spPr>
              <a:blipFill>
                <a:blip r:embed="rId2"/>
                <a:stretch>
                  <a:fillRect t="-2241" b="-1961"/>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B32AFD62-7716-4428-98F4-68A26EAEB168}"/>
              </a:ext>
            </a:extLst>
          </p:cNvPr>
          <p:cNvCxnSpPr/>
          <p:nvPr/>
        </p:nvCxnSpPr>
        <p:spPr>
          <a:xfrm flipV="1">
            <a:off x="2450592" y="2368296"/>
            <a:ext cx="0" cy="33924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3915197-1E71-4DAD-A1E3-E70BA6A16B70}"/>
              </a:ext>
            </a:extLst>
          </p:cNvPr>
          <p:cNvCxnSpPr/>
          <p:nvPr/>
        </p:nvCxnSpPr>
        <p:spPr>
          <a:xfrm>
            <a:off x="2478024" y="5760720"/>
            <a:ext cx="41696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D7E42C-D8E1-4B74-A37B-4A3C153B84A4}"/>
              </a:ext>
            </a:extLst>
          </p:cNvPr>
          <p:cNvCxnSpPr/>
          <p:nvPr/>
        </p:nvCxnSpPr>
        <p:spPr>
          <a:xfrm flipV="1">
            <a:off x="2441448" y="3438144"/>
            <a:ext cx="3776472" cy="23317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712119-3C18-46FB-9837-69845ED2A11A}"/>
              </a:ext>
            </a:extLst>
          </p:cNvPr>
          <p:cNvCxnSpPr>
            <a:cxnSpLocks/>
          </p:cNvCxnSpPr>
          <p:nvPr/>
        </p:nvCxnSpPr>
        <p:spPr>
          <a:xfrm>
            <a:off x="3831336" y="4928616"/>
            <a:ext cx="135331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421824-9AAA-40D4-B523-8A1358A0E6D5}"/>
              </a:ext>
            </a:extLst>
          </p:cNvPr>
          <p:cNvCxnSpPr>
            <a:cxnSpLocks/>
          </p:cNvCxnSpPr>
          <p:nvPr/>
        </p:nvCxnSpPr>
        <p:spPr>
          <a:xfrm flipV="1">
            <a:off x="5221224" y="4105656"/>
            <a:ext cx="0" cy="8229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8F1B8-0A7A-4F34-BFC9-DD171004BF19}"/>
              </a:ext>
            </a:extLst>
          </p:cNvPr>
          <p:cNvSpPr>
            <a:spLocks noGrp="1"/>
          </p:cNvSpPr>
          <p:nvPr>
            <p:ph type="title"/>
          </p:nvPr>
        </p:nvSpPr>
        <p:spPr>
          <a:xfrm>
            <a:off x="1616054" y="1261137"/>
            <a:ext cx="8959893" cy="888360"/>
          </a:xfrm>
        </p:spPr>
        <p:txBody>
          <a:bodyPr anchor="b">
            <a:normAutofit/>
          </a:bodyPr>
          <a:lstStyle/>
          <a:p>
            <a:pPr algn="ctr"/>
            <a:r>
              <a:rPr lang="en-MY" sz="4000" b="1" dirty="0">
                <a:solidFill>
                  <a:schemeClr val="tx1">
                    <a:lumMod val="65000"/>
                    <a:lumOff val="35000"/>
                  </a:schemeClr>
                </a:solidFill>
              </a:rPr>
              <a:t>No more, no less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4D2E13-5886-45E7-8843-0CB0B56C88F8}"/>
                  </a:ext>
                </a:extLst>
              </p:cNvPr>
              <p:cNvSpPr>
                <a:spLocks noGrp="1"/>
              </p:cNvSpPr>
              <p:nvPr>
                <p:ph idx="1"/>
              </p:nvPr>
            </p:nvSpPr>
            <p:spPr>
              <a:xfrm>
                <a:off x="1616054" y="2427383"/>
                <a:ext cx="8959892" cy="3169482"/>
              </a:xfrm>
            </p:spPr>
            <p:txBody>
              <a:bodyPr anchor="t">
                <a:normAutofit/>
              </a:bodyPr>
              <a:lstStyle/>
              <a:p>
                <a:r>
                  <a:rPr lang="en-MY" sz="2400" dirty="0">
                    <a:solidFill>
                      <a:schemeClr val="tx1">
                        <a:lumMod val="65000"/>
                        <a:lumOff val="35000"/>
                      </a:schemeClr>
                    </a:solidFill>
                  </a:rPr>
                  <a:t>How people make decision at their best interest? They weigh marginal cost and benefit, intentionally or unintentionally, and decide.</a:t>
                </a:r>
              </a:p>
              <a:p>
                <a:r>
                  <a:rPr lang="en-MY" sz="2400" dirty="0">
                    <a:solidFill>
                      <a:schemeClr val="tx1">
                        <a:lumMod val="65000"/>
                        <a:lumOff val="35000"/>
                      </a:schemeClr>
                    </a:solidFill>
                  </a:rPr>
                  <a:t>If marginal benefit outweighs marginal cost </a:t>
                </a:r>
                <a14:m>
                  <m:oMath xmlns:m="http://schemas.openxmlformats.org/officeDocument/2006/math">
                    <m:r>
                      <a:rPr lang="en-MY" sz="2400" b="0" i="1">
                        <a:solidFill>
                          <a:schemeClr val="tx1">
                            <a:lumMod val="65000"/>
                            <a:lumOff val="35000"/>
                          </a:schemeClr>
                        </a:solidFill>
                        <a:latin typeface="Cambria Math" panose="02040503050406030204" pitchFamily="18" charset="0"/>
                      </a:rPr>
                      <m:t>𝑀𝐵</m:t>
                    </m:r>
                    <m:r>
                      <a:rPr lang="en-MY" sz="2400" b="0" i="1">
                        <a:solidFill>
                          <a:schemeClr val="tx1">
                            <a:lumMod val="65000"/>
                            <a:lumOff val="35000"/>
                          </a:schemeClr>
                        </a:solidFill>
                        <a:latin typeface="Cambria Math" panose="02040503050406030204" pitchFamily="18" charset="0"/>
                      </a:rPr>
                      <m:t>&gt;</m:t>
                    </m:r>
                    <m:r>
                      <a:rPr lang="en-MY" sz="2400" b="0" i="1">
                        <a:solidFill>
                          <a:schemeClr val="tx1">
                            <a:lumMod val="65000"/>
                            <a:lumOff val="35000"/>
                          </a:schemeClr>
                        </a:solidFill>
                        <a:latin typeface="Cambria Math" panose="02040503050406030204" pitchFamily="18" charset="0"/>
                      </a:rPr>
                      <m:t>𝑀𝐶</m:t>
                    </m:r>
                  </m:oMath>
                </a14:m>
                <a:r>
                  <a:rPr lang="en-MY" sz="2400" dirty="0">
                    <a:solidFill>
                      <a:schemeClr val="tx1">
                        <a:lumMod val="65000"/>
                        <a:lumOff val="35000"/>
                      </a:schemeClr>
                    </a:solidFill>
                  </a:rPr>
                  <a:t>, do more</a:t>
                </a:r>
              </a:p>
              <a:p>
                <a:r>
                  <a:rPr lang="en-MY" sz="2400" dirty="0">
                    <a:solidFill>
                      <a:schemeClr val="tx1">
                        <a:lumMod val="65000"/>
                        <a:lumOff val="35000"/>
                      </a:schemeClr>
                    </a:solidFill>
                  </a:rPr>
                  <a:t>If marginal cost outweighs marginal benefit </a:t>
                </a:r>
                <a14:m>
                  <m:oMath xmlns:m="http://schemas.openxmlformats.org/officeDocument/2006/math">
                    <m:r>
                      <a:rPr lang="en-MY" sz="2400" b="0" i="1">
                        <a:solidFill>
                          <a:schemeClr val="tx1">
                            <a:lumMod val="65000"/>
                            <a:lumOff val="35000"/>
                          </a:schemeClr>
                        </a:solidFill>
                        <a:latin typeface="Cambria Math" panose="02040503050406030204" pitchFamily="18" charset="0"/>
                      </a:rPr>
                      <m:t>𝑀𝐵</m:t>
                    </m:r>
                    <m:r>
                      <a:rPr lang="en-MY" sz="2400" b="0" i="1">
                        <a:solidFill>
                          <a:schemeClr val="tx1">
                            <a:lumMod val="65000"/>
                            <a:lumOff val="35000"/>
                          </a:schemeClr>
                        </a:solidFill>
                        <a:latin typeface="Cambria Math" panose="02040503050406030204" pitchFamily="18" charset="0"/>
                      </a:rPr>
                      <m:t>&lt;</m:t>
                    </m:r>
                    <m:r>
                      <a:rPr lang="en-MY" sz="2400" b="0" i="1">
                        <a:solidFill>
                          <a:schemeClr val="tx1">
                            <a:lumMod val="65000"/>
                            <a:lumOff val="35000"/>
                          </a:schemeClr>
                        </a:solidFill>
                        <a:latin typeface="Cambria Math" panose="02040503050406030204" pitchFamily="18" charset="0"/>
                      </a:rPr>
                      <m:t>𝑀𝐶</m:t>
                    </m:r>
                  </m:oMath>
                </a14:m>
                <a:r>
                  <a:rPr lang="en-MY" sz="2400" dirty="0">
                    <a:solidFill>
                      <a:schemeClr val="tx1">
                        <a:lumMod val="65000"/>
                        <a:lumOff val="35000"/>
                      </a:schemeClr>
                    </a:solidFill>
                  </a:rPr>
                  <a:t>, do less</a:t>
                </a:r>
              </a:p>
              <a:p>
                <a:r>
                  <a:rPr lang="en-MY" sz="2400" dirty="0">
                    <a:solidFill>
                      <a:schemeClr val="tx1">
                        <a:lumMod val="65000"/>
                        <a:lumOff val="35000"/>
                      </a:schemeClr>
                    </a:solidFill>
                  </a:rPr>
                  <a:t>When marginal benefit equals marginal cost </a:t>
                </a:r>
                <a14:m>
                  <m:oMath xmlns:m="http://schemas.openxmlformats.org/officeDocument/2006/math">
                    <m:r>
                      <a:rPr lang="en-MY" sz="2400" b="0" i="1">
                        <a:solidFill>
                          <a:schemeClr val="tx1">
                            <a:lumMod val="65000"/>
                            <a:lumOff val="35000"/>
                          </a:schemeClr>
                        </a:solidFill>
                        <a:latin typeface="Cambria Math" panose="02040503050406030204" pitchFamily="18" charset="0"/>
                      </a:rPr>
                      <m:t>𝑀𝐵</m:t>
                    </m:r>
                    <m:r>
                      <a:rPr lang="en-MY" sz="2400" b="0" i="1">
                        <a:solidFill>
                          <a:schemeClr val="tx1">
                            <a:lumMod val="65000"/>
                            <a:lumOff val="35000"/>
                          </a:schemeClr>
                        </a:solidFill>
                        <a:latin typeface="Cambria Math" panose="02040503050406030204" pitchFamily="18" charset="0"/>
                      </a:rPr>
                      <m:t>=</m:t>
                    </m:r>
                    <m:r>
                      <a:rPr lang="en-MY" sz="2400" b="0" i="1">
                        <a:solidFill>
                          <a:schemeClr val="tx1">
                            <a:lumMod val="65000"/>
                            <a:lumOff val="35000"/>
                          </a:schemeClr>
                        </a:solidFill>
                        <a:latin typeface="Cambria Math" panose="02040503050406030204" pitchFamily="18" charset="0"/>
                      </a:rPr>
                      <m:t>𝑀𝐶</m:t>
                    </m:r>
                    <m:r>
                      <a:rPr lang="en-MY" sz="2400" b="0" i="1">
                        <a:solidFill>
                          <a:schemeClr val="tx1">
                            <a:lumMod val="65000"/>
                            <a:lumOff val="35000"/>
                          </a:schemeClr>
                        </a:solidFill>
                        <a:latin typeface="Cambria Math" panose="02040503050406030204" pitchFamily="18" charset="0"/>
                      </a:rPr>
                      <m:t>,</m:t>
                    </m:r>
                  </m:oMath>
                </a14:m>
                <a:r>
                  <a:rPr lang="en-MY" sz="2400" dirty="0">
                    <a:solidFill>
                      <a:schemeClr val="tx1">
                        <a:lumMod val="65000"/>
                        <a:lumOff val="35000"/>
                      </a:schemeClr>
                    </a:solidFill>
                  </a:rPr>
                  <a:t> no more, no less. And this is the optimal decision</a:t>
                </a:r>
              </a:p>
              <a:p>
                <a:endParaRPr lang="en-MY" sz="2400" dirty="0">
                  <a:solidFill>
                    <a:schemeClr val="tx1">
                      <a:lumMod val="65000"/>
                      <a:lumOff val="35000"/>
                    </a:schemeClr>
                  </a:solidFill>
                </a:endParaRPr>
              </a:p>
            </p:txBody>
          </p:sp>
        </mc:Choice>
        <mc:Fallback xmlns="">
          <p:sp>
            <p:nvSpPr>
              <p:cNvPr id="3" name="Content Placeholder 2">
                <a:extLst>
                  <a:ext uri="{FF2B5EF4-FFF2-40B4-BE49-F238E27FC236}">
                    <a16:creationId xmlns:a16="http://schemas.microsoft.com/office/drawing/2014/main" id="{FD4D2E13-5886-45E7-8843-0CB0B56C88F8}"/>
                  </a:ext>
                </a:extLst>
              </p:cNvPr>
              <p:cNvSpPr>
                <a:spLocks noGrp="1" noRot="1" noChangeAspect="1" noMove="1" noResize="1" noEditPoints="1" noAdjustHandles="1" noChangeArrowheads="1" noChangeShapeType="1" noTextEdit="1"/>
              </p:cNvSpPr>
              <p:nvPr>
                <p:ph idx="1"/>
              </p:nvPr>
            </p:nvSpPr>
            <p:spPr>
              <a:xfrm>
                <a:off x="1616054" y="2427383"/>
                <a:ext cx="8959892" cy="3169482"/>
              </a:xfrm>
              <a:blipFill>
                <a:blip r:embed="rId2"/>
                <a:stretch>
                  <a:fillRect l="-884" t="-2692" r="-1020"/>
                </a:stretch>
              </a:blipFill>
            </p:spPr>
            <p:txBody>
              <a:bodyPr/>
              <a:lstStyle/>
              <a:p>
                <a:r>
                  <a:rPr lang="en-MY">
                    <a:noFill/>
                  </a:rPr>
                  <a:t> </a:t>
                </a:r>
              </a:p>
            </p:txBody>
          </p:sp>
        </mc:Fallback>
      </mc:AlternateContent>
    </p:spTree>
    <p:extLst>
      <p:ext uri="{BB962C8B-B14F-4D97-AF65-F5344CB8AC3E}">
        <p14:creationId xmlns:p14="http://schemas.microsoft.com/office/powerpoint/2010/main" val="37690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D56A87-3593-4943-BF03-FEF03B73DAB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b="1" kern="1200">
                <a:solidFill>
                  <a:schemeClr val="bg1"/>
                </a:solidFill>
                <a:latin typeface="+mj-lt"/>
                <a:ea typeface="+mj-ea"/>
                <a:cs typeface="+mj-cs"/>
              </a:rPr>
              <a:t>Today, more than half of global trade involve global value chains (GVCs)</a:t>
            </a:r>
          </a:p>
        </p:txBody>
      </p:sp>
      <p:pic>
        <p:nvPicPr>
          <p:cNvPr id="1026" name="Picture 2">
            <a:extLst>
              <a:ext uri="{FF2B5EF4-FFF2-40B4-BE49-F238E27FC236}">
                <a16:creationId xmlns:a16="http://schemas.microsoft.com/office/drawing/2014/main" id="{6B3BB3A2-CE71-4014-9AE5-26C774EA79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4958" y="1675227"/>
            <a:ext cx="764208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2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832B-72EE-4A50-B979-8CCE1A96EAE8}"/>
              </a:ext>
            </a:extLst>
          </p:cNvPr>
          <p:cNvSpPr>
            <a:spLocks noGrp="1"/>
          </p:cNvSpPr>
          <p:nvPr>
            <p:ph type="title"/>
          </p:nvPr>
        </p:nvSpPr>
        <p:spPr/>
        <p:txBody>
          <a:bodyPr>
            <a:normAutofit/>
          </a:bodyPr>
          <a:lstStyle/>
          <a:p>
            <a:r>
              <a:rPr lang="en-MY" sz="4000" b="1" dirty="0"/>
              <a:t>Why MNCs fragment their production value chains across countries?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184B9E-285D-487B-A0AA-98F2E37DCF47}"/>
                  </a:ext>
                </a:extLst>
              </p:cNvPr>
              <p:cNvSpPr>
                <a:spLocks noGrp="1"/>
              </p:cNvSpPr>
              <p:nvPr>
                <p:ph idx="1"/>
              </p:nvPr>
            </p:nvSpPr>
            <p:spPr/>
            <p:txBody>
              <a:bodyPr>
                <a:normAutofit lnSpcReduction="10000"/>
              </a:bodyPr>
              <a:lstStyle/>
              <a:p>
                <a:pPr marL="0" indent="0">
                  <a:buNone/>
                </a:pPr>
                <a:r>
                  <a:rPr lang="en-MY" dirty="0"/>
                  <a:t>  Cost of production, C</a:t>
                </a:r>
              </a:p>
              <a:p>
                <a:pPr marL="0" indent="0">
                  <a:buNone/>
                </a:pPr>
                <a:r>
                  <a:rPr lang="en-MY" dirty="0"/>
                  <a:t>                                                              1 </a:t>
                </a:r>
              </a:p>
              <a:p>
                <a:pPr marL="0" indent="0">
                  <a:buNone/>
                </a:pPr>
                <a:r>
                  <a:rPr lang="en-MY" dirty="0"/>
                  <a:t>                                                                  2                </a:t>
                </a:r>
              </a:p>
              <a:p>
                <a:pPr marL="0" indent="0">
                  <a:buNone/>
                </a:pPr>
                <a:r>
                  <a:rPr lang="en-MY" dirty="0"/>
                  <a:t>                                                                        3</a:t>
                </a:r>
              </a:p>
              <a:p>
                <a:pPr marL="0" indent="0">
                  <a:buNone/>
                </a:pPr>
                <a:endParaRPr lang="en-MY" dirty="0"/>
              </a:p>
              <a:p>
                <a:pPr marL="0" indent="0">
                  <a:buNone/>
                </a:pPr>
                <a:r>
                  <a:rPr lang="en-MY" dirty="0"/>
                  <a:t>                                                                       </a:t>
                </a:r>
                <a14:m>
                  <m:oMath xmlns:m="http://schemas.openxmlformats.org/officeDocument/2006/math">
                    <m:sSub>
                      <m:sSubPr>
                        <m:ctrlPr>
                          <a:rPr lang="en-MY" b="0" i="1" smtClean="0">
                            <a:latin typeface="Cambria Math" panose="02040503050406030204" pitchFamily="18" charset="0"/>
                          </a:rPr>
                        </m:ctrlPr>
                      </m:sSubPr>
                      <m:e>
                        <m:r>
                          <a:rPr lang="en-MY" b="0" i="1" smtClean="0">
                            <a:latin typeface="Cambria Math" panose="02040503050406030204" pitchFamily="18" charset="0"/>
                          </a:rPr>
                          <m:t>𝑀𝐶</m:t>
                        </m:r>
                      </m:e>
                      <m:sub>
                        <m:r>
                          <a:rPr lang="en-MY" b="0" i="1" smtClean="0">
                            <a:latin typeface="Cambria Math" panose="02040503050406030204" pitchFamily="18" charset="0"/>
                          </a:rPr>
                          <m:t>1</m:t>
                        </m:r>
                      </m:sub>
                    </m:sSub>
                    <m:r>
                      <a:rPr lang="en-MY" b="0" i="1" smtClean="0">
                        <a:latin typeface="Cambria Math" panose="02040503050406030204" pitchFamily="18" charset="0"/>
                      </a:rPr>
                      <m:t>&gt;</m:t>
                    </m:r>
                    <m:sSub>
                      <m:sSubPr>
                        <m:ctrlPr>
                          <a:rPr lang="en-MY" i="1">
                            <a:latin typeface="Cambria Math" panose="02040503050406030204" pitchFamily="18" charset="0"/>
                          </a:rPr>
                        </m:ctrlPr>
                      </m:sSubPr>
                      <m:e>
                        <m:r>
                          <a:rPr lang="en-MY" i="1">
                            <a:latin typeface="Cambria Math" panose="02040503050406030204" pitchFamily="18" charset="0"/>
                          </a:rPr>
                          <m:t>𝑀𝐶</m:t>
                        </m:r>
                      </m:e>
                      <m:sub>
                        <m:r>
                          <a:rPr lang="en-MY" b="0" i="1" smtClean="0">
                            <a:latin typeface="Cambria Math" panose="02040503050406030204" pitchFamily="18" charset="0"/>
                          </a:rPr>
                          <m:t>2</m:t>
                        </m:r>
                      </m:sub>
                    </m:sSub>
                    <m:r>
                      <a:rPr lang="en-MY" b="0" i="1" smtClean="0">
                        <a:latin typeface="Cambria Math" panose="02040503050406030204" pitchFamily="18" charset="0"/>
                      </a:rPr>
                      <m:t>&gt;</m:t>
                    </m:r>
                    <m:sSub>
                      <m:sSubPr>
                        <m:ctrlPr>
                          <a:rPr lang="en-MY" i="1">
                            <a:latin typeface="Cambria Math" panose="02040503050406030204" pitchFamily="18" charset="0"/>
                          </a:rPr>
                        </m:ctrlPr>
                      </m:sSubPr>
                      <m:e>
                        <m:r>
                          <a:rPr lang="en-MY" i="1">
                            <a:latin typeface="Cambria Math" panose="02040503050406030204" pitchFamily="18" charset="0"/>
                          </a:rPr>
                          <m:t>𝑀𝐶</m:t>
                        </m:r>
                      </m:e>
                      <m:sub>
                        <m:r>
                          <a:rPr lang="en-MY" b="0" i="1" smtClean="0">
                            <a:latin typeface="Cambria Math" panose="02040503050406030204" pitchFamily="18" charset="0"/>
                          </a:rPr>
                          <m:t>3</m:t>
                        </m:r>
                      </m:sub>
                    </m:sSub>
                  </m:oMath>
                </a14:m>
                <a:endParaRPr lang="en-MY" dirty="0"/>
              </a:p>
              <a:p>
                <a:pPr marL="0" indent="0">
                  <a:buNone/>
                </a:pPr>
                <a:r>
                  <a:rPr lang="en-MY" dirty="0"/>
                  <a:t>                                                                        </a:t>
                </a:r>
                <a14:m>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𝐶</m:t>
                        </m:r>
                      </m:e>
                      <m:sub>
                        <m:r>
                          <a:rPr lang="en-MY" b="0" i="1" smtClean="0">
                            <a:latin typeface="Cambria Math" panose="02040503050406030204" pitchFamily="18" charset="0"/>
                          </a:rPr>
                          <m:t>1</m:t>
                        </m:r>
                      </m:sub>
                    </m:sSub>
                    <m:r>
                      <a:rPr lang="en-MY" b="0" i="1" smtClean="0">
                        <a:latin typeface="Cambria Math" panose="02040503050406030204" pitchFamily="18" charset="0"/>
                      </a:rPr>
                      <m:t>&gt;</m:t>
                    </m:r>
                    <m:sSub>
                      <m:sSubPr>
                        <m:ctrlPr>
                          <a:rPr lang="en-MY" i="1">
                            <a:latin typeface="Cambria Math" panose="02040503050406030204" pitchFamily="18" charset="0"/>
                          </a:rPr>
                        </m:ctrlPr>
                      </m:sSubPr>
                      <m:e>
                        <m:r>
                          <a:rPr lang="en-MY" i="1">
                            <a:latin typeface="Cambria Math" panose="02040503050406030204" pitchFamily="18" charset="0"/>
                          </a:rPr>
                          <m:t>𝐶</m:t>
                        </m:r>
                      </m:e>
                      <m:sub>
                        <m:r>
                          <a:rPr lang="en-MY" b="0" i="1" smtClean="0">
                            <a:latin typeface="Cambria Math" panose="02040503050406030204" pitchFamily="18" charset="0"/>
                          </a:rPr>
                          <m:t>2</m:t>
                        </m:r>
                      </m:sub>
                    </m:sSub>
                    <m:r>
                      <a:rPr lang="en-MY" b="0" i="1" smtClean="0">
                        <a:latin typeface="Cambria Math" panose="02040503050406030204" pitchFamily="18" charset="0"/>
                      </a:rPr>
                      <m:t>&gt;</m:t>
                    </m:r>
                    <m:sSub>
                      <m:sSubPr>
                        <m:ctrlPr>
                          <a:rPr lang="en-MY" i="1">
                            <a:latin typeface="Cambria Math" panose="02040503050406030204" pitchFamily="18" charset="0"/>
                          </a:rPr>
                        </m:ctrlPr>
                      </m:sSubPr>
                      <m:e>
                        <m:r>
                          <a:rPr lang="en-MY" i="1">
                            <a:latin typeface="Cambria Math" panose="02040503050406030204" pitchFamily="18" charset="0"/>
                          </a:rPr>
                          <m:t>𝐶</m:t>
                        </m:r>
                      </m:e>
                      <m:sub>
                        <m:r>
                          <a:rPr lang="en-MY" b="0" i="1" smtClean="0">
                            <a:latin typeface="Cambria Math" panose="02040503050406030204" pitchFamily="18" charset="0"/>
                          </a:rPr>
                          <m:t>3</m:t>
                        </m:r>
                      </m:sub>
                    </m:sSub>
                  </m:oMath>
                </a14:m>
                <a:endParaRPr lang="en-MY" dirty="0"/>
              </a:p>
              <a:p>
                <a:pPr marL="0" indent="0">
                  <a:buNone/>
                </a:pPr>
                <a:endParaRPr lang="en-MY" dirty="0"/>
              </a:p>
              <a:p>
                <a:pPr marL="0" indent="0">
                  <a:buNone/>
                </a:pPr>
                <a:r>
                  <a:rPr lang="en-MY" dirty="0"/>
                  <a:t>                                                                                      Size of production</a:t>
                </a:r>
              </a:p>
            </p:txBody>
          </p:sp>
        </mc:Choice>
        <mc:Fallback xmlns="">
          <p:sp>
            <p:nvSpPr>
              <p:cNvPr id="3" name="Content Placeholder 2">
                <a:extLst>
                  <a:ext uri="{FF2B5EF4-FFF2-40B4-BE49-F238E27FC236}">
                    <a16:creationId xmlns:a16="http://schemas.microsoft.com/office/drawing/2014/main" id="{6C184B9E-285D-487B-A0AA-98F2E37DCF47}"/>
                  </a:ext>
                </a:extLst>
              </p:cNvPr>
              <p:cNvSpPr>
                <a:spLocks noGrp="1" noRot="1" noChangeAspect="1" noMove="1" noResize="1" noEditPoints="1" noAdjustHandles="1" noChangeArrowheads="1" noChangeShapeType="1" noTextEdit="1"/>
              </p:cNvSpPr>
              <p:nvPr>
                <p:ph idx="1"/>
              </p:nvPr>
            </p:nvSpPr>
            <p:spPr>
              <a:blipFill>
                <a:blip r:embed="rId2"/>
                <a:stretch>
                  <a:fillRect t="-3081" b="-280"/>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FE941EE8-FB55-4843-AD77-66AC76C78181}"/>
              </a:ext>
            </a:extLst>
          </p:cNvPr>
          <p:cNvCxnSpPr/>
          <p:nvPr/>
        </p:nvCxnSpPr>
        <p:spPr>
          <a:xfrm flipV="1">
            <a:off x="2600325" y="2324100"/>
            <a:ext cx="0" cy="36290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A969072-5EAA-46FE-ABAE-6FA09206443C}"/>
              </a:ext>
            </a:extLst>
          </p:cNvPr>
          <p:cNvCxnSpPr/>
          <p:nvPr/>
        </p:nvCxnSpPr>
        <p:spPr>
          <a:xfrm>
            <a:off x="2600325" y="5981700"/>
            <a:ext cx="5114925" cy="0"/>
          </a:xfrm>
          <a:prstGeom prst="straightConnector1">
            <a:avLst/>
          </a:prstGeom>
          <a:ln w="571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DAE79D56-BA22-451A-818B-23467A66A818}"/>
              </a:ext>
            </a:extLst>
          </p:cNvPr>
          <p:cNvCxnSpPr>
            <a:cxnSpLocks/>
          </p:cNvCxnSpPr>
          <p:nvPr/>
        </p:nvCxnSpPr>
        <p:spPr>
          <a:xfrm flipV="1">
            <a:off x="2600325" y="2400300"/>
            <a:ext cx="3238500" cy="3000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D50659-CA39-4EBC-89D3-4D04727D5F53}"/>
              </a:ext>
            </a:extLst>
          </p:cNvPr>
          <p:cNvCxnSpPr/>
          <p:nvPr/>
        </p:nvCxnSpPr>
        <p:spPr>
          <a:xfrm flipV="1">
            <a:off x="2600325" y="3119438"/>
            <a:ext cx="3657600" cy="17049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E6E7F0-2547-41CF-8CAB-61090F25440F}"/>
              </a:ext>
            </a:extLst>
          </p:cNvPr>
          <p:cNvCxnSpPr/>
          <p:nvPr/>
        </p:nvCxnSpPr>
        <p:spPr>
          <a:xfrm flipV="1">
            <a:off x="2600325" y="3600450"/>
            <a:ext cx="4048125" cy="538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E06945-153C-48D0-AE2C-97276A689B45}"/>
              </a:ext>
            </a:extLst>
          </p:cNvPr>
          <p:cNvCxnSpPr/>
          <p:nvPr/>
        </p:nvCxnSpPr>
        <p:spPr>
          <a:xfrm flipV="1">
            <a:off x="2600325" y="4238625"/>
            <a:ext cx="1276350" cy="11620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E91880-4486-4B35-8509-EB5DC71C4CCE}"/>
              </a:ext>
            </a:extLst>
          </p:cNvPr>
          <p:cNvCxnSpPr>
            <a:cxnSpLocks/>
          </p:cNvCxnSpPr>
          <p:nvPr/>
        </p:nvCxnSpPr>
        <p:spPr>
          <a:xfrm flipV="1">
            <a:off x="3819525" y="3869531"/>
            <a:ext cx="894159" cy="404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399158-1434-4FC6-90DC-32F57AB88616}"/>
              </a:ext>
            </a:extLst>
          </p:cNvPr>
          <p:cNvCxnSpPr/>
          <p:nvPr/>
        </p:nvCxnSpPr>
        <p:spPr>
          <a:xfrm flipV="1">
            <a:off x="4726782" y="3600450"/>
            <a:ext cx="1845470" cy="2690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95AB43-D01F-4DA5-9BDB-86D07DA8DE04}"/>
              </a:ext>
            </a:extLst>
          </p:cNvPr>
          <p:cNvCxnSpPr/>
          <p:nvPr/>
        </p:nvCxnSpPr>
        <p:spPr>
          <a:xfrm flipV="1">
            <a:off x="5649517" y="2543175"/>
            <a:ext cx="0" cy="343852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A9DF55-8FA6-479D-9D51-67E001D5C4D1}"/>
              </a:ext>
            </a:extLst>
          </p:cNvPr>
          <p:cNvCxnSpPr>
            <a:cxnSpLocks/>
          </p:cNvCxnSpPr>
          <p:nvPr/>
        </p:nvCxnSpPr>
        <p:spPr>
          <a:xfrm flipH="1">
            <a:off x="2600325" y="2543175"/>
            <a:ext cx="30491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58D6B0-2BF0-45A3-B160-8FFA22C6CED9}"/>
              </a:ext>
            </a:extLst>
          </p:cNvPr>
          <p:cNvCxnSpPr>
            <a:cxnSpLocks/>
          </p:cNvCxnSpPr>
          <p:nvPr/>
        </p:nvCxnSpPr>
        <p:spPr>
          <a:xfrm flipH="1">
            <a:off x="2600325" y="3409950"/>
            <a:ext cx="30491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696648-B245-40DC-A154-D1218DCE89E3}"/>
              </a:ext>
            </a:extLst>
          </p:cNvPr>
          <p:cNvCxnSpPr>
            <a:cxnSpLocks/>
          </p:cNvCxnSpPr>
          <p:nvPr/>
        </p:nvCxnSpPr>
        <p:spPr>
          <a:xfrm flipH="1">
            <a:off x="2590800" y="3724275"/>
            <a:ext cx="30491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0075A9-C771-474C-91C3-6E65E8DE6605}"/>
              </a:ext>
            </a:extLst>
          </p:cNvPr>
          <p:cNvSpPr>
            <a:spLocks noGrp="1"/>
          </p:cNvSpPr>
          <p:nvPr>
            <p:ph type="title"/>
          </p:nvPr>
        </p:nvSpPr>
        <p:spPr>
          <a:xfrm>
            <a:off x="1137036" y="548640"/>
            <a:ext cx="9543405" cy="1188720"/>
          </a:xfrm>
        </p:spPr>
        <p:txBody>
          <a:bodyPr>
            <a:normAutofit/>
          </a:bodyPr>
          <a:lstStyle/>
          <a:p>
            <a:r>
              <a:rPr lang="en-MY" sz="4000" b="1" dirty="0">
                <a:solidFill>
                  <a:schemeClr val="tx1">
                    <a:lumMod val="85000"/>
                    <a:lumOff val="15000"/>
                  </a:schemeClr>
                </a:solidFill>
              </a:rPr>
              <a:t>In conclusion</a:t>
            </a:r>
          </a:p>
        </p:txBody>
      </p:sp>
      <p:sp>
        <p:nvSpPr>
          <p:cNvPr id="3" name="Content Placeholder 2">
            <a:extLst>
              <a:ext uri="{FF2B5EF4-FFF2-40B4-BE49-F238E27FC236}">
                <a16:creationId xmlns:a16="http://schemas.microsoft.com/office/drawing/2014/main" id="{6AC4D890-7471-4546-B7D4-8EAD6678E439}"/>
              </a:ext>
            </a:extLst>
          </p:cNvPr>
          <p:cNvSpPr>
            <a:spLocks noGrp="1"/>
          </p:cNvSpPr>
          <p:nvPr>
            <p:ph idx="1"/>
          </p:nvPr>
        </p:nvSpPr>
        <p:spPr>
          <a:xfrm>
            <a:off x="1957987" y="2431765"/>
            <a:ext cx="8276026" cy="3320031"/>
          </a:xfrm>
        </p:spPr>
        <p:txBody>
          <a:bodyPr anchor="ctr">
            <a:normAutofit/>
          </a:bodyPr>
          <a:lstStyle/>
          <a:p>
            <a:r>
              <a:rPr lang="en-MY" dirty="0">
                <a:solidFill>
                  <a:schemeClr val="tx1">
                    <a:lumMod val="85000"/>
                    <a:lumOff val="15000"/>
                  </a:schemeClr>
                </a:solidFill>
              </a:rPr>
              <a:t>MC vs MB is the analytical tool for economists to think through problems and solutions in wide-ranging issues from production to market transactions, pollutions and even vaccination, you name it.</a:t>
            </a:r>
          </a:p>
          <a:p>
            <a:r>
              <a:rPr lang="en-MY" dirty="0">
                <a:solidFill>
                  <a:schemeClr val="tx1">
                    <a:lumMod val="85000"/>
                    <a:lumOff val="15000"/>
                  </a:schemeClr>
                </a:solidFill>
              </a:rPr>
              <a:t> In next hour, we proceed to the analysis of supply and demand – the widely-used application of MC and MB.</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1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276B-C15E-4ABE-B968-E6F411B480F4}"/>
              </a:ext>
            </a:extLst>
          </p:cNvPr>
          <p:cNvSpPr>
            <a:spLocks noGrp="1"/>
          </p:cNvSpPr>
          <p:nvPr>
            <p:ph type="title"/>
          </p:nvPr>
        </p:nvSpPr>
        <p:spPr/>
        <p:txBody>
          <a:bodyPr>
            <a:normAutofit/>
          </a:bodyPr>
          <a:lstStyle/>
          <a:p>
            <a:r>
              <a:rPr lang="en-MY" sz="4000" b="1" dirty="0"/>
              <a:t>What we’re going to learn?</a:t>
            </a:r>
          </a:p>
        </p:txBody>
      </p:sp>
      <p:sp>
        <p:nvSpPr>
          <p:cNvPr id="3" name="Content Placeholder 2">
            <a:extLst>
              <a:ext uri="{FF2B5EF4-FFF2-40B4-BE49-F238E27FC236}">
                <a16:creationId xmlns:a16="http://schemas.microsoft.com/office/drawing/2014/main" id="{E3D69AB4-3F87-406D-B6F0-DFA654AA7D3E}"/>
              </a:ext>
            </a:extLst>
          </p:cNvPr>
          <p:cNvSpPr>
            <a:spLocks noGrp="1"/>
          </p:cNvSpPr>
          <p:nvPr>
            <p:ph idx="1"/>
          </p:nvPr>
        </p:nvSpPr>
        <p:spPr/>
        <p:txBody>
          <a:bodyPr>
            <a:noAutofit/>
          </a:bodyPr>
          <a:lstStyle/>
          <a:p>
            <a:pPr marL="0" indent="0">
              <a:buNone/>
            </a:pPr>
            <a:r>
              <a:rPr lang="en-US" b="1" dirty="0">
                <a:solidFill>
                  <a:srgbClr val="C00000"/>
                </a:solidFill>
                <a:latin typeface="Lucida Sans" panose="020B0602030504020204" pitchFamily="34" charset="0"/>
              </a:rPr>
              <a:t>Lesson I: Opportunity cost</a:t>
            </a:r>
            <a:endParaRPr lang="en-MY" b="1" dirty="0">
              <a:solidFill>
                <a:srgbClr val="C00000"/>
              </a:solidFill>
              <a:latin typeface="Lucida Sans" panose="020B0602030504020204" pitchFamily="34" charset="0"/>
            </a:endParaRPr>
          </a:p>
          <a:p>
            <a:r>
              <a:rPr lang="en-US" i="1" dirty="0"/>
              <a:t>Spend now or save for latter? </a:t>
            </a:r>
            <a:endParaRPr lang="en-MY" dirty="0"/>
          </a:p>
          <a:p>
            <a:pPr marL="0" indent="0">
              <a:buNone/>
            </a:pPr>
            <a:r>
              <a:rPr lang="en-US" dirty="0">
                <a:latin typeface="Lucida Sans" panose="020B0602030504020204" pitchFamily="34" charset="0"/>
              </a:rPr>
              <a:t> </a:t>
            </a:r>
            <a:endParaRPr lang="en-MY" b="1" dirty="0">
              <a:solidFill>
                <a:srgbClr val="C00000"/>
              </a:solidFill>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II: Marginal cost and benefit</a:t>
            </a:r>
            <a:endParaRPr lang="en-MY" b="1" dirty="0">
              <a:solidFill>
                <a:srgbClr val="C00000"/>
              </a:solidFill>
              <a:latin typeface="Lucida Sans" panose="020B0602030504020204" pitchFamily="34" charset="0"/>
            </a:endParaRPr>
          </a:p>
          <a:p>
            <a:r>
              <a:rPr lang="en-US" i="1" dirty="0"/>
              <a:t>Why MNCs slice their value chains?</a:t>
            </a:r>
            <a:endParaRPr lang="en-MY" dirty="0"/>
          </a:p>
          <a:p>
            <a:pPr marL="0" indent="0">
              <a:buNone/>
            </a:pPr>
            <a:endParaRPr lang="en-US" i="1" dirty="0"/>
          </a:p>
          <a:p>
            <a:pPr marL="0" indent="0">
              <a:buNone/>
            </a:pPr>
            <a:r>
              <a:rPr lang="en-US" dirty="0"/>
              <a:t> </a:t>
            </a:r>
            <a:endParaRPr lang="en-MY" dirty="0"/>
          </a:p>
          <a:p>
            <a:endParaRPr lang="en-MY" dirty="0">
              <a:latin typeface="Lucida Sans" panose="020B0602030504020204" pitchFamily="34" charset="0"/>
            </a:endParaRPr>
          </a:p>
        </p:txBody>
      </p:sp>
    </p:spTree>
    <p:extLst>
      <p:ext uri="{BB962C8B-B14F-4D97-AF65-F5344CB8AC3E}">
        <p14:creationId xmlns:p14="http://schemas.microsoft.com/office/powerpoint/2010/main" val="303260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E08A3A64-EF59-4C29-91ED-FDDF655BE19B}"/>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MY" sz="3600" b="1" dirty="0">
                <a:solidFill>
                  <a:srgbClr val="C00000"/>
                </a:solidFill>
                <a:latin typeface="Lucida Sans" panose="020B0602030504020204" pitchFamily="34" charset="0"/>
              </a:rPr>
              <a:t>Lesson III: </a:t>
            </a:r>
            <a:br>
              <a:rPr lang="en-MY" sz="3600" b="1" dirty="0">
                <a:solidFill>
                  <a:srgbClr val="C00000"/>
                </a:solidFill>
                <a:latin typeface="Lucida Sans" panose="020B0602030504020204" pitchFamily="34" charset="0"/>
              </a:rPr>
            </a:br>
            <a:r>
              <a:rPr lang="en-US" sz="3600" b="1" dirty="0">
                <a:solidFill>
                  <a:srgbClr val="C00000"/>
                </a:solidFill>
                <a:latin typeface="Lucida Sans" panose="020B0602030504020204" pitchFamily="34" charset="0"/>
              </a:rPr>
              <a:t>Supply and demand</a:t>
            </a:r>
            <a:br>
              <a:rPr lang="en-US"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5230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23F858-CB96-4EAE-A088-F61593EED9A0}"/>
              </a:ext>
            </a:extLst>
          </p:cNvPr>
          <p:cNvSpPr>
            <a:spLocks noGrp="1"/>
          </p:cNvSpPr>
          <p:nvPr>
            <p:ph type="title"/>
          </p:nvPr>
        </p:nvSpPr>
        <p:spPr/>
        <p:txBody>
          <a:bodyPr>
            <a:normAutofit/>
          </a:bodyPr>
          <a:lstStyle/>
          <a:p>
            <a:r>
              <a:rPr lang="en-MY" sz="4000" b="1" dirty="0"/>
              <a:t>Supply of a goods or services occurs when price is at least as high as marginal cost, P</a:t>
            </a:r>
            <a:r>
              <a:rPr lang="en-MY" sz="4000" b="1" dirty="0">
                <a:cs typeface="Calibri" panose="020F0502020204030204" pitchFamily="34" charset="0"/>
              </a:rPr>
              <a:t>≥</a:t>
            </a:r>
            <a:r>
              <a:rPr lang="en-MY" sz="4000" b="1" dirty="0"/>
              <a:t>MC</a:t>
            </a:r>
          </a:p>
        </p:txBody>
      </p:sp>
      <p:sp>
        <p:nvSpPr>
          <p:cNvPr id="4" name="Content Placeholder 3">
            <a:extLst>
              <a:ext uri="{FF2B5EF4-FFF2-40B4-BE49-F238E27FC236}">
                <a16:creationId xmlns:a16="http://schemas.microsoft.com/office/drawing/2014/main" id="{E99F82B5-3628-479A-BF2E-33A84DC779F3}"/>
              </a:ext>
            </a:extLst>
          </p:cNvPr>
          <p:cNvSpPr>
            <a:spLocks noGrp="1"/>
          </p:cNvSpPr>
          <p:nvPr>
            <p:ph idx="1"/>
          </p:nvPr>
        </p:nvSpPr>
        <p:spPr/>
        <p:txBody>
          <a:bodyPr>
            <a:normAutofit lnSpcReduction="10000"/>
          </a:bodyPr>
          <a:lstStyle/>
          <a:p>
            <a:pPr marL="0" indent="0">
              <a:buNone/>
            </a:pPr>
            <a:r>
              <a:rPr lang="en-MY" dirty="0"/>
              <a:t>                      Price</a:t>
            </a:r>
          </a:p>
          <a:p>
            <a:pPr marL="0" indent="0">
              <a:buNone/>
            </a:pPr>
            <a:r>
              <a:rPr lang="en-MY" dirty="0"/>
              <a:t>                                                                  Supply (a short-run MC)                                                         </a:t>
            </a:r>
          </a:p>
          <a:p>
            <a:pPr marL="0" indent="0">
              <a:buNone/>
            </a:pPr>
            <a:r>
              <a:rPr lang="en-MY" dirty="0"/>
              <a:t>           P’&gt;MC</a:t>
            </a:r>
          </a:p>
          <a:p>
            <a:pPr marL="0" indent="0">
              <a:buNone/>
            </a:pPr>
            <a:r>
              <a:rPr lang="en-MY" dirty="0"/>
              <a:t>                                                                     P’=MC’</a:t>
            </a:r>
          </a:p>
          <a:p>
            <a:pPr marL="0" indent="0">
              <a:buNone/>
            </a:pPr>
            <a:r>
              <a:rPr lang="en-MY" dirty="0"/>
              <a:t>           P=MC</a:t>
            </a:r>
          </a:p>
          <a:p>
            <a:pPr marL="0" indent="0">
              <a:buNone/>
            </a:pPr>
            <a:endParaRPr lang="en-MY" dirty="0"/>
          </a:p>
          <a:p>
            <a:pPr marL="0" indent="0">
              <a:buNone/>
            </a:pPr>
            <a:endParaRPr lang="en-MY" dirty="0"/>
          </a:p>
          <a:p>
            <a:pPr marL="0" indent="0">
              <a:buNone/>
            </a:pPr>
            <a:endParaRPr lang="en-MY" dirty="0"/>
          </a:p>
          <a:p>
            <a:pPr marL="0" indent="0">
              <a:buNone/>
            </a:pPr>
            <a:r>
              <a:rPr lang="en-MY" dirty="0"/>
              <a:t>                                                                                       Quantity</a:t>
            </a:r>
          </a:p>
        </p:txBody>
      </p:sp>
      <p:cxnSp>
        <p:nvCxnSpPr>
          <p:cNvPr id="6" name="Straight Arrow Connector 5">
            <a:extLst>
              <a:ext uri="{FF2B5EF4-FFF2-40B4-BE49-F238E27FC236}">
                <a16:creationId xmlns:a16="http://schemas.microsoft.com/office/drawing/2014/main" id="{9F3703A8-6F6F-4402-8E46-5294F020F2CA}"/>
              </a:ext>
            </a:extLst>
          </p:cNvPr>
          <p:cNvCxnSpPr>
            <a:cxnSpLocks/>
          </p:cNvCxnSpPr>
          <p:nvPr/>
        </p:nvCxnSpPr>
        <p:spPr>
          <a:xfrm flipV="1">
            <a:off x="2943225" y="2324101"/>
            <a:ext cx="0" cy="34670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345795-7CAA-40A9-93B1-1D7C64D52A59}"/>
              </a:ext>
            </a:extLst>
          </p:cNvPr>
          <p:cNvCxnSpPr/>
          <p:nvPr/>
        </p:nvCxnSpPr>
        <p:spPr>
          <a:xfrm>
            <a:off x="2943225" y="5791200"/>
            <a:ext cx="48291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3F8E9A-1FD1-4DE4-B054-1F4EF2981B4B}"/>
              </a:ext>
            </a:extLst>
          </p:cNvPr>
          <p:cNvCxnSpPr/>
          <p:nvPr/>
        </p:nvCxnSpPr>
        <p:spPr>
          <a:xfrm flipV="1">
            <a:off x="3590925" y="2800350"/>
            <a:ext cx="2743200" cy="227647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F0F560DE-E03B-42EC-BFDB-51F17DF13E6B}"/>
              </a:ext>
            </a:extLst>
          </p:cNvPr>
          <p:cNvCxnSpPr/>
          <p:nvPr/>
        </p:nvCxnSpPr>
        <p:spPr>
          <a:xfrm flipV="1">
            <a:off x="4914900" y="3981450"/>
            <a:ext cx="0" cy="18097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B9B7D5-EC22-4D9A-A439-D6E29E6A4735}"/>
              </a:ext>
            </a:extLst>
          </p:cNvPr>
          <p:cNvCxnSpPr/>
          <p:nvPr/>
        </p:nvCxnSpPr>
        <p:spPr>
          <a:xfrm flipH="1">
            <a:off x="2943225" y="3971925"/>
            <a:ext cx="19431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85CFC0-5B3A-4ADA-B495-CD0349556B6A}"/>
              </a:ext>
            </a:extLst>
          </p:cNvPr>
          <p:cNvCxnSpPr/>
          <p:nvPr/>
        </p:nvCxnSpPr>
        <p:spPr>
          <a:xfrm flipV="1">
            <a:off x="4914900" y="3067050"/>
            <a:ext cx="0" cy="904875"/>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8E45C6-B609-4FC9-843C-ED84724AADB2}"/>
              </a:ext>
            </a:extLst>
          </p:cNvPr>
          <p:cNvCxnSpPr/>
          <p:nvPr/>
        </p:nvCxnSpPr>
        <p:spPr>
          <a:xfrm>
            <a:off x="2943225" y="3067050"/>
            <a:ext cx="194310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AB68832-DD3D-45A0-88E1-ADBB1476EFCD}"/>
              </a:ext>
            </a:extLst>
          </p:cNvPr>
          <p:cNvCxnSpPr/>
          <p:nvPr/>
        </p:nvCxnSpPr>
        <p:spPr>
          <a:xfrm flipV="1">
            <a:off x="5029199" y="3227387"/>
            <a:ext cx="657225" cy="5810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D0AF29-64ED-4BC0-BE6A-EE4A1C4242DF}"/>
              </a:ext>
            </a:extLst>
          </p:cNvPr>
          <p:cNvCxnSpPr>
            <a:cxnSpLocks/>
          </p:cNvCxnSpPr>
          <p:nvPr/>
        </p:nvCxnSpPr>
        <p:spPr>
          <a:xfrm flipV="1">
            <a:off x="5029199" y="5503862"/>
            <a:ext cx="8048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50EDBB-6195-4F4A-B2F9-617439340C67}"/>
              </a:ext>
            </a:extLst>
          </p:cNvPr>
          <p:cNvCxnSpPr>
            <a:cxnSpLocks/>
          </p:cNvCxnSpPr>
          <p:nvPr/>
        </p:nvCxnSpPr>
        <p:spPr>
          <a:xfrm>
            <a:off x="4886325" y="3067050"/>
            <a:ext cx="112395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AB58DD-3DB2-49CF-A16F-17A2D699FFAD}"/>
              </a:ext>
            </a:extLst>
          </p:cNvPr>
          <p:cNvCxnSpPr/>
          <p:nvPr/>
        </p:nvCxnSpPr>
        <p:spPr>
          <a:xfrm>
            <a:off x="6010275" y="3067050"/>
            <a:ext cx="0" cy="272415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D3AC-C246-4C5D-B8ED-19C1675A1F79}"/>
              </a:ext>
            </a:extLst>
          </p:cNvPr>
          <p:cNvSpPr>
            <a:spLocks noGrp="1"/>
          </p:cNvSpPr>
          <p:nvPr>
            <p:ph type="title"/>
          </p:nvPr>
        </p:nvSpPr>
        <p:spPr/>
        <p:txBody>
          <a:bodyPr>
            <a:normAutofit fontScale="90000"/>
          </a:bodyPr>
          <a:lstStyle/>
          <a:p>
            <a:r>
              <a:rPr lang="en-MY" b="1" dirty="0"/>
              <a:t>Price elasticity of supply is an important concept. Some supplies are sensitive to price changes, some are not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A70ABA-4AEA-4C96-B1DE-16888116387C}"/>
                  </a:ext>
                </a:extLst>
              </p:cNvPr>
              <p:cNvSpPr>
                <a:spLocks noGrp="1"/>
              </p:cNvSpPr>
              <p:nvPr>
                <p:ph idx="1"/>
              </p:nvPr>
            </p:nvSpPr>
            <p:spPr>
              <a:xfrm>
                <a:off x="838200" y="1825625"/>
                <a:ext cx="10515600" cy="4508500"/>
              </a:xfrm>
            </p:spPr>
            <p:txBody>
              <a:bodyPr>
                <a:normAutofit fontScale="92500" lnSpcReduction="10000"/>
              </a:bodyPr>
              <a:lstStyle/>
              <a:p>
                <a:pPr marL="0" indent="0">
                  <a:buNone/>
                </a:pPr>
                <a:r>
                  <a:rPr lang="en-MY" dirty="0"/>
                  <a:t>      Price                                             </a:t>
                </a:r>
                <a:r>
                  <a:rPr lang="en-MY" dirty="0" err="1"/>
                  <a:t>Price</a:t>
                </a:r>
                <a:endParaRPr lang="en-MY" dirty="0"/>
              </a:p>
              <a:p>
                <a:pPr marL="0" indent="0">
                  <a:buNone/>
                </a:pPr>
                <a:endParaRPr lang="en-MY" dirty="0"/>
              </a:p>
              <a:p>
                <a:pPr marL="0" indent="0">
                  <a:buNone/>
                </a:pPr>
                <a:endParaRPr lang="en-MY" dirty="0"/>
              </a:p>
              <a:p>
                <a:pPr marL="0" indent="0">
                  <a:buNone/>
                </a:pPr>
                <a:endParaRPr lang="en-MY" dirty="0"/>
              </a:p>
              <a:p>
                <a:pPr marL="0" indent="0">
                  <a:buNone/>
                </a:pPr>
                <a:r>
                  <a:rPr lang="en-MY" dirty="0"/>
                  <a:t>                                               </a:t>
                </a:r>
                <a14:m>
                  <m:oMath xmlns:m="http://schemas.openxmlformats.org/officeDocument/2006/math">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𝑃</m:t>
                    </m:r>
                  </m:oMath>
                </a14:m>
                <a:r>
                  <a:rPr lang="en-MY" dirty="0"/>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𝑃</m:t>
                    </m:r>
                  </m:oMath>
                </a14:m>
                <a:endParaRPr lang="en-MY" dirty="0"/>
              </a:p>
              <a:p>
                <a:pPr marL="0" indent="0">
                  <a:buNone/>
                </a:pPr>
                <a:endParaRPr lang="en-MY" dirty="0"/>
              </a:p>
              <a:p>
                <a:pPr marL="0" indent="0">
                  <a:buNone/>
                </a:pPr>
                <a:r>
                  <a:rPr lang="en-MY" dirty="0"/>
                  <a:t>                          </a:t>
                </a:r>
                <a14:m>
                  <m:oMath xmlns:m="http://schemas.openxmlformats.org/officeDocument/2006/math">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𝑄</m:t>
                    </m:r>
                  </m:oMath>
                </a14:m>
                <a:endParaRPr lang="en-MY" dirty="0"/>
              </a:p>
              <a:p>
                <a:pPr marL="0" indent="0">
                  <a:buNone/>
                </a:pPr>
                <a:r>
                  <a:rPr lang="en-MY" dirty="0"/>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𝑄</m:t>
                    </m:r>
                  </m:oMath>
                </a14:m>
                <a:endParaRPr lang="en-MY" dirty="0"/>
              </a:p>
              <a:p>
                <a:pPr marL="0" indent="0">
                  <a:buNone/>
                </a:pPr>
                <a:r>
                  <a:rPr lang="en-MY" dirty="0"/>
                  <a:t>                                          Quantity                                      </a:t>
                </a:r>
                <a:r>
                  <a:rPr lang="en-MY" dirty="0" err="1"/>
                  <a:t>Quantity</a:t>
                </a:r>
                <a:endParaRPr lang="en-MY" dirty="0"/>
              </a:p>
              <a:p>
                <a:pPr marL="0" indent="0">
                  <a:buNone/>
                </a:pPr>
                <a:r>
                  <a:rPr lang="en-MY" dirty="0"/>
                  <a:t>              Price elastic supply                           Price inelastic supply</a:t>
                </a:r>
              </a:p>
              <a:p>
                <a:pPr marL="0" indent="0">
                  <a:buNone/>
                </a:pPr>
                <a:endParaRPr lang="en-MY" dirty="0"/>
              </a:p>
            </p:txBody>
          </p:sp>
        </mc:Choice>
        <mc:Fallback xmlns="">
          <p:sp>
            <p:nvSpPr>
              <p:cNvPr id="3" name="Content Placeholder 2">
                <a:extLst>
                  <a:ext uri="{FF2B5EF4-FFF2-40B4-BE49-F238E27FC236}">
                    <a16:creationId xmlns:a16="http://schemas.microsoft.com/office/drawing/2014/main" id="{76A70ABA-4AEA-4C96-B1DE-16888116387C}"/>
                  </a:ext>
                </a:extLst>
              </p:cNvPr>
              <p:cNvSpPr>
                <a:spLocks noGrp="1" noRot="1" noChangeAspect="1" noMove="1" noResize="1" noEditPoints="1" noAdjustHandles="1" noChangeArrowheads="1" noChangeShapeType="1" noTextEdit="1"/>
              </p:cNvSpPr>
              <p:nvPr>
                <p:ph idx="1"/>
              </p:nvPr>
            </p:nvSpPr>
            <p:spPr>
              <a:xfrm>
                <a:off x="838200" y="1825625"/>
                <a:ext cx="10515600" cy="4508500"/>
              </a:xfrm>
              <a:blipFill>
                <a:blip r:embed="rId2"/>
                <a:stretch>
                  <a:fillRect t="-2703" b="-1486"/>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AB084694-78A9-4383-A403-8F62EC2B5335}"/>
              </a:ext>
            </a:extLst>
          </p:cNvPr>
          <p:cNvCxnSpPr/>
          <p:nvPr/>
        </p:nvCxnSpPr>
        <p:spPr>
          <a:xfrm flipV="1">
            <a:off x="1704975" y="2228850"/>
            <a:ext cx="0" cy="3057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6CE0B9F-FAC2-4FF8-81EC-655578E5E80F}"/>
              </a:ext>
            </a:extLst>
          </p:cNvPr>
          <p:cNvCxnSpPr/>
          <p:nvPr/>
        </p:nvCxnSpPr>
        <p:spPr>
          <a:xfrm>
            <a:off x="1704975" y="5286375"/>
            <a:ext cx="3228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A1732E-045B-4A27-A1F5-DF53C058F3D7}"/>
              </a:ext>
            </a:extLst>
          </p:cNvPr>
          <p:cNvCxnSpPr>
            <a:cxnSpLocks/>
          </p:cNvCxnSpPr>
          <p:nvPr/>
        </p:nvCxnSpPr>
        <p:spPr>
          <a:xfrm flipV="1">
            <a:off x="2047875" y="3352800"/>
            <a:ext cx="2600325"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A684337-4276-4487-86EB-942B70876398}"/>
              </a:ext>
            </a:extLst>
          </p:cNvPr>
          <p:cNvCxnSpPr>
            <a:cxnSpLocks/>
          </p:cNvCxnSpPr>
          <p:nvPr/>
        </p:nvCxnSpPr>
        <p:spPr>
          <a:xfrm>
            <a:off x="2343150" y="3790950"/>
            <a:ext cx="160972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6E9392-C914-40B9-8A2F-6C612581F992}"/>
              </a:ext>
            </a:extLst>
          </p:cNvPr>
          <p:cNvCxnSpPr/>
          <p:nvPr/>
        </p:nvCxnSpPr>
        <p:spPr>
          <a:xfrm flipV="1">
            <a:off x="3952875" y="3486150"/>
            <a:ext cx="0" cy="304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47F70EA3-230D-47FB-BE36-A802112CB052}"/>
              </a:ext>
            </a:extLst>
          </p:cNvPr>
          <p:cNvSpPr/>
          <p:nvPr/>
        </p:nvSpPr>
        <p:spPr>
          <a:xfrm rot="16200000">
            <a:off x="2928940" y="3359148"/>
            <a:ext cx="438148" cy="16097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7" name="Right Brace 16">
            <a:extLst>
              <a:ext uri="{FF2B5EF4-FFF2-40B4-BE49-F238E27FC236}">
                <a16:creationId xmlns:a16="http://schemas.microsoft.com/office/drawing/2014/main" id="{1E57D6B1-65FD-4434-BCB5-E54439F64707}"/>
              </a:ext>
            </a:extLst>
          </p:cNvPr>
          <p:cNvSpPr/>
          <p:nvPr/>
        </p:nvSpPr>
        <p:spPr>
          <a:xfrm>
            <a:off x="4043367" y="3476625"/>
            <a:ext cx="133337" cy="3238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8" name="Straight Arrow Connector 17">
            <a:extLst>
              <a:ext uri="{FF2B5EF4-FFF2-40B4-BE49-F238E27FC236}">
                <a16:creationId xmlns:a16="http://schemas.microsoft.com/office/drawing/2014/main" id="{B5A1C947-18C6-43CF-A0B9-6A670B656CAE}"/>
              </a:ext>
            </a:extLst>
          </p:cNvPr>
          <p:cNvCxnSpPr/>
          <p:nvPr/>
        </p:nvCxnSpPr>
        <p:spPr>
          <a:xfrm flipV="1">
            <a:off x="6096000" y="2281237"/>
            <a:ext cx="0" cy="3057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33E668-DFA0-4216-9DA4-AA3BEBDB3E36}"/>
              </a:ext>
            </a:extLst>
          </p:cNvPr>
          <p:cNvCxnSpPr/>
          <p:nvPr/>
        </p:nvCxnSpPr>
        <p:spPr>
          <a:xfrm>
            <a:off x="6096000" y="5338762"/>
            <a:ext cx="3228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B115D4-25A3-4758-9FF7-5290CAE0B1B7}"/>
              </a:ext>
            </a:extLst>
          </p:cNvPr>
          <p:cNvCxnSpPr>
            <a:cxnSpLocks/>
          </p:cNvCxnSpPr>
          <p:nvPr/>
        </p:nvCxnSpPr>
        <p:spPr>
          <a:xfrm flipV="1">
            <a:off x="7303295" y="2694781"/>
            <a:ext cx="802480" cy="183118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A35BBCB-810E-4FA3-A08F-0721B13DF6DD}"/>
              </a:ext>
            </a:extLst>
          </p:cNvPr>
          <p:cNvCxnSpPr>
            <a:cxnSpLocks/>
          </p:cNvCxnSpPr>
          <p:nvPr/>
        </p:nvCxnSpPr>
        <p:spPr>
          <a:xfrm flipV="1">
            <a:off x="7972425" y="3048000"/>
            <a:ext cx="0" cy="133508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30096B-ABC6-4744-8AAA-8E7DC3F78B90}"/>
              </a:ext>
            </a:extLst>
          </p:cNvPr>
          <p:cNvCxnSpPr>
            <a:cxnSpLocks/>
          </p:cNvCxnSpPr>
          <p:nvPr/>
        </p:nvCxnSpPr>
        <p:spPr>
          <a:xfrm>
            <a:off x="7400925" y="4383085"/>
            <a:ext cx="5715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33FBBF90-475E-41D1-95B5-83A0658318DC}"/>
              </a:ext>
            </a:extLst>
          </p:cNvPr>
          <p:cNvSpPr/>
          <p:nvPr/>
        </p:nvSpPr>
        <p:spPr>
          <a:xfrm rot="16200000">
            <a:off x="7484269" y="4444206"/>
            <a:ext cx="438148" cy="5381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8" name="Right Brace 27">
            <a:extLst>
              <a:ext uri="{FF2B5EF4-FFF2-40B4-BE49-F238E27FC236}">
                <a16:creationId xmlns:a16="http://schemas.microsoft.com/office/drawing/2014/main" id="{DB800531-92F6-4BB5-BFA2-D7A888CE9E00}"/>
              </a:ext>
            </a:extLst>
          </p:cNvPr>
          <p:cNvSpPr/>
          <p:nvPr/>
        </p:nvSpPr>
        <p:spPr>
          <a:xfrm>
            <a:off x="8105775" y="3134121"/>
            <a:ext cx="238124" cy="12489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738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500"/>
                                        <p:tgtEl>
                                          <p:spTgt spid="3">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BC0-948B-4FE1-BF5C-DDF1AD205243}"/>
              </a:ext>
            </a:extLst>
          </p:cNvPr>
          <p:cNvSpPr>
            <a:spLocks noGrp="1"/>
          </p:cNvSpPr>
          <p:nvPr>
            <p:ph type="title"/>
          </p:nvPr>
        </p:nvSpPr>
        <p:spPr/>
        <p:txBody>
          <a:bodyPr>
            <a:normAutofit fontScale="90000"/>
          </a:bodyPr>
          <a:lstStyle/>
          <a:p>
            <a:r>
              <a:rPr lang="en-MY" b="1" dirty="0"/>
              <a:t>Demand occurs when price is at least as low as the marginal benefit. People buy more whenever P</a:t>
            </a:r>
            <a:r>
              <a:rPr lang="en-MY" b="1" dirty="0">
                <a:cs typeface="Calibri" panose="020F0502020204030204" pitchFamily="34" charset="0"/>
              </a:rPr>
              <a:t>≤</a:t>
            </a:r>
            <a:r>
              <a:rPr lang="en-MY" b="1" dirty="0"/>
              <a:t>MB </a:t>
            </a:r>
          </a:p>
        </p:txBody>
      </p:sp>
      <p:sp>
        <p:nvSpPr>
          <p:cNvPr id="3" name="Content Placeholder 2">
            <a:extLst>
              <a:ext uri="{FF2B5EF4-FFF2-40B4-BE49-F238E27FC236}">
                <a16:creationId xmlns:a16="http://schemas.microsoft.com/office/drawing/2014/main" id="{077B9A23-A28E-40E6-802B-A709ACDC8ECA}"/>
              </a:ext>
            </a:extLst>
          </p:cNvPr>
          <p:cNvSpPr>
            <a:spLocks noGrp="1"/>
          </p:cNvSpPr>
          <p:nvPr>
            <p:ph idx="1"/>
          </p:nvPr>
        </p:nvSpPr>
        <p:spPr/>
        <p:txBody>
          <a:bodyPr>
            <a:normAutofit lnSpcReduction="10000"/>
          </a:bodyPr>
          <a:lstStyle/>
          <a:p>
            <a:pPr marL="0" indent="0">
              <a:buNone/>
            </a:pPr>
            <a:r>
              <a:rPr lang="en-MY" dirty="0"/>
              <a:t>           Price</a:t>
            </a:r>
          </a:p>
          <a:p>
            <a:pPr marL="0" indent="0">
              <a:buNone/>
            </a:pPr>
            <a:endParaRPr lang="en-MY" dirty="0"/>
          </a:p>
          <a:p>
            <a:pPr marL="0" indent="0">
              <a:buNone/>
            </a:pPr>
            <a:r>
              <a:rPr lang="en-MY" dirty="0"/>
              <a:t>                                    P’&gt;MB</a:t>
            </a:r>
          </a:p>
          <a:p>
            <a:pPr marL="0" indent="0">
              <a:buNone/>
            </a:pPr>
            <a:r>
              <a:rPr lang="en-MY" dirty="0"/>
              <a:t>    P=MB</a:t>
            </a:r>
          </a:p>
          <a:p>
            <a:pPr marL="0" indent="0">
              <a:buNone/>
            </a:pPr>
            <a:endParaRPr lang="en-MY" dirty="0"/>
          </a:p>
          <a:p>
            <a:pPr marL="0" indent="0">
              <a:buNone/>
            </a:pPr>
            <a:r>
              <a:rPr lang="en-MY" dirty="0"/>
              <a:t>                    P”&lt;MB</a:t>
            </a:r>
          </a:p>
          <a:p>
            <a:pPr marL="0" indent="0">
              <a:buNone/>
            </a:pPr>
            <a:endParaRPr lang="en-MY" dirty="0"/>
          </a:p>
          <a:p>
            <a:pPr marL="0" indent="0">
              <a:buNone/>
            </a:pPr>
            <a:r>
              <a:rPr lang="en-MY" dirty="0"/>
              <a:t>                                                            D</a:t>
            </a:r>
          </a:p>
          <a:p>
            <a:pPr marL="0" indent="0">
              <a:buNone/>
            </a:pPr>
            <a:r>
              <a:rPr lang="en-MY" dirty="0"/>
              <a:t>                                                                     Quantity</a:t>
            </a:r>
          </a:p>
        </p:txBody>
      </p:sp>
      <p:cxnSp>
        <p:nvCxnSpPr>
          <p:cNvPr id="5" name="Straight Arrow Connector 4">
            <a:extLst>
              <a:ext uri="{FF2B5EF4-FFF2-40B4-BE49-F238E27FC236}">
                <a16:creationId xmlns:a16="http://schemas.microsoft.com/office/drawing/2014/main" id="{B48FC31F-6FF9-4E09-AB8E-B297E58C04A6}"/>
              </a:ext>
            </a:extLst>
          </p:cNvPr>
          <p:cNvCxnSpPr/>
          <p:nvPr/>
        </p:nvCxnSpPr>
        <p:spPr>
          <a:xfrm flipV="1">
            <a:off x="2200275" y="2228850"/>
            <a:ext cx="0" cy="35337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4486985-98EB-49D4-AB22-BEDAD5621EF1}"/>
              </a:ext>
            </a:extLst>
          </p:cNvPr>
          <p:cNvCxnSpPr/>
          <p:nvPr/>
        </p:nvCxnSpPr>
        <p:spPr>
          <a:xfrm>
            <a:off x="2200275" y="5753100"/>
            <a:ext cx="426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60F50F-388B-4B9B-85A7-D967E711DAC7}"/>
              </a:ext>
            </a:extLst>
          </p:cNvPr>
          <p:cNvCxnSpPr>
            <a:cxnSpLocks/>
          </p:cNvCxnSpPr>
          <p:nvPr/>
        </p:nvCxnSpPr>
        <p:spPr>
          <a:xfrm>
            <a:off x="2400300" y="2686050"/>
            <a:ext cx="3324225" cy="2352675"/>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D40DDEC-1F8C-4422-A133-ECF924877239}"/>
              </a:ext>
            </a:extLst>
          </p:cNvPr>
          <p:cNvCxnSpPr/>
          <p:nvPr/>
        </p:nvCxnSpPr>
        <p:spPr>
          <a:xfrm>
            <a:off x="2200275" y="3590925"/>
            <a:ext cx="14859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7C8A40-A6E3-4D15-8F60-6FDF733C6A93}"/>
              </a:ext>
            </a:extLst>
          </p:cNvPr>
          <p:cNvCxnSpPr/>
          <p:nvPr/>
        </p:nvCxnSpPr>
        <p:spPr>
          <a:xfrm>
            <a:off x="3648075" y="3629025"/>
            <a:ext cx="0" cy="21336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4E7B0A-CA91-4ED4-8F4A-935E710345FC}"/>
              </a:ext>
            </a:extLst>
          </p:cNvPr>
          <p:cNvCxnSpPr/>
          <p:nvPr/>
        </p:nvCxnSpPr>
        <p:spPr>
          <a:xfrm flipV="1">
            <a:off x="3648075" y="2905125"/>
            <a:ext cx="0" cy="68580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53158-A73A-4C08-9A8B-85D52C5D1E67}"/>
              </a:ext>
            </a:extLst>
          </p:cNvPr>
          <p:cNvCxnSpPr>
            <a:cxnSpLocks/>
          </p:cNvCxnSpPr>
          <p:nvPr/>
        </p:nvCxnSpPr>
        <p:spPr>
          <a:xfrm flipH="1">
            <a:off x="2200275" y="2905125"/>
            <a:ext cx="144780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D29B26-4274-4A94-9E8D-00FC6011A23B}"/>
              </a:ext>
            </a:extLst>
          </p:cNvPr>
          <p:cNvCxnSpPr/>
          <p:nvPr/>
        </p:nvCxnSpPr>
        <p:spPr>
          <a:xfrm>
            <a:off x="2714625" y="2905125"/>
            <a:ext cx="0" cy="2847975"/>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1F1A6C-D362-47E7-A19E-C9BEBB32500D}"/>
              </a:ext>
            </a:extLst>
          </p:cNvPr>
          <p:cNvCxnSpPr/>
          <p:nvPr/>
        </p:nvCxnSpPr>
        <p:spPr>
          <a:xfrm flipH="1">
            <a:off x="2819400" y="5286375"/>
            <a:ext cx="6572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FD5C06C-D06D-4C4D-9A1F-7B99521A84C6}"/>
              </a:ext>
            </a:extLst>
          </p:cNvPr>
          <p:cNvCxnSpPr/>
          <p:nvPr/>
        </p:nvCxnSpPr>
        <p:spPr>
          <a:xfrm>
            <a:off x="3648075" y="3629025"/>
            <a:ext cx="0" cy="942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71C9EBC-7354-4A51-A93E-9E298F9790E3}"/>
              </a:ext>
            </a:extLst>
          </p:cNvPr>
          <p:cNvCxnSpPr/>
          <p:nvPr/>
        </p:nvCxnSpPr>
        <p:spPr>
          <a:xfrm>
            <a:off x="3648075" y="4572000"/>
            <a:ext cx="14287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6DD1FA-1A01-4C78-AD5F-FBC4E8F20952}"/>
              </a:ext>
            </a:extLst>
          </p:cNvPr>
          <p:cNvCxnSpPr>
            <a:cxnSpLocks/>
          </p:cNvCxnSpPr>
          <p:nvPr/>
        </p:nvCxnSpPr>
        <p:spPr>
          <a:xfrm>
            <a:off x="2224088" y="4591049"/>
            <a:ext cx="2790825" cy="9525"/>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B19095-6386-43C0-9AAA-7AF052412870}"/>
              </a:ext>
            </a:extLst>
          </p:cNvPr>
          <p:cNvCxnSpPr/>
          <p:nvPr/>
        </p:nvCxnSpPr>
        <p:spPr>
          <a:xfrm>
            <a:off x="5038725" y="4572000"/>
            <a:ext cx="0" cy="1190625"/>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down)">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B593-D951-4574-8888-6BF0E1BC04D8}"/>
              </a:ext>
            </a:extLst>
          </p:cNvPr>
          <p:cNvSpPr>
            <a:spLocks noGrp="1"/>
          </p:cNvSpPr>
          <p:nvPr>
            <p:ph type="title"/>
          </p:nvPr>
        </p:nvSpPr>
        <p:spPr/>
        <p:txBody>
          <a:bodyPr>
            <a:normAutofit/>
          </a:bodyPr>
          <a:lstStyle/>
          <a:p>
            <a:r>
              <a:rPr lang="en-MY" sz="4000" b="1" dirty="0"/>
              <a:t>Not every purchase is sensitive to price change.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F3E89-AB84-434F-A2C5-2C18E6446E5A}"/>
                  </a:ext>
                </a:extLst>
              </p:cNvPr>
              <p:cNvSpPr>
                <a:spLocks noGrp="1"/>
              </p:cNvSpPr>
              <p:nvPr>
                <p:ph idx="1"/>
              </p:nvPr>
            </p:nvSpPr>
            <p:spPr/>
            <p:txBody>
              <a:bodyPr>
                <a:normAutofit lnSpcReduction="10000"/>
              </a:bodyPr>
              <a:lstStyle/>
              <a:p>
                <a:pPr marL="0" indent="0">
                  <a:buNone/>
                </a:pPr>
                <a:r>
                  <a:rPr lang="en-MY" dirty="0"/>
                  <a:t>    Price                                                      </a:t>
                </a:r>
                <a:r>
                  <a:rPr lang="en-MY" dirty="0" err="1"/>
                  <a:t>Price</a:t>
                </a:r>
                <a:endParaRPr lang="en-MY" dirty="0"/>
              </a:p>
              <a:p>
                <a:pPr marL="0" indent="0">
                  <a:buNone/>
                </a:pPr>
                <a:endParaRPr lang="en-MY" dirty="0"/>
              </a:p>
              <a:p>
                <a:pPr marL="0" indent="0">
                  <a:buNone/>
                </a:pPr>
                <a:endParaRPr lang="en-MY" dirty="0"/>
              </a:p>
              <a:p>
                <a:pPr marL="0" indent="0">
                  <a:buNone/>
                </a:pPr>
                <a:r>
                  <a:rPr lang="en-MY" dirty="0">
                    <a:ea typeface="Cambria Math" panose="02040503050406030204" pitchFamily="18" charset="0"/>
                  </a:rPr>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𝑃</m:t>
                    </m:r>
                  </m:oMath>
                </a14:m>
                <a:endParaRPr lang="en-MY" dirty="0"/>
              </a:p>
              <a:p>
                <a:pPr marL="0" indent="0">
                  <a:buNone/>
                </a:pPr>
                <a:r>
                  <a:rPr lang="en-MY" dirty="0"/>
                  <a:t>         </a:t>
                </a:r>
                <a14:m>
                  <m:oMath xmlns:m="http://schemas.openxmlformats.org/officeDocument/2006/math">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𝑃</m:t>
                    </m:r>
                  </m:oMath>
                </a14:m>
                <a:endParaRPr lang="en-MY" dirty="0"/>
              </a:p>
              <a:p>
                <a:pPr marL="0" indent="0">
                  <a:buNone/>
                </a:pPr>
                <a:endParaRPr lang="en-MY" dirty="0"/>
              </a:p>
              <a:p>
                <a:pPr marL="0" indent="0">
                  <a:buNone/>
                </a:pPr>
                <a:r>
                  <a:rPr lang="en-MY" dirty="0"/>
                  <a:t>                           </a:t>
                </a:r>
                <a14:m>
                  <m:oMath xmlns:m="http://schemas.openxmlformats.org/officeDocument/2006/math">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𝑄</m:t>
                    </m:r>
                  </m:oMath>
                </a14:m>
                <a:r>
                  <a:rPr lang="en-MY" dirty="0"/>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𝑄</m:t>
                    </m:r>
                  </m:oMath>
                </a14:m>
                <a:r>
                  <a:rPr lang="en-MY" dirty="0"/>
                  <a:t> </a:t>
                </a:r>
              </a:p>
              <a:p>
                <a:pPr marL="0" indent="0">
                  <a:buNone/>
                </a:pPr>
                <a:r>
                  <a:rPr lang="en-MY" dirty="0"/>
                  <a:t>                                                Quantity                                                </a:t>
                </a:r>
                <a:r>
                  <a:rPr lang="en-MY" dirty="0" err="1"/>
                  <a:t>Quantity</a:t>
                </a:r>
                <a:endParaRPr lang="en-MY" dirty="0"/>
              </a:p>
              <a:p>
                <a:pPr marL="0" indent="0">
                  <a:buNone/>
                </a:pPr>
                <a:r>
                  <a:rPr lang="en-MY" dirty="0"/>
                  <a:t>           Price elastic demand                           Price inelastic demand</a:t>
                </a:r>
              </a:p>
            </p:txBody>
          </p:sp>
        </mc:Choice>
        <mc:Fallback xmlns="">
          <p:sp>
            <p:nvSpPr>
              <p:cNvPr id="3" name="Content Placeholder 2">
                <a:extLst>
                  <a:ext uri="{FF2B5EF4-FFF2-40B4-BE49-F238E27FC236}">
                    <a16:creationId xmlns:a16="http://schemas.microsoft.com/office/drawing/2014/main" id="{C3DF3E89-AB84-434F-A2C5-2C18E6446E5A}"/>
                  </a:ext>
                </a:extLst>
              </p:cNvPr>
              <p:cNvSpPr>
                <a:spLocks noGrp="1" noRot="1" noChangeAspect="1" noMove="1" noResize="1" noEditPoints="1" noAdjustHandles="1" noChangeArrowheads="1" noChangeShapeType="1" noTextEdit="1"/>
              </p:cNvSpPr>
              <p:nvPr>
                <p:ph idx="1"/>
              </p:nvPr>
            </p:nvSpPr>
            <p:spPr>
              <a:blipFill>
                <a:blip r:embed="rId2"/>
                <a:stretch>
                  <a:fillRect t="-3081" r="-580" b="-1261"/>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46B18806-98F6-4655-BCD8-E971A6F92A55}"/>
              </a:ext>
            </a:extLst>
          </p:cNvPr>
          <p:cNvCxnSpPr>
            <a:cxnSpLocks/>
          </p:cNvCxnSpPr>
          <p:nvPr/>
        </p:nvCxnSpPr>
        <p:spPr>
          <a:xfrm flipV="1">
            <a:off x="1581150" y="2362200"/>
            <a:ext cx="0" cy="2943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74F18B-1A7A-4589-B536-70E6432A442A}"/>
              </a:ext>
            </a:extLst>
          </p:cNvPr>
          <p:cNvCxnSpPr/>
          <p:nvPr/>
        </p:nvCxnSpPr>
        <p:spPr>
          <a:xfrm>
            <a:off x="1581150" y="5286375"/>
            <a:ext cx="3228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F8DA56-7C49-4155-8DE5-4AE7D4EA3572}"/>
              </a:ext>
            </a:extLst>
          </p:cNvPr>
          <p:cNvCxnSpPr>
            <a:cxnSpLocks/>
          </p:cNvCxnSpPr>
          <p:nvPr/>
        </p:nvCxnSpPr>
        <p:spPr>
          <a:xfrm>
            <a:off x="1952625" y="3429000"/>
            <a:ext cx="2857500" cy="67627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349E9C5-2D95-4162-8F36-E8E8E1403BA8}"/>
              </a:ext>
            </a:extLst>
          </p:cNvPr>
          <p:cNvCxnSpPr>
            <a:cxnSpLocks/>
          </p:cNvCxnSpPr>
          <p:nvPr/>
        </p:nvCxnSpPr>
        <p:spPr>
          <a:xfrm>
            <a:off x="2362200" y="3533775"/>
            <a:ext cx="0" cy="4667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C2ED1B-2799-496E-BE82-A259D407EF85}"/>
              </a:ext>
            </a:extLst>
          </p:cNvPr>
          <p:cNvCxnSpPr/>
          <p:nvPr/>
        </p:nvCxnSpPr>
        <p:spPr>
          <a:xfrm>
            <a:off x="2324100" y="4010025"/>
            <a:ext cx="19812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B937F2BA-C6C6-4393-90A7-558B9038A08C}"/>
              </a:ext>
            </a:extLst>
          </p:cNvPr>
          <p:cNvSpPr/>
          <p:nvPr/>
        </p:nvSpPr>
        <p:spPr>
          <a:xfrm>
            <a:off x="2173606" y="3533775"/>
            <a:ext cx="45719" cy="466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dirty="0"/>
          </a:p>
        </p:txBody>
      </p:sp>
      <p:sp>
        <p:nvSpPr>
          <p:cNvPr id="21" name="Right Brace 20">
            <a:extLst>
              <a:ext uri="{FF2B5EF4-FFF2-40B4-BE49-F238E27FC236}">
                <a16:creationId xmlns:a16="http://schemas.microsoft.com/office/drawing/2014/main" id="{25370D7A-46B2-4BBD-A21E-88FD87DE6638}"/>
              </a:ext>
            </a:extLst>
          </p:cNvPr>
          <p:cNvSpPr/>
          <p:nvPr/>
        </p:nvSpPr>
        <p:spPr>
          <a:xfrm rot="16200000" flipH="1">
            <a:off x="3152793" y="3350437"/>
            <a:ext cx="361919" cy="1943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22" name="Straight Arrow Connector 21">
            <a:extLst>
              <a:ext uri="{FF2B5EF4-FFF2-40B4-BE49-F238E27FC236}">
                <a16:creationId xmlns:a16="http://schemas.microsoft.com/office/drawing/2014/main" id="{7456D3B9-5137-4846-8DD7-C14BBE38666C}"/>
              </a:ext>
            </a:extLst>
          </p:cNvPr>
          <p:cNvCxnSpPr>
            <a:cxnSpLocks/>
          </p:cNvCxnSpPr>
          <p:nvPr/>
        </p:nvCxnSpPr>
        <p:spPr>
          <a:xfrm flipV="1">
            <a:off x="6734175" y="2362200"/>
            <a:ext cx="0" cy="2943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0D5EFDB-439D-4B61-96A9-B87F161DB2DE}"/>
              </a:ext>
            </a:extLst>
          </p:cNvPr>
          <p:cNvCxnSpPr/>
          <p:nvPr/>
        </p:nvCxnSpPr>
        <p:spPr>
          <a:xfrm>
            <a:off x="6734175" y="5286375"/>
            <a:ext cx="3228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5AA1FC-B867-42D9-BA80-9B2BC5C5D65F}"/>
              </a:ext>
            </a:extLst>
          </p:cNvPr>
          <p:cNvCxnSpPr>
            <a:cxnSpLocks/>
          </p:cNvCxnSpPr>
          <p:nvPr/>
        </p:nvCxnSpPr>
        <p:spPr>
          <a:xfrm>
            <a:off x="7829550" y="2581274"/>
            <a:ext cx="1076325" cy="19216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FA546F26-DBA8-4915-B7B0-3155F8937A0F}"/>
              </a:ext>
            </a:extLst>
          </p:cNvPr>
          <p:cNvCxnSpPr>
            <a:cxnSpLocks/>
          </p:cNvCxnSpPr>
          <p:nvPr/>
        </p:nvCxnSpPr>
        <p:spPr>
          <a:xfrm flipV="1">
            <a:off x="7991475" y="3990973"/>
            <a:ext cx="590550" cy="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684122-C7D9-42DA-BF64-4FEAF9074798}"/>
              </a:ext>
            </a:extLst>
          </p:cNvPr>
          <p:cNvCxnSpPr>
            <a:cxnSpLocks/>
          </p:cNvCxnSpPr>
          <p:nvPr/>
        </p:nvCxnSpPr>
        <p:spPr>
          <a:xfrm>
            <a:off x="7981950" y="2886075"/>
            <a:ext cx="0" cy="11239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5B63F5F2-9514-4E7C-82A8-DEB676AD86BE}"/>
              </a:ext>
            </a:extLst>
          </p:cNvPr>
          <p:cNvSpPr/>
          <p:nvPr/>
        </p:nvSpPr>
        <p:spPr>
          <a:xfrm>
            <a:off x="7372349" y="2886074"/>
            <a:ext cx="504825" cy="1104899"/>
          </a:xfrm>
          <a:prstGeom prst="leftBrace">
            <a:avLst>
              <a:gd name="adj1" fmla="val 8333"/>
              <a:gd name="adj2" fmla="val 5277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dirty="0"/>
          </a:p>
        </p:txBody>
      </p:sp>
      <p:sp>
        <p:nvSpPr>
          <p:cNvPr id="32" name="Right Brace 31">
            <a:extLst>
              <a:ext uri="{FF2B5EF4-FFF2-40B4-BE49-F238E27FC236}">
                <a16:creationId xmlns:a16="http://schemas.microsoft.com/office/drawing/2014/main" id="{CBC9A385-FA2C-4F41-9BBD-573D7539004A}"/>
              </a:ext>
            </a:extLst>
          </p:cNvPr>
          <p:cNvSpPr/>
          <p:nvPr/>
        </p:nvSpPr>
        <p:spPr>
          <a:xfrm rot="16200000" flipH="1">
            <a:off x="8173661" y="3973131"/>
            <a:ext cx="254762" cy="590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28675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500"/>
                                        <p:tgtEl>
                                          <p:spTgt spid="3">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fade">
                                      <p:cBhvr>
                                        <p:cTn id="7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1733-E977-4A1A-B3D5-D6EA98F2EB61}"/>
              </a:ext>
            </a:extLst>
          </p:cNvPr>
          <p:cNvSpPr>
            <a:spLocks noGrp="1"/>
          </p:cNvSpPr>
          <p:nvPr>
            <p:ph type="title"/>
          </p:nvPr>
        </p:nvSpPr>
        <p:spPr/>
        <p:txBody>
          <a:bodyPr>
            <a:normAutofit/>
          </a:bodyPr>
          <a:lstStyle/>
          <a:p>
            <a:r>
              <a:rPr lang="en-MY" sz="4000" b="1" dirty="0"/>
              <a:t>Market equilibrium</a:t>
            </a:r>
          </a:p>
        </p:txBody>
      </p:sp>
      <p:sp>
        <p:nvSpPr>
          <p:cNvPr id="3" name="Content Placeholder 2">
            <a:extLst>
              <a:ext uri="{FF2B5EF4-FFF2-40B4-BE49-F238E27FC236}">
                <a16:creationId xmlns:a16="http://schemas.microsoft.com/office/drawing/2014/main" id="{F2DC8CBE-16C0-431B-A779-3FFD1CF7767F}"/>
              </a:ext>
            </a:extLst>
          </p:cNvPr>
          <p:cNvSpPr>
            <a:spLocks noGrp="1"/>
          </p:cNvSpPr>
          <p:nvPr>
            <p:ph idx="1"/>
          </p:nvPr>
        </p:nvSpPr>
        <p:spPr>
          <a:xfrm>
            <a:off x="838200" y="1854200"/>
            <a:ext cx="10515600" cy="4351338"/>
          </a:xfrm>
        </p:spPr>
        <p:txBody>
          <a:bodyPr/>
          <a:lstStyle/>
          <a:p>
            <a:pPr marL="0" indent="0">
              <a:buNone/>
            </a:pPr>
            <a:r>
              <a:rPr lang="en-MY" dirty="0"/>
              <a:t>                    Price</a:t>
            </a:r>
          </a:p>
          <a:p>
            <a:pPr marL="0" indent="0">
              <a:buNone/>
            </a:pPr>
            <a:r>
              <a:rPr lang="en-MY" dirty="0"/>
              <a:t>                                  D                            S</a:t>
            </a:r>
          </a:p>
          <a:p>
            <a:pPr marL="0" indent="0">
              <a:buNone/>
            </a:pPr>
            <a:endParaRPr lang="en-MY" dirty="0"/>
          </a:p>
          <a:p>
            <a:pPr marL="0" indent="0">
              <a:buNone/>
            </a:pPr>
            <a:endParaRPr lang="en-MY" dirty="0"/>
          </a:p>
          <a:p>
            <a:pPr marL="0" indent="0">
              <a:buNone/>
            </a:pPr>
            <a:endParaRPr lang="en-MY" dirty="0"/>
          </a:p>
          <a:p>
            <a:pPr marL="0" indent="0">
              <a:buNone/>
            </a:pPr>
            <a:endParaRPr lang="en-MY" dirty="0"/>
          </a:p>
          <a:p>
            <a:pPr marL="0" indent="0">
              <a:buNone/>
            </a:pPr>
            <a:endParaRPr lang="en-MY" dirty="0"/>
          </a:p>
          <a:p>
            <a:pPr marL="0" indent="0">
              <a:buNone/>
            </a:pPr>
            <a:r>
              <a:rPr lang="en-MY" dirty="0"/>
              <a:t>                                                                                Quantity</a:t>
            </a:r>
          </a:p>
        </p:txBody>
      </p:sp>
      <p:cxnSp>
        <p:nvCxnSpPr>
          <p:cNvPr id="5" name="Straight Arrow Connector 4">
            <a:extLst>
              <a:ext uri="{FF2B5EF4-FFF2-40B4-BE49-F238E27FC236}">
                <a16:creationId xmlns:a16="http://schemas.microsoft.com/office/drawing/2014/main" id="{3AA73873-D096-4819-BEA4-1F2DD9D803A7}"/>
              </a:ext>
            </a:extLst>
          </p:cNvPr>
          <p:cNvCxnSpPr/>
          <p:nvPr/>
        </p:nvCxnSpPr>
        <p:spPr>
          <a:xfrm flipV="1">
            <a:off x="3048000" y="2276475"/>
            <a:ext cx="0" cy="3057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ADFA321-859D-49E4-A088-D5A5451176F1}"/>
              </a:ext>
            </a:extLst>
          </p:cNvPr>
          <p:cNvCxnSpPr/>
          <p:nvPr/>
        </p:nvCxnSpPr>
        <p:spPr>
          <a:xfrm>
            <a:off x="3028950" y="5343525"/>
            <a:ext cx="43624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067E0E-E841-4C08-B838-D70FCA3A787E}"/>
              </a:ext>
            </a:extLst>
          </p:cNvPr>
          <p:cNvCxnSpPr/>
          <p:nvPr/>
        </p:nvCxnSpPr>
        <p:spPr>
          <a:xfrm flipV="1">
            <a:off x="3990975" y="2743200"/>
            <a:ext cx="2105025" cy="21431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60F216A-5F8D-41BA-BE04-DEB597CC56D3}"/>
              </a:ext>
            </a:extLst>
          </p:cNvPr>
          <p:cNvCxnSpPr>
            <a:cxnSpLocks/>
          </p:cNvCxnSpPr>
          <p:nvPr/>
        </p:nvCxnSpPr>
        <p:spPr>
          <a:xfrm>
            <a:off x="3905250" y="2809874"/>
            <a:ext cx="2419350" cy="200977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F9DCE9DE-4A7C-4552-AEE0-C65775C36D03}"/>
              </a:ext>
            </a:extLst>
          </p:cNvPr>
          <p:cNvCxnSpPr/>
          <p:nvPr/>
        </p:nvCxnSpPr>
        <p:spPr>
          <a:xfrm>
            <a:off x="3028950" y="3776662"/>
            <a:ext cx="2085975" cy="95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5297AF-43A3-49A9-BF1F-C2953782EF98}"/>
              </a:ext>
            </a:extLst>
          </p:cNvPr>
          <p:cNvCxnSpPr/>
          <p:nvPr/>
        </p:nvCxnSpPr>
        <p:spPr>
          <a:xfrm>
            <a:off x="5114925" y="3805237"/>
            <a:ext cx="0" cy="147161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030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236F8-3B00-4B87-AFF5-82BEABBC6783}"/>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b="1" kern="1200">
                <a:solidFill>
                  <a:schemeClr val="bg1"/>
                </a:solidFill>
                <a:latin typeface="+mj-lt"/>
                <a:ea typeface="+mj-ea"/>
                <a:cs typeface="+mj-cs"/>
              </a:rPr>
              <a:t>Why commodity prices nosedive in last April but skyrocket since then?</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chart, line chart&#10;&#10;Description automatically generated">
            <a:extLst>
              <a:ext uri="{FF2B5EF4-FFF2-40B4-BE49-F238E27FC236}">
                <a16:creationId xmlns:a16="http://schemas.microsoft.com/office/drawing/2014/main" id="{A2D010C3-D547-4B03-9F1E-ABEF331BD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489" y="2427550"/>
            <a:ext cx="8735171" cy="4061854"/>
          </a:xfrm>
          <a:prstGeom prst="rect">
            <a:avLst/>
          </a:prstGeom>
        </p:spPr>
      </p:pic>
    </p:spTree>
    <p:extLst>
      <p:ext uri="{BB962C8B-B14F-4D97-AF65-F5344CB8AC3E}">
        <p14:creationId xmlns:p14="http://schemas.microsoft.com/office/powerpoint/2010/main" val="3477937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A101-2340-479B-A02B-32326E0D212F}"/>
              </a:ext>
            </a:extLst>
          </p:cNvPr>
          <p:cNvSpPr>
            <a:spLocks noGrp="1"/>
          </p:cNvSpPr>
          <p:nvPr>
            <p:ph type="title"/>
          </p:nvPr>
        </p:nvSpPr>
        <p:spPr/>
        <p:txBody>
          <a:bodyPr>
            <a:normAutofit/>
          </a:bodyPr>
          <a:lstStyle/>
          <a:p>
            <a:r>
              <a:rPr lang="en-MY" sz="4000" b="1" dirty="0"/>
              <a:t>It was the demand crash, followed by demand recovery and supply restraint</a:t>
            </a:r>
          </a:p>
        </p:txBody>
      </p:sp>
      <p:sp>
        <p:nvSpPr>
          <p:cNvPr id="3" name="Content Placeholder 2">
            <a:extLst>
              <a:ext uri="{FF2B5EF4-FFF2-40B4-BE49-F238E27FC236}">
                <a16:creationId xmlns:a16="http://schemas.microsoft.com/office/drawing/2014/main" id="{3D68F343-9F0E-4436-B4AD-8424AC54FA12}"/>
              </a:ext>
            </a:extLst>
          </p:cNvPr>
          <p:cNvSpPr>
            <a:spLocks noGrp="1"/>
          </p:cNvSpPr>
          <p:nvPr>
            <p:ph idx="1"/>
          </p:nvPr>
        </p:nvSpPr>
        <p:spPr>
          <a:xfrm>
            <a:off x="828675" y="1825625"/>
            <a:ext cx="10515600" cy="4667250"/>
          </a:xfrm>
        </p:spPr>
        <p:txBody>
          <a:bodyPr/>
          <a:lstStyle/>
          <a:p>
            <a:pPr marL="0" indent="0">
              <a:buNone/>
            </a:pPr>
            <a:r>
              <a:rPr lang="en-MY" dirty="0"/>
              <a:t>Crude oil price                                             </a:t>
            </a:r>
          </a:p>
          <a:p>
            <a:pPr marL="0" indent="0">
              <a:buNone/>
            </a:pPr>
            <a:r>
              <a:rPr lang="en-MY" dirty="0"/>
              <a:t>                              S</a:t>
            </a:r>
          </a:p>
          <a:p>
            <a:pPr marL="0" indent="0">
              <a:buNone/>
            </a:pPr>
            <a:r>
              <a:rPr lang="en-MY" dirty="0"/>
              <a:t>                                                                       </a:t>
            </a:r>
          </a:p>
          <a:p>
            <a:pPr marL="0" indent="0">
              <a:buNone/>
            </a:pPr>
            <a:endParaRPr lang="en-MY" dirty="0"/>
          </a:p>
          <a:p>
            <a:pPr marL="0" indent="0">
              <a:buNone/>
            </a:pPr>
            <a:endParaRPr lang="en-MY" dirty="0"/>
          </a:p>
          <a:p>
            <a:pPr marL="0" indent="0">
              <a:buNone/>
            </a:pPr>
            <a:r>
              <a:rPr lang="en-MY" dirty="0"/>
              <a:t>                                           D</a:t>
            </a:r>
          </a:p>
          <a:p>
            <a:pPr marL="0" indent="0">
              <a:buNone/>
            </a:pPr>
            <a:r>
              <a:rPr lang="en-MY" dirty="0"/>
              <a:t>                                        D’ </a:t>
            </a:r>
          </a:p>
          <a:p>
            <a:pPr marL="0" indent="0">
              <a:buNone/>
            </a:pPr>
            <a:r>
              <a:rPr lang="en-MY" dirty="0"/>
              <a:t>                                                   Q					</a:t>
            </a:r>
          </a:p>
          <a:p>
            <a:pPr marL="0" indent="0">
              <a:buNone/>
            </a:pPr>
            <a:r>
              <a:rPr lang="en-MY" dirty="0"/>
              <a:t>                                                                                                                </a:t>
            </a:r>
          </a:p>
        </p:txBody>
      </p:sp>
      <p:cxnSp>
        <p:nvCxnSpPr>
          <p:cNvPr id="5" name="Straight Arrow Connector 4">
            <a:extLst>
              <a:ext uri="{FF2B5EF4-FFF2-40B4-BE49-F238E27FC236}">
                <a16:creationId xmlns:a16="http://schemas.microsoft.com/office/drawing/2014/main" id="{D2B63C7F-9EA3-4CFF-AF0B-FEEF790BCD0B}"/>
              </a:ext>
            </a:extLst>
          </p:cNvPr>
          <p:cNvCxnSpPr/>
          <p:nvPr/>
        </p:nvCxnSpPr>
        <p:spPr>
          <a:xfrm flipV="1">
            <a:off x="1314450" y="2419350"/>
            <a:ext cx="0" cy="3219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25E934-74AF-4928-A270-3A57EFBDE243}"/>
              </a:ext>
            </a:extLst>
          </p:cNvPr>
          <p:cNvCxnSpPr>
            <a:cxnSpLocks/>
          </p:cNvCxnSpPr>
          <p:nvPr/>
        </p:nvCxnSpPr>
        <p:spPr>
          <a:xfrm>
            <a:off x="1266825" y="5619751"/>
            <a:ext cx="3762375" cy="19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B60F81-B23F-4B1B-A6CF-C5C1468C367A}"/>
              </a:ext>
            </a:extLst>
          </p:cNvPr>
          <p:cNvCxnSpPr/>
          <p:nvPr/>
        </p:nvCxnSpPr>
        <p:spPr>
          <a:xfrm flipV="1">
            <a:off x="2724150" y="2619375"/>
            <a:ext cx="542925" cy="248602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5316C8A2-E753-49C1-8500-8A2F150402DE}"/>
              </a:ext>
            </a:extLst>
          </p:cNvPr>
          <p:cNvCxnSpPr/>
          <p:nvPr/>
        </p:nvCxnSpPr>
        <p:spPr>
          <a:xfrm>
            <a:off x="1919287" y="2966245"/>
            <a:ext cx="2457450" cy="172402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B9F5F-FFD7-4523-902D-04013F0E54FD}"/>
              </a:ext>
            </a:extLst>
          </p:cNvPr>
          <p:cNvCxnSpPr/>
          <p:nvPr/>
        </p:nvCxnSpPr>
        <p:spPr>
          <a:xfrm>
            <a:off x="1585912" y="3650456"/>
            <a:ext cx="2457450" cy="1724025"/>
          </a:xfrm>
          <a:prstGeom prst="line">
            <a:avLst/>
          </a:prstGeom>
          <a:ln w="57150">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310F2BF-2FF4-4D73-8A06-8A7FBC74E137}"/>
              </a:ext>
            </a:extLst>
          </p:cNvPr>
          <p:cNvCxnSpPr/>
          <p:nvPr/>
        </p:nvCxnSpPr>
        <p:spPr>
          <a:xfrm flipH="1">
            <a:off x="1314450" y="3743325"/>
            <a:ext cx="168116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43158-CBE6-4AD6-9725-F05BA251DEF9}"/>
              </a:ext>
            </a:extLst>
          </p:cNvPr>
          <p:cNvCxnSpPr/>
          <p:nvPr/>
        </p:nvCxnSpPr>
        <p:spPr>
          <a:xfrm>
            <a:off x="3033712" y="3724275"/>
            <a:ext cx="0" cy="18954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C6F24B-7BFC-4337-92C4-665129142B07}"/>
              </a:ext>
            </a:extLst>
          </p:cNvPr>
          <p:cNvCxnSpPr>
            <a:cxnSpLocks/>
          </p:cNvCxnSpPr>
          <p:nvPr/>
        </p:nvCxnSpPr>
        <p:spPr>
          <a:xfrm flipH="1">
            <a:off x="1314450" y="4521993"/>
            <a:ext cx="15001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6B08D2-9CF9-4689-8DC5-14DF346C5430}"/>
              </a:ext>
            </a:extLst>
          </p:cNvPr>
          <p:cNvCxnSpPr>
            <a:cxnSpLocks/>
          </p:cNvCxnSpPr>
          <p:nvPr/>
        </p:nvCxnSpPr>
        <p:spPr>
          <a:xfrm flipH="1">
            <a:off x="2814637" y="4521993"/>
            <a:ext cx="14287" cy="10977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1837C09-49C1-4EC4-9799-139A12154BA5}"/>
              </a:ext>
            </a:extLst>
          </p:cNvPr>
          <p:cNvCxnSpPr/>
          <p:nvPr/>
        </p:nvCxnSpPr>
        <p:spPr>
          <a:xfrm>
            <a:off x="1585912" y="3862387"/>
            <a:ext cx="0" cy="5667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27F3C4-97BB-4CC1-81A1-90514A40BCEA}"/>
              </a:ext>
            </a:extLst>
          </p:cNvPr>
          <p:cNvCxnSpPr/>
          <p:nvPr/>
        </p:nvCxnSpPr>
        <p:spPr>
          <a:xfrm flipV="1">
            <a:off x="6229350" y="2419350"/>
            <a:ext cx="0" cy="3219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9402276-4B6C-4FAC-BA11-B1A300500D13}"/>
              </a:ext>
            </a:extLst>
          </p:cNvPr>
          <p:cNvCxnSpPr>
            <a:cxnSpLocks/>
          </p:cNvCxnSpPr>
          <p:nvPr/>
        </p:nvCxnSpPr>
        <p:spPr>
          <a:xfrm>
            <a:off x="6229350" y="5629275"/>
            <a:ext cx="3762375" cy="19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07A97-9333-48AA-9109-C8498D923755}"/>
              </a:ext>
            </a:extLst>
          </p:cNvPr>
          <p:cNvCxnSpPr/>
          <p:nvPr/>
        </p:nvCxnSpPr>
        <p:spPr>
          <a:xfrm flipV="1">
            <a:off x="7639050" y="2619375"/>
            <a:ext cx="542925" cy="2486025"/>
          </a:xfrm>
          <a:prstGeom prst="line">
            <a:avLst/>
          </a:prstGeom>
          <a:ln w="57150">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18227B33-0113-4F34-9E23-C9099B9D4125}"/>
              </a:ext>
            </a:extLst>
          </p:cNvPr>
          <p:cNvCxnSpPr/>
          <p:nvPr/>
        </p:nvCxnSpPr>
        <p:spPr>
          <a:xfrm>
            <a:off x="6881812" y="3054747"/>
            <a:ext cx="2457450" cy="1724025"/>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2337BD-2C8C-4B9E-8D13-BA14F67C1E14}"/>
              </a:ext>
            </a:extLst>
          </p:cNvPr>
          <p:cNvCxnSpPr/>
          <p:nvPr/>
        </p:nvCxnSpPr>
        <p:spPr>
          <a:xfrm flipH="1">
            <a:off x="6229350" y="3818732"/>
            <a:ext cx="16811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6937A1-0E63-49CF-A9C9-5877911EF8CB}"/>
              </a:ext>
            </a:extLst>
          </p:cNvPr>
          <p:cNvCxnSpPr/>
          <p:nvPr/>
        </p:nvCxnSpPr>
        <p:spPr>
          <a:xfrm>
            <a:off x="6500811" y="3620690"/>
            <a:ext cx="2457450" cy="1724025"/>
          </a:xfrm>
          <a:prstGeom prst="line">
            <a:avLst/>
          </a:prstGeom>
          <a:ln w="57150">
            <a:solidFill>
              <a:schemeClr val="accent2">
                <a:lumMod val="20000"/>
                <a:lumOff val="80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FB9B8EE2-26B7-4C69-8006-F3F75E79B3E5}"/>
              </a:ext>
            </a:extLst>
          </p:cNvPr>
          <p:cNvCxnSpPr>
            <a:cxnSpLocks/>
          </p:cNvCxnSpPr>
          <p:nvPr/>
        </p:nvCxnSpPr>
        <p:spPr>
          <a:xfrm flipH="1">
            <a:off x="6229350" y="4521993"/>
            <a:ext cx="1500187"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825396-66D2-415D-AA81-F6D0769DC559}"/>
              </a:ext>
            </a:extLst>
          </p:cNvPr>
          <p:cNvCxnSpPr>
            <a:cxnSpLocks/>
          </p:cNvCxnSpPr>
          <p:nvPr/>
        </p:nvCxnSpPr>
        <p:spPr>
          <a:xfrm flipH="1">
            <a:off x="7772398" y="4512468"/>
            <a:ext cx="14287" cy="109775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42FA53-649B-472C-8B39-36DC1764B8A7}"/>
              </a:ext>
            </a:extLst>
          </p:cNvPr>
          <p:cNvCxnSpPr/>
          <p:nvPr/>
        </p:nvCxnSpPr>
        <p:spPr>
          <a:xfrm>
            <a:off x="7948612" y="3790157"/>
            <a:ext cx="0" cy="189547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EB4EDD-139B-4601-8525-6F0DC5BB57E5}"/>
              </a:ext>
            </a:extLst>
          </p:cNvPr>
          <p:cNvCxnSpPr>
            <a:cxnSpLocks/>
          </p:cNvCxnSpPr>
          <p:nvPr/>
        </p:nvCxnSpPr>
        <p:spPr>
          <a:xfrm>
            <a:off x="7005637" y="2938463"/>
            <a:ext cx="2390776" cy="1703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757C35-CCE0-4582-B646-6F96E06F3BC7}"/>
              </a:ext>
            </a:extLst>
          </p:cNvPr>
          <p:cNvCxnSpPr/>
          <p:nvPr/>
        </p:nvCxnSpPr>
        <p:spPr>
          <a:xfrm flipV="1">
            <a:off x="7360443" y="2500312"/>
            <a:ext cx="542925" cy="2486025"/>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50EAB141-EA35-4C5C-A062-71A0C364DB88}"/>
              </a:ext>
            </a:extLst>
          </p:cNvPr>
          <p:cNvCxnSpPr/>
          <p:nvPr/>
        </p:nvCxnSpPr>
        <p:spPr>
          <a:xfrm>
            <a:off x="6229350" y="3448050"/>
            <a:ext cx="150018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0EA35A-124C-45A0-B03B-AFACEF1E3637}"/>
              </a:ext>
            </a:extLst>
          </p:cNvPr>
          <p:cNvCxnSpPr>
            <a:cxnSpLocks/>
          </p:cNvCxnSpPr>
          <p:nvPr/>
        </p:nvCxnSpPr>
        <p:spPr>
          <a:xfrm>
            <a:off x="7715247" y="3438525"/>
            <a:ext cx="0" cy="218122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7E0B52-592B-4DAE-BF56-971FA9504EC5}"/>
              </a:ext>
            </a:extLst>
          </p:cNvPr>
          <p:cNvCxnSpPr>
            <a:cxnSpLocks/>
          </p:cNvCxnSpPr>
          <p:nvPr/>
        </p:nvCxnSpPr>
        <p:spPr>
          <a:xfrm flipV="1">
            <a:off x="8486775" y="4362450"/>
            <a:ext cx="471486" cy="6238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2D8A9E1-5921-4094-B839-975C810986C4}"/>
              </a:ext>
            </a:extLst>
          </p:cNvPr>
          <p:cNvCxnSpPr>
            <a:cxnSpLocks/>
          </p:cNvCxnSpPr>
          <p:nvPr/>
        </p:nvCxnSpPr>
        <p:spPr>
          <a:xfrm flipH="1">
            <a:off x="7786685" y="2847975"/>
            <a:ext cx="29051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down)">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randombar(horizontal)">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wipe(down)">
                                      <p:cBhvr>
                                        <p:cTn id="118" dur="500"/>
                                        <p:tgtEl>
                                          <p:spTgt spid="46"/>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randombar(horizontal)">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additive="base">
                                        <p:cTn id="128" dur="500" fill="hold"/>
                                        <p:tgtEl>
                                          <p:spTgt spid="38"/>
                                        </p:tgtEl>
                                        <p:attrNameLst>
                                          <p:attrName>ppt_x</p:attrName>
                                        </p:attrNameLst>
                                      </p:cBhvr>
                                      <p:tavLst>
                                        <p:tav tm="0">
                                          <p:val>
                                            <p:strVal val="#ppt_x"/>
                                          </p:val>
                                        </p:tav>
                                        <p:tav tm="100000">
                                          <p:val>
                                            <p:strVal val="#ppt_x"/>
                                          </p:val>
                                        </p:tav>
                                      </p:tavLst>
                                    </p:anim>
                                    <p:anim calcmode="lin" valueType="num">
                                      <p:cBhvr additive="base">
                                        <p:cTn id="12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down)">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D27C-AEA8-4E58-A5CD-299983CDA962}"/>
              </a:ext>
            </a:extLst>
          </p:cNvPr>
          <p:cNvSpPr>
            <a:spLocks noGrp="1"/>
          </p:cNvSpPr>
          <p:nvPr>
            <p:ph type="title"/>
          </p:nvPr>
        </p:nvSpPr>
        <p:spPr>
          <a:xfrm>
            <a:off x="638175" y="-38101"/>
            <a:ext cx="10915650" cy="2352671"/>
          </a:xfrm>
        </p:spPr>
        <p:txBody>
          <a:bodyPr>
            <a:noAutofit/>
          </a:bodyPr>
          <a:lstStyle/>
          <a:p>
            <a:r>
              <a:rPr lang="en-MY" sz="4000" b="1" dirty="0"/>
              <a:t>Government keeps raising sin tax not just because cigarettes are sinful</a:t>
            </a:r>
          </a:p>
        </p:txBody>
      </p:sp>
      <p:sp>
        <p:nvSpPr>
          <p:cNvPr id="3" name="Content Placeholder 2">
            <a:extLst>
              <a:ext uri="{FF2B5EF4-FFF2-40B4-BE49-F238E27FC236}">
                <a16:creationId xmlns:a16="http://schemas.microsoft.com/office/drawing/2014/main" id="{4E901BAB-56E2-4A26-9702-A6EF3E1920D6}"/>
              </a:ext>
            </a:extLst>
          </p:cNvPr>
          <p:cNvSpPr>
            <a:spLocks noGrp="1"/>
          </p:cNvSpPr>
          <p:nvPr>
            <p:ph idx="1"/>
          </p:nvPr>
        </p:nvSpPr>
        <p:spPr>
          <a:xfrm>
            <a:off x="400050" y="1825625"/>
            <a:ext cx="6762750" cy="4351338"/>
          </a:xfrm>
        </p:spPr>
        <p:txBody>
          <a:bodyPr>
            <a:normAutofit lnSpcReduction="10000"/>
          </a:bodyPr>
          <a:lstStyle/>
          <a:p>
            <a:pPr marL="0" indent="0">
              <a:buNone/>
            </a:pPr>
            <a:r>
              <a:rPr lang="en-MY" dirty="0"/>
              <a:t>           Price/tax  </a:t>
            </a:r>
          </a:p>
          <a:p>
            <a:pPr marL="0" indent="0">
              <a:buNone/>
            </a:pPr>
            <a:r>
              <a:rPr lang="en-MY" dirty="0"/>
              <a:t>                                                 S’</a:t>
            </a:r>
          </a:p>
          <a:p>
            <a:pPr marL="0" indent="0">
              <a:buNone/>
            </a:pPr>
            <a:r>
              <a:rPr lang="en-MY" dirty="0"/>
              <a:t>                                                             S</a:t>
            </a:r>
          </a:p>
          <a:p>
            <a:pPr marL="0" indent="0">
              <a:buNone/>
            </a:pPr>
            <a:r>
              <a:rPr lang="en-MY" dirty="0"/>
              <a:t>                        A   </a:t>
            </a:r>
          </a:p>
          <a:p>
            <a:pPr marL="0" indent="0">
              <a:buNone/>
            </a:pPr>
            <a:r>
              <a:rPr lang="en-MY" dirty="0"/>
              <a:t>     Tax</a:t>
            </a:r>
          </a:p>
          <a:p>
            <a:pPr marL="0" indent="0">
              <a:buNone/>
            </a:pPr>
            <a:r>
              <a:rPr lang="en-MY" dirty="0"/>
              <a:t>                         B</a:t>
            </a:r>
          </a:p>
          <a:p>
            <a:pPr marL="0" indent="0">
              <a:buNone/>
            </a:pPr>
            <a:r>
              <a:rPr lang="en-MY" dirty="0"/>
              <a:t>                                       C</a:t>
            </a:r>
          </a:p>
          <a:p>
            <a:pPr marL="0" indent="0">
              <a:buNone/>
            </a:pPr>
            <a:r>
              <a:rPr lang="en-MY" dirty="0"/>
              <a:t>                                                    D</a:t>
            </a:r>
          </a:p>
          <a:p>
            <a:pPr marL="0" indent="0">
              <a:buNone/>
            </a:pPr>
            <a:r>
              <a:rPr lang="en-MY" dirty="0"/>
              <a:t>                                                                          Q            </a:t>
            </a:r>
          </a:p>
        </p:txBody>
      </p:sp>
      <p:cxnSp>
        <p:nvCxnSpPr>
          <p:cNvPr id="5" name="Straight Arrow Connector 4">
            <a:extLst>
              <a:ext uri="{FF2B5EF4-FFF2-40B4-BE49-F238E27FC236}">
                <a16:creationId xmlns:a16="http://schemas.microsoft.com/office/drawing/2014/main" id="{B042A7C3-41CB-46DB-952F-F270AFE70699}"/>
              </a:ext>
            </a:extLst>
          </p:cNvPr>
          <p:cNvCxnSpPr/>
          <p:nvPr/>
        </p:nvCxnSpPr>
        <p:spPr>
          <a:xfrm flipV="1">
            <a:off x="2038350" y="2371725"/>
            <a:ext cx="66675" cy="34671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394334-4CC4-468C-B1FC-AC5A94E8DAA3}"/>
              </a:ext>
            </a:extLst>
          </p:cNvPr>
          <p:cNvCxnSpPr/>
          <p:nvPr/>
        </p:nvCxnSpPr>
        <p:spPr>
          <a:xfrm>
            <a:off x="2057400" y="5819775"/>
            <a:ext cx="44005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DD6C8A-2EA6-4E46-819C-F9B238DB2125}"/>
              </a:ext>
            </a:extLst>
          </p:cNvPr>
          <p:cNvCxnSpPr>
            <a:cxnSpLocks/>
          </p:cNvCxnSpPr>
          <p:nvPr/>
        </p:nvCxnSpPr>
        <p:spPr>
          <a:xfrm>
            <a:off x="3181350" y="2590800"/>
            <a:ext cx="1428750" cy="297180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5EC8260-EE3C-45A4-AED2-0B4811649AAF}"/>
              </a:ext>
            </a:extLst>
          </p:cNvPr>
          <p:cNvCxnSpPr/>
          <p:nvPr/>
        </p:nvCxnSpPr>
        <p:spPr>
          <a:xfrm flipV="1">
            <a:off x="2428875" y="3133725"/>
            <a:ext cx="2914650" cy="219075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DD65A0-C57E-4503-A639-995C0A5335B5}"/>
              </a:ext>
            </a:extLst>
          </p:cNvPr>
          <p:cNvCxnSpPr/>
          <p:nvPr/>
        </p:nvCxnSpPr>
        <p:spPr>
          <a:xfrm flipH="1">
            <a:off x="2047875" y="4181475"/>
            <a:ext cx="192405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19ED96-754B-4160-93A6-2CDD713D9BDF}"/>
              </a:ext>
            </a:extLst>
          </p:cNvPr>
          <p:cNvCxnSpPr/>
          <p:nvPr/>
        </p:nvCxnSpPr>
        <p:spPr>
          <a:xfrm>
            <a:off x="3971925" y="4248150"/>
            <a:ext cx="0" cy="157162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BD43416-B65D-4E32-9071-2A7AC936D051}"/>
              </a:ext>
            </a:extLst>
          </p:cNvPr>
          <p:cNvCxnSpPr/>
          <p:nvPr/>
        </p:nvCxnSpPr>
        <p:spPr>
          <a:xfrm>
            <a:off x="3409950" y="3152775"/>
            <a:ext cx="0" cy="1381125"/>
          </a:xfrm>
          <a:prstGeom prst="line">
            <a:avLst/>
          </a:prstGeom>
          <a:ln w="28575">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7C50C3D0-45E8-4FDB-BD43-055200171023}"/>
              </a:ext>
            </a:extLst>
          </p:cNvPr>
          <p:cNvCxnSpPr/>
          <p:nvPr/>
        </p:nvCxnSpPr>
        <p:spPr>
          <a:xfrm>
            <a:off x="2071687" y="3152775"/>
            <a:ext cx="1338263"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179E5E9A-AAD1-4D99-B637-EB205E0F14CA}"/>
              </a:ext>
            </a:extLst>
          </p:cNvPr>
          <p:cNvCxnSpPr/>
          <p:nvPr/>
        </p:nvCxnSpPr>
        <p:spPr>
          <a:xfrm>
            <a:off x="2038350" y="4533900"/>
            <a:ext cx="1338263"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22" name="Left Brace 21">
            <a:extLst>
              <a:ext uri="{FF2B5EF4-FFF2-40B4-BE49-F238E27FC236}">
                <a16:creationId xmlns:a16="http://schemas.microsoft.com/office/drawing/2014/main" id="{3FA746A0-4FC2-4939-BA93-0C13A7D33D69}"/>
              </a:ext>
            </a:extLst>
          </p:cNvPr>
          <p:cNvSpPr/>
          <p:nvPr/>
        </p:nvSpPr>
        <p:spPr>
          <a:xfrm>
            <a:off x="1433513" y="3152775"/>
            <a:ext cx="328612" cy="1381125"/>
          </a:xfrm>
          <a:prstGeom prst="leftBrace">
            <a:avLst>
              <a:gd name="adj1" fmla="val 8333"/>
              <a:gd name="adj2" fmla="val 562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23" name="Straight Connector 22">
            <a:extLst>
              <a:ext uri="{FF2B5EF4-FFF2-40B4-BE49-F238E27FC236}">
                <a16:creationId xmlns:a16="http://schemas.microsoft.com/office/drawing/2014/main" id="{9690328C-26E6-482A-958E-53A29075AB7F}"/>
              </a:ext>
            </a:extLst>
          </p:cNvPr>
          <p:cNvCxnSpPr>
            <a:cxnSpLocks/>
          </p:cNvCxnSpPr>
          <p:nvPr/>
        </p:nvCxnSpPr>
        <p:spPr>
          <a:xfrm flipV="1">
            <a:off x="2381250" y="2500310"/>
            <a:ext cx="1981200" cy="1462090"/>
          </a:xfrm>
          <a:prstGeom prst="line">
            <a:avLst/>
          </a:prstGeom>
          <a:ln w="5715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F561EA8-28EE-44EB-8B75-462050780BA5}"/>
              </a:ext>
            </a:extLst>
          </p:cNvPr>
          <p:cNvCxnSpPr>
            <a:cxnSpLocks/>
          </p:cNvCxnSpPr>
          <p:nvPr/>
        </p:nvCxnSpPr>
        <p:spPr>
          <a:xfrm>
            <a:off x="3429000" y="4538662"/>
            <a:ext cx="0" cy="12811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2D0888F-005A-4478-AEED-811BB00F7237}"/>
              </a:ext>
            </a:extLst>
          </p:cNvPr>
          <p:cNvSpPr txBox="1"/>
          <p:nvPr/>
        </p:nvSpPr>
        <p:spPr>
          <a:xfrm>
            <a:off x="6419849" y="1356062"/>
            <a:ext cx="5457825" cy="2308324"/>
          </a:xfrm>
          <a:prstGeom prst="rect">
            <a:avLst/>
          </a:prstGeom>
          <a:noFill/>
        </p:spPr>
        <p:txBody>
          <a:bodyPr wrap="square" rtlCol="0">
            <a:spAutoFit/>
          </a:bodyPr>
          <a:lstStyle/>
          <a:p>
            <a:r>
              <a:rPr lang="en-MY" sz="2400" b="1" dirty="0" err="1"/>
              <a:t>i</a:t>
            </a:r>
            <a:r>
              <a:rPr lang="en-MY" sz="2400" b="1" dirty="0"/>
              <a:t>) it is a good source of tax revenue (A+B), </a:t>
            </a:r>
            <a:br>
              <a:rPr lang="en-MY" sz="2400" b="1" dirty="0"/>
            </a:br>
            <a:r>
              <a:rPr lang="en-MY" sz="2400" b="1" dirty="0"/>
              <a:t>ii) companies can still make profit(A&gt;C), and </a:t>
            </a:r>
            <a:br>
              <a:rPr lang="en-MY" sz="2400" b="1" dirty="0"/>
            </a:br>
            <a:r>
              <a:rPr lang="en-MY" sz="2400" b="1" dirty="0"/>
              <a:t>iii) consumers bearing most of the tax burden are discouraged from smoking (A&gt;B)</a:t>
            </a:r>
            <a:endParaRPr lang="en-MY" sz="2400" dirty="0"/>
          </a:p>
        </p:txBody>
      </p:sp>
    </p:spTree>
    <p:extLst>
      <p:ext uri="{BB962C8B-B14F-4D97-AF65-F5344CB8AC3E}">
        <p14:creationId xmlns:p14="http://schemas.microsoft.com/office/powerpoint/2010/main" val="4360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500"/>
                                        <p:tgtEl>
                                          <p:spTgt spid="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fade">
                                      <p:cBhvr>
                                        <p:cTn id="73" dur="500"/>
                                        <p:tgtEl>
                                          <p:spTgt spid="3">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randombar(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Effect transition="in" filter="fade">
                                      <p:cBhvr>
                                        <p:cTn id="83" dur="500"/>
                                        <p:tgtEl>
                                          <p:spTgt spid="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fade">
                                      <p:cBhvr>
                                        <p:cTn id="93" dur="500"/>
                                        <p:tgtEl>
                                          <p:spTgt spid="3">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27CB-6F8E-4EBF-8E44-AB409E087196}"/>
              </a:ext>
            </a:extLst>
          </p:cNvPr>
          <p:cNvSpPr>
            <a:spLocks noGrp="1"/>
          </p:cNvSpPr>
          <p:nvPr>
            <p:ph type="title"/>
          </p:nvPr>
        </p:nvSpPr>
        <p:spPr/>
        <p:txBody>
          <a:bodyPr>
            <a:normAutofit/>
          </a:bodyPr>
          <a:lstStyle/>
          <a:p>
            <a:r>
              <a:rPr lang="en-MY" sz="4000" b="1" dirty="0"/>
              <a:t>Price your product/service higher sometimes can boost your sales revenue</a:t>
            </a:r>
          </a:p>
        </p:txBody>
      </p:sp>
      <p:sp>
        <p:nvSpPr>
          <p:cNvPr id="3" name="Content Placeholder 2">
            <a:extLst>
              <a:ext uri="{FF2B5EF4-FFF2-40B4-BE49-F238E27FC236}">
                <a16:creationId xmlns:a16="http://schemas.microsoft.com/office/drawing/2014/main" id="{B1816E4F-1A99-4E26-BAD1-2D0911C6CBB9}"/>
              </a:ext>
            </a:extLst>
          </p:cNvPr>
          <p:cNvSpPr>
            <a:spLocks noGrp="1"/>
          </p:cNvSpPr>
          <p:nvPr>
            <p:ph idx="1"/>
          </p:nvPr>
        </p:nvSpPr>
        <p:spPr>
          <a:xfrm>
            <a:off x="838200" y="1854200"/>
            <a:ext cx="10515600" cy="4351338"/>
          </a:xfrm>
        </p:spPr>
        <p:txBody>
          <a:bodyPr/>
          <a:lstStyle/>
          <a:p>
            <a:pPr marL="0" indent="0">
              <a:buNone/>
            </a:pPr>
            <a:r>
              <a:rPr lang="en-MY" dirty="0"/>
              <a:t>              Price</a:t>
            </a:r>
          </a:p>
          <a:p>
            <a:pPr marL="0" indent="0">
              <a:buNone/>
            </a:pPr>
            <a:r>
              <a:rPr lang="en-MY" dirty="0"/>
              <a:t>                                                         S</a:t>
            </a:r>
          </a:p>
          <a:p>
            <a:pPr marL="0" indent="0">
              <a:buNone/>
            </a:pPr>
            <a:endParaRPr lang="en-MY" dirty="0"/>
          </a:p>
          <a:p>
            <a:pPr marL="0" indent="0">
              <a:buNone/>
            </a:pPr>
            <a:endParaRPr lang="en-MY" dirty="0"/>
          </a:p>
          <a:p>
            <a:pPr marL="0" indent="0">
              <a:buNone/>
            </a:pPr>
            <a:r>
              <a:rPr lang="en-MY" dirty="0"/>
              <a:t>                    S’</a:t>
            </a:r>
          </a:p>
          <a:p>
            <a:pPr marL="0" indent="0">
              <a:buNone/>
            </a:pPr>
            <a:r>
              <a:rPr lang="en-MY" dirty="0"/>
              <a:t>                                                                      D(elastic)</a:t>
            </a:r>
          </a:p>
          <a:p>
            <a:pPr marL="0" indent="0">
              <a:buNone/>
            </a:pPr>
            <a:r>
              <a:rPr lang="en-MY" dirty="0"/>
              <a:t>                                                D(inelastic)</a:t>
            </a:r>
          </a:p>
          <a:p>
            <a:pPr marL="0" indent="0">
              <a:buNone/>
            </a:pPr>
            <a:r>
              <a:rPr lang="en-MY" dirty="0"/>
              <a:t>                                                                         Quantity</a:t>
            </a:r>
          </a:p>
        </p:txBody>
      </p:sp>
      <p:cxnSp>
        <p:nvCxnSpPr>
          <p:cNvPr id="5" name="Straight Arrow Connector 4">
            <a:extLst>
              <a:ext uri="{FF2B5EF4-FFF2-40B4-BE49-F238E27FC236}">
                <a16:creationId xmlns:a16="http://schemas.microsoft.com/office/drawing/2014/main" id="{1DDAB27E-076A-442F-9769-A652A32FB203}"/>
              </a:ext>
            </a:extLst>
          </p:cNvPr>
          <p:cNvCxnSpPr/>
          <p:nvPr/>
        </p:nvCxnSpPr>
        <p:spPr>
          <a:xfrm flipV="1">
            <a:off x="2447925" y="2266950"/>
            <a:ext cx="0" cy="3228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53A762-8FEE-49A3-A1E1-551558226023}"/>
              </a:ext>
            </a:extLst>
          </p:cNvPr>
          <p:cNvCxnSpPr/>
          <p:nvPr/>
        </p:nvCxnSpPr>
        <p:spPr>
          <a:xfrm>
            <a:off x="2419350" y="5505450"/>
            <a:ext cx="4371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0C92BE-9C2F-4B3F-8C4D-B0420A2B1828}"/>
              </a:ext>
            </a:extLst>
          </p:cNvPr>
          <p:cNvCxnSpPr/>
          <p:nvPr/>
        </p:nvCxnSpPr>
        <p:spPr>
          <a:xfrm flipV="1">
            <a:off x="3276600" y="2543175"/>
            <a:ext cx="2219325" cy="226695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7C6534-F33F-4A32-91EA-67A96CB8A2BD}"/>
              </a:ext>
            </a:extLst>
          </p:cNvPr>
          <p:cNvCxnSpPr/>
          <p:nvPr/>
        </p:nvCxnSpPr>
        <p:spPr>
          <a:xfrm>
            <a:off x="2847975" y="3571875"/>
            <a:ext cx="3724275" cy="714375"/>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5933159-022E-49AF-8A48-506100E1C0ED}"/>
              </a:ext>
            </a:extLst>
          </p:cNvPr>
          <p:cNvCxnSpPr/>
          <p:nvPr/>
        </p:nvCxnSpPr>
        <p:spPr>
          <a:xfrm>
            <a:off x="2419350" y="3857625"/>
            <a:ext cx="177165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6C95DC-DF93-463B-9BC4-9D4862ABCBD7}"/>
              </a:ext>
            </a:extLst>
          </p:cNvPr>
          <p:cNvCxnSpPr>
            <a:cxnSpLocks/>
          </p:cNvCxnSpPr>
          <p:nvPr/>
        </p:nvCxnSpPr>
        <p:spPr>
          <a:xfrm>
            <a:off x="4238625" y="3886200"/>
            <a:ext cx="0" cy="1619250"/>
          </a:xfrm>
          <a:prstGeom prst="line">
            <a:avLst/>
          </a:prstGeom>
          <a:ln w="285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A495F4D-6154-441F-9356-7D8C5A945EE4}"/>
              </a:ext>
            </a:extLst>
          </p:cNvPr>
          <p:cNvCxnSpPr>
            <a:cxnSpLocks/>
          </p:cNvCxnSpPr>
          <p:nvPr/>
        </p:nvCxnSpPr>
        <p:spPr>
          <a:xfrm flipV="1">
            <a:off x="2705100" y="2281238"/>
            <a:ext cx="1885949" cy="1933575"/>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412824-FB49-42DC-9734-82850F528650}"/>
              </a:ext>
            </a:extLst>
          </p:cNvPr>
          <p:cNvCxnSpPr>
            <a:cxnSpLocks/>
          </p:cNvCxnSpPr>
          <p:nvPr/>
        </p:nvCxnSpPr>
        <p:spPr>
          <a:xfrm>
            <a:off x="2447925" y="3657600"/>
            <a:ext cx="828675"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AD6003-83E7-491A-9863-B32C84ED1A3D}"/>
              </a:ext>
            </a:extLst>
          </p:cNvPr>
          <p:cNvCxnSpPr>
            <a:cxnSpLocks/>
          </p:cNvCxnSpPr>
          <p:nvPr/>
        </p:nvCxnSpPr>
        <p:spPr>
          <a:xfrm>
            <a:off x="3209925" y="3676650"/>
            <a:ext cx="0" cy="1819275"/>
          </a:xfrm>
          <a:prstGeom prst="line">
            <a:avLst/>
          </a:prstGeom>
          <a:ln w="285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0AFD265-7A5A-430C-A9F4-355EF4864D49}"/>
              </a:ext>
            </a:extLst>
          </p:cNvPr>
          <p:cNvCxnSpPr/>
          <p:nvPr/>
        </p:nvCxnSpPr>
        <p:spPr>
          <a:xfrm flipV="1">
            <a:off x="2152650" y="3571875"/>
            <a:ext cx="0" cy="309562"/>
          </a:xfrm>
          <a:prstGeom prst="straightConnector1">
            <a:avLst/>
          </a:prstGeom>
          <a:ln w="571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A575E7D-BF7E-4E11-8F4D-28F666E4391C}"/>
              </a:ext>
            </a:extLst>
          </p:cNvPr>
          <p:cNvCxnSpPr/>
          <p:nvPr/>
        </p:nvCxnSpPr>
        <p:spPr>
          <a:xfrm flipH="1">
            <a:off x="3209925" y="5819775"/>
            <a:ext cx="981075" cy="0"/>
          </a:xfrm>
          <a:prstGeom prst="straightConnector1">
            <a:avLst/>
          </a:prstGeom>
          <a:ln w="571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6A382FD-74EA-4C1C-8FEA-DAE6293A86AD}"/>
              </a:ext>
            </a:extLst>
          </p:cNvPr>
          <p:cNvSpPr txBox="1"/>
          <p:nvPr/>
        </p:nvSpPr>
        <p:spPr>
          <a:xfrm>
            <a:off x="6267450" y="1537067"/>
            <a:ext cx="1885949" cy="1631216"/>
          </a:xfrm>
          <a:prstGeom prst="rect">
            <a:avLst/>
          </a:prstGeom>
          <a:noFill/>
          <a:ln>
            <a:solidFill>
              <a:schemeClr val="tx1"/>
            </a:solidFill>
          </a:ln>
        </p:spPr>
        <p:txBody>
          <a:bodyPr wrap="square" rtlCol="0">
            <a:spAutoFit/>
          </a:bodyPr>
          <a:lstStyle/>
          <a:p>
            <a:r>
              <a:rPr lang="en-MY" sz="2000" dirty="0"/>
              <a:t>Overall revenue falls as higher prices fail to compensation drops in sales.</a:t>
            </a:r>
          </a:p>
        </p:txBody>
      </p:sp>
      <p:sp>
        <p:nvSpPr>
          <p:cNvPr id="28" name="TextBox 27">
            <a:extLst>
              <a:ext uri="{FF2B5EF4-FFF2-40B4-BE49-F238E27FC236}">
                <a16:creationId xmlns:a16="http://schemas.microsoft.com/office/drawing/2014/main" id="{EF2E63DC-AED7-41F6-B7F1-67A7F1A03EAB}"/>
              </a:ext>
            </a:extLst>
          </p:cNvPr>
          <p:cNvSpPr txBox="1"/>
          <p:nvPr/>
        </p:nvSpPr>
        <p:spPr>
          <a:xfrm>
            <a:off x="8410573" y="1537067"/>
            <a:ext cx="1885949" cy="1323439"/>
          </a:xfrm>
          <a:prstGeom prst="rect">
            <a:avLst/>
          </a:prstGeom>
          <a:noFill/>
          <a:ln>
            <a:solidFill>
              <a:schemeClr val="tx1"/>
            </a:solidFill>
          </a:ln>
        </p:spPr>
        <p:txBody>
          <a:bodyPr wrap="square" rtlCol="0">
            <a:spAutoFit/>
          </a:bodyPr>
          <a:lstStyle/>
          <a:p>
            <a:r>
              <a:rPr lang="en-MY" sz="2000" dirty="0"/>
              <a:t>But story is different when products are price inelastic</a:t>
            </a:r>
          </a:p>
        </p:txBody>
      </p:sp>
      <p:cxnSp>
        <p:nvCxnSpPr>
          <p:cNvPr id="29" name="Straight Connector 28">
            <a:extLst>
              <a:ext uri="{FF2B5EF4-FFF2-40B4-BE49-F238E27FC236}">
                <a16:creationId xmlns:a16="http://schemas.microsoft.com/office/drawing/2014/main" id="{70691144-6B3C-45D4-BA57-7582342CE488}"/>
              </a:ext>
            </a:extLst>
          </p:cNvPr>
          <p:cNvCxnSpPr>
            <a:cxnSpLocks/>
          </p:cNvCxnSpPr>
          <p:nvPr/>
        </p:nvCxnSpPr>
        <p:spPr>
          <a:xfrm>
            <a:off x="3167066" y="2515392"/>
            <a:ext cx="1847848" cy="232251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F4599BB-A66C-4A2A-8595-C583E29FB829}"/>
              </a:ext>
            </a:extLst>
          </p:cNvPr>
          <p:cNvCxnSpPr>
            <a:cxnSpLocks/>
          </p:cNvCxnSpPr>
          <p:nvPr/>
        </p:nvCxnSpPr>
        <p:spPr>
          <a:xfrm>
            <a:off x="2447925" y="3152775"/>
            <a:ext cx="120014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2B347E-4437-425B-AEB3-C7D276C8C3B8}"/>
              </a:ext>
            </a:extLst>
          </p:cNvPr>
          <p:cNvCxnSpPr>
            <a:cxnSpLocks/>
          </p:cNvCxnSpPr>
          <p:nvPr/>
        </p:nvCxnSpPr>
        <p:spPr>
          <a:xfrm>
            <a:off x="3700462" y="3152775"/>
            <a:ext cx="0" cy="235267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B80304A-E196-41DB-A141-B69E96C4C040}"/>
              </a:ext>
            </a:extLst>
          </p:cNvPr>
          <p:cNvCxnSpPr/>
          <p:nvPr/>
        </p:nvCxnSpPr>
        <p:spPr>
          <a:xfrm flipV="1">
            <a:off x="1695450" y="3152775"/>
            <a:ext cx="0" cy="7762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14EBCC7-F240-4D62-8F67-76AA39B96FB6}"/>
              </a:ext>
            </a:extLst>
          </p:cNvPr>
          <p:cNvCxnSpPr/>
          <p:nvPr/>
        </p:nvCxnSpPr>
        <p:spPr>
          <a:xfrm flipH="1">
            <a:off x="3781425" y="6048375"/>
            <a:ext cx="4572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randombar(horizontal)">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heel(1)">
                                      <p:cBhvr>
                                        <p:cTn id="81" dur="20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fade">
                                      <p:cBhvr>
                                        <p:cTn id="86" dur="500"/>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arn(inVertical)">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ppt_x"/>
                                          </p:val>
                                        </p:tav>
                                        <p:tav tm="100000">
                                          <p:val>
                                            <p:strVal val="#ppt_x"/>
                                          </p:val>
                                        </p:tav>
                                      </p:tavLst>
                                    </p:anim>
                                    <p:anim calcmode="lin" valueType="num">
                                      <p:cBhvr additive="base">
                                        <p:cTn id="10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E553-4243-4EA1-8788-717B90E87919}"/>
              </a:ext>
            </a:extLst>
          </p:cNvPr>
          <p:cNvSpPr>
            <a:spLocks noGrp="1"/>
          </p:cNvSpPr>
          <p:nvPr>
            <p:ph type="title"/>
          </p:nvPr>
        </p:nvSpPr>
        <p:spPr/>
        <p:txBody>
          <a:bodyPr/>
          <a:lstStyle/>
          <a:p>
            <a:r>
              <a:rPr lang="en-MY" b="1" dirty="0"/>
              <a:t>12 economic lessons</a:t>
            </a:r>
            <a:endParaRPr lang="en-MY" dirty="0"/>
          </a:p>
        </p:txBody>
      </p:sp>
      <p:sp>
        <p:nvSpPr>
          <p:cNvPr id="3" name="Content Placeholder 2">
            <a:extLst>
              <a:ext uri="{FF2B5EF4-FFF2-40B4-BE49-F238E27FC236}">
                <a16:creationId xmlns:a16="http://schemas.microsoft.com/office/drawing/2014/main" id="{6831DC55-FB74-4FDF-AFB8-C591974C825D}"/>
              </a:ext>
            </a:extLst>
          </p:cNvPr>
          <p:cNvSpPr>
            <a:spLocks noGrp="1"/>
          </p:cNvSpPr>
          <p:nvPr>
            <p:ph idx="1"/>
          </p:nvPr>
        </p:nvSpPr>
        <p:spPr>
          <a:xfrm>
            <a:off x="838200" y="1690688"/>
            <a:ext cx="10515600" cy="4719637"/>
          </a:xfrm>
        </p:spPr>
        <p:txBody>
          <a:bodyPr>
            <a:noAutofit/>
          </a:bodyPr>
          <a:lstStyle/>
          <a:p>
            <a:pPr marL="0" indent="0">
              <a:buNone/>
            </a:pPr>
            <a:r>
              <a:rPr lang="en-MY" b="1" dirty="0">
                <a:solidFill>
                  <a:srgbClr val="C00000"/>
                </a:solidFill>
                <a:latin typeface="Lucida Sans" panose="020B0602030504020204" pitchFamily="34" charset="0"/>
              </a:rPr>
              <a:t>Lesson III: </a:t>
            </a:r>
            <a:r>
              <a:rPr lang="en-US" b="1" dirty="0">
                <a:solidFill>
                  <a:srgbClr val="C00000"/>
                </a:solidFill>
                <a:latin typeface="Lucida Sans" panose="020B0602030504020204" pitchFamily="34" charset="0"/>
              </a:rPr>
              <a:t>Supply and demand</a:t>
            </a:r>
          </a:p>
          <a:p>
            <a:r>
              <a:rPr lang="en-MY" i="1" dirty="0"/>
              <a:t>Why commodity prices nosedive in last April but skyrocket since then?</a:t>
            </a:r>
          </a:p>
          <a:p>
            <a:r>
              <a:rPr lang="en-MY" i="1" dirty="0"/>
              <a:t>Government keeps raising sin tax not just because the product is sinful</a:t>
            </a:r>
          </a:p>
          <a:p>
            <a:r>
              <a:rPr lang="en-MY" i="1" dirty="0"/>
              <a:t>Price your product/service higher neither necessarily boost nor slash your sales revenue</a:t>
            </a:r>
          </a:p>
          <a:p>
            <a:endParaRPr lang="en-MY" dirty="0"/>
          </a:p>
          <a:p>
            <a:pPr marL="0" indent="0">
              <a:buNone/>
            </a:pPr>
            <a:r>
              <a:rPr lang="en-US" b="1" dirty="0">
                <a:solidFill>
                  <a:srgbClr val="C00000"/>
                </a:solidFill>
                <a:latin typeface="Lucida Sans" panose="020B0602030504020204" pitchFamily="34" charset="0"/>
              </a:rPr>
              <a:t>Lesson IV: Diminishing marginal return vs. increasing return to scale</a:t>
            </a:r>
            <a:endParaRPr lang="en-MY" b="1" dirty="0">
              <a:solidFill>
                <a:srgbClr val="C00000"/>
              </a:solidFill>
              <a:latin typeface="Lucida Sans" panose="020B0602030504020204" pitchFamily="34" charset="0"/>
            </a:endParaRPr>
          </a:p>
          <a:p>
            <a:r>
              <a:rPr lang="en-US" i="1" dirty="0"/>
              <a:t>No country can grow exponentially forever</a:t>
            </a:r>
            <a:endParaRPr lang="en-MY" dirty="0"/>
          </a:p>
          <a:p>
            <a:r>
              <a:rPr lang="en-US" i="1" dirty="0"/>
              <a:t>Winners-take-all economy</a:t>
            </a:r>
            <a:endParaRPr lang="en-MY" dirty="0"/>
          </a:p>
          <a:p>
            <a:endParaRPr lang="en-MY" dirty="0"/>
          </a:p>
        </p:txBody>
      </p:sp>
    </p:spTree>
    <p:extLst>
      <p:ext uri="{BB962C8B-B14F-4D97-AF65-F5344CB8AC3E}">
        <p14:creationId xmlns:p14="http://schemas.microsoft.com/office/powerpoint/2010/main" val="162029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0B3A5D-879D-4CD2-A367-09DE985918DD}"/>
              </a:ext>
            </a:extLst>
          </p:cNvPr>
          <p:cNvSpPr>
            <a:spLocks noGrp="1"/>
          </p:cNvSpPr>
          <p:nvPr>
            <p:ph type="title"/>
          </p:nvPr>
        </p:nvSpPr>
        <p:spPr>
          <a:xfrm>
            <a:off x="1137036" y="548640"/>
            <a:ext cx="9543405" cy="1188720"/>
          </a:xfrm>
        </p:spPr>
        <p:txBody>
          <a:bodyPr>
            <a:normAutofit/>
          </a:bodyPr>
          <a:lstStyle/>
          <a:p>
            <a:r>
              <a:rPr lang="en-MY" sz="4000" b="1" dirty="0">
                <a:solidFill>
                  <a:schemeClr val="tx1">
                    <a:lumMod val="85000"/>
                    <a:lumOff val="15000"/>
                  </a:schemeClr>
                </a:solidFill>
              </a:rPr>
              <a:t>In conclusion</a:t>
            </a:r>
          </a:p>
        </p:txBody>
      </p:sp>
      <p:sp>
        <p:nvSpPr>
          <p:cNvPr id="3" name="Content Placeholder 2">
            <a:extLst>
              <a:ext uri="{FF2B5EF4-FFF2-40B4-BE49-F238E27FC236}">
                <a16:creationId xmlns:a16="http://schemas.microsoft.com/office/drawing/2014/main" id="{56F0E64A-2221-48EE-85B3-CE252B78AA1C}"/>
              </a:ext>
            </a:extLst>
          </p:cNvPr>
          <p:cNvSpPr>
            <a:spLocks noGrp="1"/>
          </p:cNvSpPr>
          <p:nvPr>
            <p:ph idx="1"/>
          </p:nvPr>
        </p:nvSpPr>
        <p:spPr>
          <a:xfrm>
            <a:off x="1957987" y="2143760"/>
            <a:ext cx="8276026" cy="4013199"/>
          </a:xfrm>
        </p:spPr>
        <p:txBody>
          <a:bodyPr anchor="ctr">
            <a:normAutofit fontScale="85000" lnSpcReduction="10000"/>
          </a:bodyPr>
          <a:lstStyle/>
          <a:p>
            <a:r>
              <a:rPr lang="en-MY" dirty="0">
                <a:solidFill>
                  <a:schemeClr val="tx1">
                    <a:lumMod val="85000"/>
                    <a:lumOff val="15000"/>
                  </a:schemeClr>
                </a:solidFill>
              </a:rPr>
              <a:t>People react to incentive.</a:t>
            </a:r>
          </a:p>
          <a:p>
            <a:r>
              <a:rPr lang="en-MY" dirty="0">
                <a:solidFill>
                  <a:schemeClr val="tx1">
                    <a:lumMod val="85000"/>
                    <a:lumOff val="15000"/>
                  </a:schemeClr>
                </a:solidFill>
              </a:rPr>
              <a:t>Whenever the price to pay for a product/service is lower than the benefit obtained, demand for the product will be greater.</a:t>
            </a:r>
          </a:p>
          <a:p>
            <a:r>
              <a:rPr lang="en-MY" dirty="0">
                <a:solidFill>
                  <a:schemeClr val="tx1">
                    <a:lumMod val="85000"/>
                    <a:lumOff val="15000"/>
                  </a:schemeClr>
                </a:solidFill>
              </a:rPr>
              <a:t>But it doesn’t mean that demand will be increasing forever! Why?</a:t>
            </a:r>
          </a:p>
          <a:p>
            <a:r>
              <a:rPr lang="en-MY" dirty="0">
                <a:solidFill>
                  <a:schemeClr val="tx1">
                    <a:lumMod val="85000"/>
                    <a:lumOff val="15000"/>
                  </a:schemeClr>
                </a:solidFill>
              </a:rPr>
              <a:t>When selling price is higher than the marginal cost, firms respond by supplying more to reap the profit until price equals marginal cost.</a:t>
            </a:r>
          </a:p>
          <a:p>
            <a:r>
              <a:rPr lang="en-MY" dirty="0">
                <a:solidFill>
                  <a:schemeClr val="tx1">
                    <a:lumMod val="85000"/>
                    <a:lumOff val="15000"/>
                  </a:schemeClr>
                </a:solidFill>
              </a:rPr>
              <a:t>But firms also react to average cost. Why? </a:t>
            </a:r>
          </a:p>
          <a:p>
            <a:r>
              <a:rPr lang="en-MY" dirty="0">
                <a:solidFill>
                  <a:schemeClr val="tx1">
                    <a:lumMod val="85000"/>
                    <a:lumOff val="15000"/>
                  </a:schemeClr>
                </a:solidFill>
              </a:rPr>
              <a:t>For that, in next hour, we’re introduced the concept of diminishing marginal return and increasing return to scale.</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4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63C1A4BF-2524-4141-94EC-21B17DE4FD31}"/>
              </a:ext>
            </a:extLst>
          </p:cNvPr>
          <p:cNvSpPr>
            <a:spLocks noGrp="1"/>
          </p:cNvSpPr>
          <p:nvPr>
            <p:ph type="title"/>
          </p:nvPr>
        </p:nvSpPr>
        <p:spPr>
          <a:xfrm>
            <a:off x="3204642" y="2353641"/>
            <a:ext cx="5782716" cy="2150719"/>
          </a:xfrm>
          <a:noFill/>
        </p:spPr>
        <p:txBody>
          <a:bodyPr vert="horz" lIns="91440" tIns="45720" rIns="91440" bIns="45720" rtlCol="0" anchor="ctr">
            <a:normAutofit fontScale="90000"/>
          </a:bodyPr>
          <a:lstStyle/>
          <a:p>
            <a:pPr algn="ctr"/>
            <a:r>
              <a:rPr lang="en-US" sz="3600" b="1" dirty="0">
                <a:solidFill>
                  <a:srgbClr val="C00000"/>
                </a:solidFill>
                <a:latin typeface="Lucida Sans" panose="020B0602030504020204" pitchFamily="34" charset="0"/>
              </a:rPr>
              <a:t>Lesson IV: </a:t>
            </a:r>
            <a:br>
              <a:rPr lang="en-US" sz="3600" b="1" dirty="0">
                <a:solidFill>
                  <a:srgbClr val="C00000"/>
                </a:solidFill>
                <a:latin typeface="Lucida Sans" panose="020B0602030504020204" pitchFamily="34" charset="0"/>
              </a:rPr>
            </a:br>
            <a:r>
              <a:rPr lang="en-US" sz="3600" b="1" dirty="0">
                <a:solidFill>
                  <a:srgbClr val="C00000"/>
                </a:solidFill>
                <a:latin typeface="Lucida Sans" panose="020B0602030504020204" pitchFamily="34" charset="0"/>
              </a:rPr>
              <a:t>Diminishing marginal return vs. increasing return to scale</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9239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5CDB38-AC97-420C-9DC5-5CC25FA8B223}"/>
              </a:ext>
            </a:extLst>
          </p:cNvPr>
          <p:cNvSpPr>
            <a:spLocks noGrp="1"/>
          </p:cNvSpPr>
          <p:nvPr>
            <p:ph type="title"/>
          </p:nvPr>
        </p:nvSpPr>
        <p:spPr>
          <a:xfrm>
            <a:off x="1383564" y="348865"/>
            <a:ext cx="9718111" cy="1576446"/>
          </a:xfrm>
        </p:spPr>
        <p:txBody>
          <a:bodyPr anchor="ctr">
            <a:normAutofit/>
          </a:bodyPr>
          <a:lstStyle/>
          <a:p>
            <a:r>
              <a:rPr lang="en-MY" sz="4000" b="1">
                <a:solidFill>
                  <a:srgbClr val="FFFFFF"/>
                </a:solidFill>
              </a:rPr>
              <a:t>Diminishing marginal return is everywhere</a:t>
            </a:r>
          </a:p>
        </p:txBody>
      </p:sp>
      <p:graphicFrame>
        <p:nvGraphicFramePr>
          <p:cNvPr id="14" name="Content Placeholder 2">
            <a:extLst>
              <a:ext uri="{FF2B5EF4-FFF2-40B4-BE49-F238E27FC236}">
                <a16:creationId xmlns:a16="http://schemas.microsoft.com/office/drawing/2014/main" id="{66603124-09E0-41F4-9739-46A98B25F7EC}"/>
              </a:ext>
            </a:extLst>
          </p:cNvPr>
          <p:cNvGraphicFramePr>
            <a:graphicFrameLocks noGrp="1"/>
          </p:cNvGraphicFramePr>
          <p:nvPr>
            <p:ph idx="1"/>
            <p:extLst>
              <p:ext uri="{D42A27DB-BD31-4B8C-83A1-F6EECF244321}">
                <p14:modId xmlns:p14="http://schemas.microsoft.com/office/powerpoint/2010/main" val="3012554993"/>
              </p:ext>
            </p:extLst>
          </p:nvPr>
        </p:nvGraphicFramePr>
        <p:xfrm>
          <a:off x="213360" y="2273575"/>
          <a:ext cx="11358525" cy="403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772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31E0-9A77-4841-A3E5-34208A56CC6E}"/>
              </a:ext>
            </a:extLst>
          </p:cNvPr>
          <p:cNvSpPr>
            <a:spLocks noGrp="1"/>
          </p:cNvSpPr>
          <p:nvPr>
            <p:ph type="title"/>
          </p:nvPr>
        </p:nvSpPr>
        <p:spPr/>
        <p:txBody>
          <a:bodyPr>
            <a:normAutofit fontScale="90000"/>
          </a:bodyPr>
          <a:lstStyle/>
          <a:p>
            <a:r>
              <a:rPr lang="en-MY" b="1" dirty="0"/>
              <a:t>Every input/resource/idea utilised in production and organisation, however brilliant, will face its limits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1004F4-1E73-48E5-AA39-1AF316A52279}"/>
                  </a:ext>
                </a:extLst>
              </p:cNvPr>
              <p:cNvSpPr>
                <a:spLocks noGrp="1"/>
              </p:cNvSpPr>
              <p:nvPr>
                <p:ph idx="1"/>
              </p:nvPr>
            </p:nvSpPr>
            <p:spPr/>
            <p:txBody>
              <a:bodyPr/>
              <a:lstStyle/>
              <a:p>
                <a:pPr marL="0" indent="0">
                  <a:buNone/>
                </a:pPr>
                <a:r>
                  <a:rPr lang="en-MY" dirty="0"/>
                  <a:t>                 Output</a:t>
                </a:r>
              </a:p>
              <a:p>
                <a:pPr marL="0" indent="0">
                  <a:buNone/>
                </a:pPr>
                <a:r>
                  <a:rPr lang="en-MY" dirty="0"/>
                  <a:t>                      Production function                                                    </a:t>
                </a:r>
              </a:p>
              <a:p>
                <a:pPr marL="0" indent="0">
                  <a:buNone/>
                </a:pPr>
                <a:r>
                  <a:rPr lang="en-MY" dirty="0">
                    <a:ea typeface="Cambria Math" panose="02040503050406030204" pitchFamily="18" charset="0"/>
                  </a:rPr>
                  <a:t>                                         </a:t>
                </a:r>
              </a:p>
              <a:p>
                <a:pPr marL="0" indent="0">
                  <a:buNone/>
                </a:pPr>
                <a:r>
                  <a:rPr lang="en-MY" dirty="0"/>
                  <a:t>                                                           </a:t>
                </a:r>
              </a:p>
              <a:p>
                <a:pPr marL="0" indent="0">
                  <a:buNone/>
                </a:pPr>
                <a:r>
                  <a:rPr lang="en-MY" dirty="0"/>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𝑄</m:t>
                    </m:r>
                  </m:oMath>
                </a14:m>
                <a:endParaRPr lang="en-MY" dirty="0"/>
              </a:p>
              <a:p>
                <a:pPr marL="0" indent="0">
                  <a:buNone/>
                </a:pPr>
                <a:endParaRPr lang="en-MY" dirty="0"/>
              </a:p>
              <a:p>
                <a:pPr marL="0" indent="0">
                  <a:buNone/>
                </a:pPr>
                <a:r>
                  <a:rPr lang="en-MY" dirty="0"/>
                  <a:t>                                                  </a:t>
                </a:r>
                <a14:m>
                  <m:oMath xmlns:m="http://schemas.openxmlformats.org/officeDocument/2006/math">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𝑄</m:t>
                    </m:r>
                  </m:oMath>
                </a14:m>
                <a:endParaRPr lang="en-MY" dirty="0"/>
              </a:p>
              <a:p>
                <a:pPr marL="0" indent="0">
                  <a:buNone/>
                </a:pPr>
                <a:r>
                  <a:rPr lang="en-MY" dirty="0"/>
                  <a:t>                                                                                          Input</a:t>
                </a:r>
              </a:p>
            </p:txBody>
          </p:sp>
        </mc:Choice>
        <mc:Fallback xmlns="">
          <p:sp>
            <p:nvSpPr>
              <p:cNvPr id="3" name="Content Placeholder 2">
                <a:extLst>
                  <a:ext uri="{FF2B5EF4-FFF2-40B4-BE49-F238E27FC236}">
                    <a16:creationId xmlns:a16="http://schemas.microsoft.com/office/drawing/2014/main" id="{541004F4-1E73-48E5-AA39-1AF316A52279}"/>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MY">
                    <a:noFill/>
                  </a:rPr>
                  <a:t> </a:t>
                </a:r>
              </a:p>
            </p:txBody>
          </p:sp>
        </mc:Fallback>
      </mc:AlternateContent>
      <p:cxnSp>
        <p:nvCxnSpPr>
          <p:cNvPr id="5" name="Straight Arrow Connector 4">
            <a:extLst>
              <a:ext uri="{FF2B5EF4-FFF2-40B4-BE49-F238E27FC236}">
                <a16:creationId xmlns:a16="http://schemas.microsoft.com/office/drawing/2014/main" id="{8DDF3BD0-7C71-41A0-81E0-65966FA00289}"/>
              </a:ext>
            </a:extLst>
          </p:cNvPr>
          <p:cNvCxnSpPr/>
          <p:nvPr/>
        </p:nvCxnSpPr>
        <p:spPr>
          <a:xfrm flipV="1">
            <a:off x="2971800" y="2219325"/>
            <a:ext cx="0" cy="3390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9AEFB8-ADDF-4A53-87A9-94766011FBDE}"/>
              </a:ext>
            </a:extLst>
          </p:cNvPr>
          <p:cNvCxnSpPr/>
          <p:nvPr/>
        </p:nvCxnSpPr>
        <p:spPr>
          <a:xfrm>
            <a:off x="2990850" y="5619750"/>
            <a:ext cx="51435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AE1461AC-5B9F-4DDC-94AA-5BE5B39DD8BB}"/>
              </a:ext>
            </a:extLst>
          </p:cNvPr>
          <p:cNvSpPr/>
          <p:nvPr/>
        </p:nvSpPr>
        <p:spPr>
          <a:xfrm>
            <a:off x="3009900" y="2390775"/>
            <a:ext cx="4629150" cy="3200400"/>
          </a:xfrm>
          <a:custGeom>
            <a:avLst/>
            <a:gdLst>
              <a:gd name="connsiteX0" fmla="*/ 0 w 4629150"/>
              <a:gd name="connsiteY0" fmla="*/ 3200400 h 3200400"/>
              <a:gd name="connsiteX1" fmla="*/ 1333500 w 4629150"/>
              <a:gd name="connsiteY1" fmla="*/ 2324100 h 3200400"/>
              <a:gd name="connsiteX2" fmla="*/ 1857375 w 4629150"/>
              <a:gd name="connsiteY2" fmla="*/ 1076325 h 3200400"/>
              <a:gd name="connsiteX3" fmla="*/ 2867025 w 4629150"/>
              <a:gd name="connsiteY3" fmla="*/ 228600 h 3200400"/>
              <a:gd name="connsiteX4" fmla="*/ 4629150 w 4629150"/>
              <a:gd name="connsiteY4" fmla="*/ 0 h 3200400"/>
              <a:gd name="connsiteX5" fmla="*/ 4629150 w 4629150"/>
              <a:gd name="connsiteY5"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50" h="3200400">
                <a:moveTo>
                  <a:pt x="0" y="3200400"/>
                </a:moveTo>
                <a:cubicBezTo>
                  <a:pt x="511969" y="2939256"/>
                  <a:pt x="1023938" y="2678112"/>
                  <a:pt x="1333500" y="2324100"/>
                </a:cubicBezTo>
                <a:cubicBezTo>
                  <a:pt x="1643062" y="1970088"/>
                  <a:pt x="1601788" y="1425575"/>
                  <a:pt x="1857375" y="1076325"/>
                </a:cubicBezTo>
                <a:cubicBezTo>
                  <a:pt x="2112962" y="727075"/>
                  <a:pt x="2405063" y="407987"/>
                  <a:pt x="2867025" y="228600"/>
                </a:cubicBezTo>
                <a:cubicBezTo>
                  <a:pt x="3328987" y="49213"/>
                  <a:pt x="4629150" y="0"/>
                  <a:pt x="4629150" y="0"/>
                </a:cubicBezTo>
                <a:lnTo>
                  <a:pt x="4629150" y="0"/>
                </a:lnTo>
              </a:path>
            </a:pathLst>
          </a:cu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cxnSp>
        <p:nvCxnSpPr>
          <p:cNvPr id="10" name="Straight Connector 9">
            <a:extLst>
              <a:ext uri="{FF2B5EF4-FFF2-40B4-BE49-F238E27FC236}">
                <a16:creationId xmlns:a16="http://schemas.microsoft.com/office/drawing/2014/main" id="{E85BBEA1-3E0F-40C4-A573-3DE5ACF2F4C9}"/>
              </a:ext>
            </a:extLst>
          </p:cNvPr>
          <p:cNvCxnSpPr/>
          <p:nvPr/>
        </p:nvCxnSpPr>
        <p:spPr>
          <a:xfrm>
            <a:off x="3514725" y="5362575"/>
            <a:ext cx="87630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D27CFA0-150D-4043-98DE-FCC3A17D5580}"/>
              </a:ext>
            </a:extLst>
          </p:cNvPr>
          <p:cNvCxnSpPr/>
          <p:nvPr/>
        </p:nvCxnSpPr>
        <p:spPr>
          <a:xfrm>
            <a:off x="4391025" y="4695825"/>
            <a:ext cx="87630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33434FF9-EF97-43B0-9832-36FCD28195A1}"/>
              </a:ext>
            </a:extLst>
          </p:cNvPr>
          <p:cNvCxnSpPr/>
          <p:nvPr/>
        </p:nvCxnSpPr>
        <p:spPr>
          <a:xfrm>
            <a:off x="5476875" y="2876550"/>
            <a:ext cx="87630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C8C291BE-9D52-43D5-8756-2CD6A394ED32}"/>
              </a:ext>
            </a:extLst>
          </p:cNvPr>
          <p:cNvCxnSpPr/>
          <p:nvPr/>
        </p:nvCxnSpPr>
        <p:spPr>
          <a:xfrm>
            <a:off x="6657975" y="2495550"/>
            <a:ext cx="87630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DC8F8A33-0D00-4895-AE6D-D729744670AF}"/>
              </a:ext>
            </a:extLst>
          </p:cNvPr>
          <p:cNvCxnSpPr>
            <a:cxnSpLocks/>
          </p:cNvCxnSpPr>
          <p:nvPr/>
        </p:nvCxnSpPr>
        <p:spPr>
          <a:xfrm flipH="1">
            <a:off x="4381500" y="4695825"/>
            <a:ext cx="9525" cy="66675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0524344B-042C-457C-94C4-D4A0A5B9841A}"/>
              </a:ext>
            </a:extLst>
          </p:cNvPr>
          <p:cNvCxnSpPr>
            <a:cxnSpLocks/>
          </p:cNvCxnSpPr>
          <p:nvPr/>
        </p:nvCxnSpPr>
        <p:spPr>
          <a:xfrm>
            <a:off x="5257800" y="3000375"/>
            <a:ext cx="9526" cy="169545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452C211-5C5E-42EA-9F09-B422BF9F82DA}"/>
              </a:ext>
            </a:extLst>
          </p:cNvPr>
          <p:cNvCxnSpPr>
            <a:cxnSpLocks/>
          </p:cNvCxnSpPr>
          <p:nvPr/>
        </p:nvCxnSpPr>
        <p:spPr>
          <a:xfrm>
            <a:off x="6343650" y="2495550"/>
            <a:ext cx="1" cy="390525"/>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8C53C216-BF07-4E2E-90C2-08168B7A52D2}"/>
              </a:ext>
            </a:extLst>
          </p:cNvPr>
          <p:cNvCxnSpPr>
            <a:cxnSpLocks/>
          </p:cNvCxnSpPr>
          <p:nvPr/>
        </p:nvCxnSpPr>
        <p:spPr>
          <a:xfrm>
            <a:off x="7534276" y="2362200"/>
            <a:ext cx="0" cy="123825"/>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24" name="Right Brace 23">
            <a:extLst>
              <a:ext uri="{FF2B5EF4-FFF2-40B4-BE49-F238E27FC236}">
                <a16:creationId xmlns:a16="http://schemas.microsoft.com/office/drawing/2014/main" id="{81546664-73E7-4964-A185-9E38C1C00893}"/>
              </a:ext>
            </a:extLst>
          </p:cNvPr>
          <p:cNvSpPr/>
          <p:nvPr/>
        </p:nvSpPr>
        <p:spPr>
          <a:xfrm>
            <a:off x="4581525" y="4762500"/>
            <a:ext cx="247650" cy="6000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5" name="Right Brace 24">
            <a:extLst>
              <a:ext uri="{FF2B5EF4-FFF2-40B4-BE49-F238E27FC236}">
                <a16:creationId xmlns:a16="http://schemas.microsoft.com/office/drawing/2014/main" id="{555467C3-DED7-4DE8-A4F5-C9AFBF68C3E6}"/>
              </a:ext>
            </a:extLst>
          </p:cNvPr>
          <p:cNvSpPr/>
          <p:nvPr/>
        </p:nvSpPr>
        <p:spPr>
          <a:xfrm>
            <a:off x="5338764" y="3011487"/>
            <a:ext cx="447671" cy="1684337"/>
          </a:xfrm>
          <a:prstGeom prst="rightBrace">
            <a:avLst>
              <a:gd name="adj1" fmla="val 8333"/>
              <a:gd name="adj2" fmla="val 596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6" name="Right Brace 25">
            <a:extLst>
              <a:ext uri="{FF2B5EF4-FFF2-40B4-BE49-F238E27FC236}">
                <a16:creationId xmlns:a16="http://schemas.microsoft.com/office/drawing/2014/main" id="{40BD4BE0-33A6-4879-A56E-2A33BD4449D9}"/>
              </a:ext>
            </a:extLst>
          </p:cNvPr>
          <p:cNvSpPr/>
          <p:nvPr/>
        </p:nvSpPr>
        <p:spPr>
          <a:xfrm>
            <a:off x="6467474" y="2533650"/>
            <a:ext cx="95234"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38270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E153-CF30-4F81-A67B-A3B59140AF04}"/>
              </a:ext>
            </a:extLst>
          </p:cNvPr>
          <p:cNvSpPr>
            <a:spLocks noGrp="1"/>
          </p:cNvSpPr>
          <p:nvPr>
            <p:ph type="title"/>
          </p:nvPr>
        </p:nvSpPr>
        <p:spPr/>
        <p:txBody>
          <a:bodyPr>
            <a:normAutofit/>
          </a:bodyPr>
          <a:lstStyle/>
          <a:p>
            <a:r>
              <a:rPr lang="en-MY" sz="4000" b="1" dirty="0"/>
              <a:t>However satisfying a product is, appetite for it will peak and consumers are ready to try others</a:t>
            </a:r>
          </a:p>
        </p:txBody>
      </p:sp>
      <p:sp>
        <p:nvSpPr>
          <p:cNvPr id="3" name="Content Placeholder 2">
            <a:extLst>
              <a:ext uri="{FF2B5EF4-FFF2-40B4-BE49-F238E27FC236}">
                <a16:creationId xmlns:a16="http://schemas.microsoft.com/office/drawing/2014/main" id="{AC8435FD-F7E5-4A75-B2C9-50B63151E70E}"/>
              </a:ext>
            </a:extLst>
          </p:cNvPr>
          <p:cNvSpPr>
            <a:spLocks noGrp="1"/>
          </p:cNvSpPr>
          <p:nvPr>
            <p:ph idx="1"/>
          </p:nvPr>
        </p:nvSpPr>
        <p:spPr>
          <a:xfrm>
            <a:off x="819150" y="1762918"/>
            <a:ext cx="10515600" cy="4351338"/>
          </a:xfrm>
        </p:spPr>
        <p:txBody>
          <a:bodyPr>
            <a:normAutofit lnSpcReduction="10000"/>
          </a:bodyPr>
          <a:lstStyle/>
          <a:p>
            <a:pPr marL="0" indent="0">
              <a:buNone/>
            </a:pPr>
            <a:r>
              <a:rPr lang="en-MY" dirty="0"/>
              <a:t>              Good y  </a:t>
            </a:r>
          </a:p>
          <a:p>
            <a:pPr marL="0" indent="0">
              <a:buNone/>
            </a:pPr>
            <a:r>
              <a:rPr lang="en-MY" dirty="0"/>
              <a:t>                                  Indifference curve</a:t>
            </a:r>
          </a:p>
          <a:p>
            <a:pPr marL="0" indent="0">
              <a:buNone/>
            </a:pPr>
            <a:endParaRPr lang="en-MY" dirty="0"/>
          </a:p>
          <a:p>
            <a:pPr marL="0" indent="0">
              <a:buNone/>
            </a:pPr>
            <a:r>
              <a:rPr lang="en-MY" dirty="0"/>
              <a:t>                y                          A (y&gt;x)</a:t>
            </a:r>
          </a:p>
          <a:p>
            <a:pPr marL="0" indent="0">
              <a:buNone/>
            </a:pPr>
            <a:r>
              <a:rPr lang="en-MY" dirty="0"/>
              <a:t>                                                       </a:t>
            </a:r>
          </a:p>
          <a:p>
            <a:pPr marL="0" indent="0">
              <a:buNone/>
            </a:pPr>
            <a:r>
              <a:rPr lang="en-MY" dirty="0"/>
              <a:t>                 y’                                   B(x’&gt;y’)             </a:t>
            </a:r>
          </a:p>
          <a:p>
            <a:pPr marL="0" indent="0">
              <a:buNone/>
            </a:pPr>
            <a:r>
              <a:rPr lang="en-MY" dirty="0"/>
              <a:t>                                                                     </a:t>
            </a:r>
          </a:p>
          <a:p>
            <a:pPr marL="0" indent="0">
              <a:buNone/>
            </a:pPr>
            <a:r>
              <a:rPr lang="en-MY" dirty="0"/>
              <a:t>                                                                        Good x</a:t>
            </a:r>
          </a:p>
          <a:p>
            <a:pPr marL="0" indent="0">
              <a:buNone/>
            </a:pPr>
            <a:r>
              <a:rPr lang="en-MY" dirty="0"/>
              <a:t>                                         x          </a:t>
            </a:r>
            <a:r>
              <a:rPr lang="en-MY" dirty="0" err="1"/>
              <a:t>x</a:t>
            </a:r>
            <a:r>
              <a:rPr lang="en-MY" dirty="0"/>
              <a:t>’</a:t>
            </a:r>
          </a:p>
        </p:txBody>
      </p:sp>
      <p:cxnSp>
        <p:nvCxnSpPr>
          <p:cNvPr id="5" name="Straight Arrow Connector 4">
            <a:extLst>
              <a:ext uri="{FF2B5EF4-FFF2-40B4-BE49-F238E27FC236}">
                <a16:creationId xmlns:a16="http://schemas.microsoft.com/office/drawing/2014/main" id="{62E664DD-3089-42B8-BEC7-9E35C23BBD93}"/>
              </a:ext>
            </a:extLst>
          </p:cNvPr>
          <p:cNvCxnSpPr/>
          <p:nvPr/>
        </p:nvCxnSpPr>
        <p:spPr>
          <a:xfrm flipV="1">
            <a:off x="2686050" y="2266950"/>
            <a:ext cx="0" cy="3343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87BABD-4395-4CC7-B3A0-3C747D9EABBD}"/>
              </a:ext>
            </a:extLst>
          </p:cNvPr>
          <p:cNvCxnSpPr/>
          <p:nvPr/>
        </p:nvCxnSpPr>
        <p:spPr>
          <a:xfrm>
            <a:off x="2695575" y="5610225"/>
            <a:ext cx="4752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1D2F3CDF-C1F0-46C3-89A3-6F291EE96C53}"/>
              </a:ext>
            </a:extLst>
          </p:cNvPr>
          <p:cNvSpPr/>
          <p:nvPr/>
        </p:nvSpPr>
        <p:spPr>
          <a:xfrm rot="9933945">
            <a:off x="3962400" y="-161925"/>
            <a:ext cx="3876672" cy="4857750"/>
          </a:xfrm>
          <a:prstGeom prst="arc">
            <a:avLst>
              <a:gd name="adj1" fmla="val 16648539"/>
              <a:gd name="adj2" fmla="val 0"/>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cxnSp>
        <p:nvCxnSpPr>
          <p:cNvPr id="12" name="Straight Connector 11">
            <a:extLst>
              <a:ext uri="{FF2B5EF4-FFF2-40B4-BE49-F238E27FC236}">
                <a16:creationId xmlns:a16="http://schemas.microsoft.com/office/drawing/2014/main" id="{38BD3B18-1543-4EF4-823B-40079A197380}"/>
              </a:ext>
            </a:extLst>
          </p:cNvPr>
          <p:cNvCxnSpPr>
            <a:cxnSpLocks/>
          </p:cNvCxnSpPr>
          <p:nvPr/>
        </p:nvCxnSpPr>
        <p:spPr>
          <a:xfrm>
            <a:off x="3762375" y="2490402"/>
            <a:ext cx="1000125" cy="191967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310BB511-4434-42A2-837E-5130AB397EE4}"/>
              </a:ext>
            </a:extLst>
          </p:cNvPr>
          <p:cNvCxnSpPr/>
          <p:nvPr/>
        </p:nvCxnSpPr>
        <p:spPr>
          <a:xfrm flipH="1">
            <a:off x="2676526" y="3429000"/>
            <a:ext cx="1562099"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956F6CC-FA52-4BCC-86D6-5DCD11D1A9D4}"/>
              </a:ext>
            </a:extLst>
          </p:cNvPr>
          <p:cNvCxnSpPr/>
          <p:nvPr/>
        </p:nvCxnSpPr>
        <p:spPr>
          <a:xfrm>
            <a:off x="4276725" y="3429000"/>
            <a:ext cx="0" cy="2181225"/>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77A0E11-B3BE-4C46-8277-C8608C15EC4F}"/>
              </a:ext>
            </a:extLst>
          </p:cNvPr>
          <p:cNvCxnSpPr/>
          <p:nvPr/>
        </p:nvCxnSpPr>
        <p:spPr>
          <a:xfrm>
            <a:off x="3867150" y="2724150"/>
            <a:ext cx="0" cy="1418337"/>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EC0F1DB-3C8B-4DA8-B317-BED63683B3A1}"/>
              </a:ext>
            </a:extLst>
          </p:cNvPr>
          <p:cNvCxnSpPr/>
          <p:nvPr/>
        </p:nvCxnSpPr>
        <p:spPr>
          <a:xfrm>
            <a:off x="3838575" y="4171950"/>
            <a:ext cx="809625"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3B8940F-9668-4AFF-87DC-10E77D011B28}"/>
              </a:ext>
            </a:extLst>
          </p:cNvPr>
          <p:cNvCxnSpPr>
            <a:cxnSpLocks/>
          </p:cNvCxnSpPr>
          <p:nvPr/>
        </p:nvCxnSpPr>
        <p:spPr>
          <a:xfrm flipH="1">
            <a:off x="2686051" y="4519612"/>
            <a:ext cx="2638424"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CD8F417-6EDE-4682-8386-DBB9578DB48F}"/>
              </a:ext>
            </a:extLst>
          </p:cNvPr>
          <p:cNvCxnSpPr>
            <a:cxnSpLocks/>
          </p:cNvCxnSpPr>
          <p:nvPr/>
        </p:nvCxnSpPr>
        <p:spPr>
          <a:xfrm>
            <a:off x="5324475" y="4519612"/>
            <a:ext cx="0" cy="1090613"/>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60FF3D6-50E6-4AF6-AE55-44D8512D1DE1}"/>
              </a:ext>
            </a:extLst>
          </p:cNvPr>
          <p:cNvCxnSpPr>
            <a:cxnSpLocks/>
          </p:cNvCxnSpPr>
          <p:nvPr/>
        </p:nvCxnSpPr>
        <p:spPr>
          <a:xfrm>
            <a:off x="4399112" y="4097142"/>
            <a:ext cx="1965027" cy="844648"/>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050F3D63-BF26-484A-AACD-47347EAA87FB}"/>
              </a:ext>
            </a:extLst>
          </p:cNvPr>
          <p:cNvCxnSpPr>
            <a:cxnSpLocks/>
          </p:cNvCxnSpPr>
          <p:nvPr/>
        </p:nvCxnSpPr>
        <p:spPr>
          <a:xfrm>
            <a:off x="4648200" y="4941790"/>
            <a:ext cx="1715939" cy="0"/>
          </a:xfrm>
          <a:prstGeom prst="line">
            <a:avLst/>
          </a:prstGeom>
          <a:ln w="28575">
            <a:solidFill>
              <a:schemeClr val="accent6"/>
            </a:solidFill>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7FBD2A8D-4D7C-49B1-B4CC-A4B089333F42}"/>
              </a:ext>
            </a:extLst>
          </p:cNvPr>
          <p:cNvCxnSpPr>
            <a:cxnSpLocks/>
          </p:cNvCxnSpPr>
          <p:nvPr/>
        </p:nvCxnSpPr>
        <p:spPr>
          <a:xfrm>
            <a:off x="4648200" y="4171950"/>
            <a:ext cx="0" cy="769840"/>
          </a:xfrm>
          <a:prstGeom prst="line">
            <a:avLst/>
          </a:prstGeom>
          <a:ln w="28575">
            <a:solidFill>
              <a:schemeClr val="accent6"/>
            </a:solidFill>
            <a:prstDash val="sysDash"/>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A7311635-A32F-4107-8A99-BF3548313925}"/>
              </a:ext>
            </a:extLst>
          </p:cNvPr>
          <p:cNvCxnSpPr>
            <a:cxnSpLocks/>
          </p:cNvCxnSpPr>
          <p:nvPr/>
        </p:nvCxnSpPr>
        <p:spPr>
          <a:xfrm flipH="1">
            <a:off x="3514725" y="2724150"/>
            <a:ext cx="1" cy="13049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53768C-F20E-4B79-B68F-20874B669496}"/>
              </a:ext>
            </a:extLst>
          </p:cNvPr>
          <p:cNvCxnSpPr/>
          <p:nvPr/>
        </p:nvCxnSpPr>
        <p:spPr>
          <a:xfrm>
            <a:off x="3867150" y="4305300"/>
            <a:ext cx="53196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C386049-0A51-4EB0-8C71-489B0E452A86}"/>
              </a:ext>
            </a:extLst>
          </p:cNvPr>
          <p:cNvCxnSpPr/>
          <p:nvPr/>
        </p:nvCxnSpPr>
        <p:spPr>
          <a:xfrm flipH="1">
            <a:off x="4867275" y="5102323"/>
            <a:ext cx="14097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F80FC12-2DD0-4C34-9FD0-2DAE3D0B37FE}"/>
              </a:ext>
            </a:extLst>
          </p:cNvPr>
          <p:cNvCxnSpPr>
            <a:cxnSpLocks/>
          </p:cNvCxnSpPr>
          <p:nvPr/>
        </p:nvCxnSpPr>
        <p:spPr>
          <a:xfrm flipV="1">
            <a:off x="4532462" y="4305300"/>
            <a:ext cx="0" cy="5238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1)">
                                      <p:cBhvr>
                                        <p:cTn id="51" dur="20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down)">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fill="hold"/>
                                        <p:tgtEl>
                                          <p:spTgt spid="47"/>
                                        </p:tgtEl>
                                        <p:attrNameLst>
                                          <p:attrName>ppt_x</p:attrName>
                                        </p:attrNameLst>
                                      </p:cBhvr>
                                      <p:tavLst>
                                        <p:tav tm="0">
                                          <p:val>
                                            <p:strVal val="#ppt_x"/>
                                          </p:val>
                                        </p:tav>
                                        <p:tav tm="100000">
                                          <p:val>
                                            <p:strVal val="#ppt_x"/>
                                          </p:val>
                                        </p:tav>
                                      </p:tavLst>
                                    </p:anim>
                                    <p:anim calcmode="lin" valueType="num">
                                      <p:cBhvr additive="base">
                                        <p:cTn id="10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269CE-959A-47DE-99A2-F082D3560A0F}"/>
              </a:ext>
            </a:extLst>
          </p:cNvPr>
          <p:cNvSpPr>
            <a:spLocks noGrp="1"/>
          </p:cNvSpPr>
          <p:nvPr>
            <p:ph type="title"/>
          </p:nvPr>
        </p:nvSpPr>
        <p:spPr>
          <a:xfrm>
            <a:off x="630936" y="639520"/>
            <a:ext cx="3429000" cy="1719072"/>
          </a:xfrm>
        </p:spPr>
        <p:txBody>
          <a:bodyPr anchor="b">
            <a:normAutofit fontScale="90000"/>
          </a:bodyPr>
          <a:lstStyle/>
          <a:p>
            <a:r>
              <a:rPr lang="en-MY" sz="4000" b="1" dirty="0"/>
              <a:t>Global catching-up in export quality </a:t>
            </a:r>
          </a:p>
        </p:txBody>
      </p:sp>
      <p:sp>
        <p:nvSpPr>
          <p:cNvPr id="14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Content Placeholder 2053">
            <a:extLst>
              <a:ext uri="{FF2B5EF4-FFF2-40B4-BE49-F238E27FC236}">
                <a16:creationId xmlns:a16="http://schemas.microsoft.com/office/drawing/2014/main" id="{35D1F377-E6A4-44C7-9523-50A2325D5C1F}"/>
              </a:ext>
            </a:extLst>
          </p:cNvPr>
          <p:cNvSpPr>
            <a:spLocks noGrp="1"/>
          </p:cNvSpPr>
          <p:nvPr>
            <p:ph idx="1"/>
          </p:nvPr>
        </p:nvSpPr>
        <p:spPr>
          <a:xfrm>
            <a:off x="630936" y="2807208"/>
            <a:ext cx="3429000" cy="3410712"/>
          </a:xfrm>
        </p:spPr>
        <p:txBody>
          <a:bodyPr anchor="t">
            <a:normAutofit/>
          </a:bodyPr>
          <a:lstStyle/>
          <a:p>
            <a:r>
              <a:rPr lang="en-US" dirty="0"/>
              <a:t>Key takeaway from this figure: countries with lower quality in exports grow faster compared to those with already high export quality </a:t>
            </a:r>
          </a:p>
        </p:txBody>
      </p:sp>
      <p:pic>
        <p:nvPicPr>
          <p:cNvPr id="2050" name="Picture 2" descr="Photo">
            <a:extLst>
              <a:ext uri="{FF2B5EF4-FFF2-40B4-BE49-F238E27FC236}">
                <a16:creationId xmlns:a16="http://schemas.microsoft.com/office/drawing/2014/main" id="{878F4B22-D97F-4029-A92C-3B5F465662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9946" y="191973"/>
            <a:ext cx="6903720" cy="476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9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70468-E4B3-44AF-B35D-6FBD0F8E7B94}"/>
              </a:ext>
            </a:extLst>
          </p:cNvPr>
          <p:cNvSpPr>
            <a:spLocks noGrp="1"/>
          </p:cNvSpPr>
          <p:nvPr>
            <p:ph type="title"/>
          </p:nvPr>
        </p:nvSpPr>
        <p:spPr>
          <a:xfrm>
            <a:off x="9048502" y="255270"/>
            <a:ext cx="2914897" cy="2351468"/>
          </a:xfrm>
        </p:spPr>
        <p:txBody>
          <a:bodyPr vert="horz" lIns="91440" tIns="45720" rIns="91440" bIns="45720" rtlCol="0" anchor="ctr">
            <a:normAutofit/>
          </a:bodyPr>
          <a:lstStyle/>
          <a:p>
            <a:r>
              <a:rPr lang="en-US" sz="3400" b="1" kern="1200" dirty="0">
                <a:solidFill>
                  <a:schemeClr val="tx1"/>
                </a:solidFill>
                <a:latin typeface="+mj-lt"/>
                <a:ea typeface="+mj-ea"/>
                <a:cs typeface="+mj-cs"/>
              </a:rPr>
              <a:t>Global convergence in productivity growth</a:t>
            </a:r>
          </a:p>
        </p:txBody>
      </p:sp>
      <p:sp>
        <p:nvSpPr>
          <p:cNvPr id="3078" name="Content Placeholder 3077">
            <a:extLst>
              <a:ext uri="{FF2B5EF4-FFF2-40B4-BE49-F238E27FC236}">
                <a16:creationId xmlns:a16="http://schemas.microsoft.com/office/drawing/2014/main" id="{35CAB022-5697-4369-A6F0-BA640128A5BE}"/>
              </a:ext>
            </a:extLst>
          </p:cNvPr>
          <p:cNvSpPr>
            <a:spLocks noGrp="1"/>
          </p:cNvSpPr>
          <p:nvPr>
            <p:ph idx="1"/>
          </p:nvPr>
        </p:nvSpPr>
        <p:spPr>
          <a:xfrm>
            <a:off x="9164478" y="2606738"/>
            <a:ext cx="2446465" cy="1178298"/>
          </a:xfrm>
        </p:spPr>
        <p:txBody>
          <a:bodyPr vert="horz" lIns="91440" tIns="45720" rIns="91440" bIns="45720" rtlCol="0">
            <a:normAutofit/>
          </a:bodyPr>
          <a:lstStyle/>
          <a:p>
            <a:pPr marL="0" indent="0">
              <a:buNone/>
            </a:pPr>
            <a:r>
              <a:rPr lang="en-US" sz="1600" kern="1200" dirty="0">
                <a:solidFill>
                  <a:schemeClr val="tx1"/>
                </a:solidFill>
                <a:latin typeface="+mn-lt"/>
                <a:ea typeface="+mn-ea"/>
                <a:cs typeface="+mn-cs"/>
              </a:rPr>
              <a:t>Countries with lower </a:t>
            </a:r>
            <a:r>
              <a:rPr lang="en-US" sz="1600" kern="1200" dirty="0" err="1">
                <a:solidFill>
                  <a:schemeClr val="tx1"/>
                </a:solidFill>
                <a:latin typeface="+mn-lt"/>
                <a:ea typeface="+mn-ea"/>
                <a:cs typeface="+mn-cs"/>
              </a:rPr>
              <a:t>labour</a:t>
            </a:r>
            <a:r>
              <a:rPr lang="en-US" sz="1600" kern="1200" dirty="0">
                <a:solidFill>
                  <a:schemeClr val="tx1"/>
                </a:solidFill>
                <a:latin typeface="+mn-lt"/>
                <a:ea typeface="+mn-ea"/>
                <a:cs typeface="+mn-cs"/>
              </a:rPr>
              <a:t> productivity to start with grow faster</a:t>
            </a:r>
          </a:p>
        </p:txBody>
      </p:sp>
      <p:sp>
        <p:nvSpPr>
          <p:cNvPr id="141" name="Rectangle 14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ani Rodrik's weblog: A surprising convergence result">
            <a:extLst>
              <a:ext uri="{FF2B5EF4-FFF2-40B4-BE49-F238E27FC236}">
                <a16:creationId xmlns:a16="http://schemas.microsoft.com/office/drawing/2014/main" id="{4822127A-4A3A-4128-AEEC-9B44711E8E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120" y="858525"/>
            <a:ext cx="7116539" cy="5211906"/>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780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A67E-A071-4B2B-AE76-A128A5381B4A}"/>
              </a:ext>
            </a:extLst>
          </p:cNvPr>
          <p:cNvSpPr>
            <a:spLocks noGrp="1"/>
          </p:cNvSpPr>
          <p:nvPr>
            <p:ph type="title"/>
          </p:nvPr>
        </p:nvSpPr>
        <p:spPr/>
        <p:txBody>
          <a:bodyPr>
            <a:normAutofit/>
          </a:bodyPr>
          <a:lstStyle/>
          <a:p>
            <a:r>
              <a:rPr lang="en-MY" sz="4000" b="1" dirty="0"/>
              <a:t>Why average growth rates decline over the years of development? Diminishing marginal return!</a:t>
            </a:r>
          </a:p>
        </p:txBody>
      </p:sp>
      <p:sp>
        <p:nvSpPr>
          <p:cNvPr id="3" name="Content Placeholder 2">
            <a:extLst>
              <a:ext uri="{FF2B5EF4-FFF2-40B4-BE49-F238E27FC236}">
                <a16:creationId xmlns:a16="http://schemas.microsoft.com/office/drawing/2014/main" id="{A42AA084-A6DF-45B9-9303-938C4055C95E}"/>
              </a:ext>
            </a:extLst>
          </p:cNvPr>
          <p:cNvSpPr>
            <a:spLocks noGrp="1"/>
          </p:cNvSpPr>
          <p:nvPr>
            <p:ph idx="1"/>
          </p:nvPr>
        </p:nvSpPr>
        <p:spPr>
          <a:xfrm>
            <a:off x="838200" y="1825625"/>
            <a:ext cx="10515600" cy="4565650"/>
          </a:xfrm>
        </p:spPr>
        <p:txBody>
          <a:bodyPr/>
          <a:lstStyle/>
          <a:p>
            <a:pPr marL="0" indent="0">
              <a:buNone/>
            </a:pPr>
            <a:r>
              <a:rPr lang="en-MY" dirty="0"/>
              <a:t>          GDP</a:t>
            </a:r>
          </a:p>
          <a:p>
            <a:pPr marL="0" indent="0">
              <a:buNone/>
            </a:pPr>
            <a:r>
              <a:rPr lang="en-MY" dirty="0"/>
              <a:t>                              Production function</a:t>
            </a:r>
          </a:p>
          <a:p>
            <a:pPr marL="0" indent="0">
              <a:buNone/>
            </a:pPr>
            <a:r>
              <a:rPr lang="en-MY" dirty="0"/>
              <a:t>                                                                      </a:t>
            </a:r>
          </a:p>
          <a:p>
            <a:pPr marL="0" indent="0">
              <a:buNone/>
            </a:pPr>
            <a:endParaRPr lang="en-MY" dirty="0"/>
          </a:p>
          <a:p>
            <a:pPr marL="0" indent="0">
              <a:buNone/>
            </a:pPr>
            <a:endParaRPr lang="en-MY" dirty="0"/>
          </a:p>
          <a:p>
            <a:pPr marL="0" indent="0">
              <a:buNone/>
            </a:pPr>
            <a:r>
              <a:rPr lang="en-MY" dirty="0"/>
              <a:t>                                                      </a:t>
            </a:r>
          </a:p>
          <a:p>
            <a:pPr marL="0" indent="0">
              <a:buNone/>
            </a:pPr>
            <a:r>
              <a:rPr lang="en-MY" dirty="0"/>
              <a:t>      </a:t>
            </a:r>
          </a:p>
          <a:p>
            <a:pPr marL="0" indent="0">
              <a:buNone/>
            </a:pPr>
            <a:r>
              <a:rPr lang="en-MY" dirty="0"/>
              <a:t>                                                                          Year          </a:t>
            </a:r>
          </a:p>
          <a:p>
            <a:pPr marL="0" indent="0">
              <a:buNone/>
            </a:pPr>
            <a:r>
              <a:rPr lang="en-MY" dirty="0"/>
              <a:t>                 1960  1980  2010  2020</a:t>
            </a:r>
          </a:p>
        </p:txBody>
      </p:sp>
      <p:cxnSp>
        <p:nvCxnSpPr>
          <p:cNvPr id="5" name="Straight Arrow Connector 4">
            <a:extLst>
              <a:ext uri="{FF2B5EF4-FFF2-40B4-BE49-F238E27FC236}">
                <a16:creationId xmlns:a16="http://schemas.microsoft.com/office/drawing/2014/main" id="{0373AEE2-907F-4A95-8A3D-BC8F67E44896}"/>
              </a:ext>
            </a:extLst>
          </p:cNvPr>
          <p:cNvCxnSpPr/>
          <p:nvPr/>
        </p:nvCxnSpPr>
        <p:spPr>
          <a:xfrm flipV="1">
            <a:off x="2314575" y="2305050"/>
            <a:ext cx="0" cy="34575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FA946B-7E32-4B05-A8DB-500A36C00C24}"/>
              </a:ext>
            </a:extLst>
          </p:cNvPr>
          <p:cNvCxnSpPr>
            <a:cxnSpLocks/>
          </p:cNvCxnSpPr>
          <p:nvPr/>
        </p:nvCxnSpPr>
        <p:spPr>
          <a:xfrm flipV="1">
            <a:off x="2333625" y="5711426"/>
            <a:ext cx="5600700" cy="1309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Arc 7">
            <a:extLst>
              <a:ext uri="{FF2B5EF4-FFF2-40B4-BE49-F238E27FC236}">
                <a16:creationId xmlns:a16="http://schemas.microsoft.com/office/drawing/2014/main" id="{03CBB06B-E9AC-419A-8441-3B85DE678FC4}"/>
              </a:ext>
            </a:extLst>
          </p:cNvPr>
          <p:cNvSpPr/>
          <p:nvPr/>
        </p:nvSpPr>
        <p:spPr>
          <a:xfrm rot="16200000">
            <a:off x="3552833" y="1757355"/>
            <a:ext cx="5495924" cy="7934339"/>
          </a:xfrm>
          <a:prstGeom prst="arc">
            <a:avLst>
              <a:gd name="adj1" fmla="val 16200000"/>
              <a:gd name="adj2" fmla="val 104397"/>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cxnSp>
        <p:nvCxnSpPr>
          <p:cNvPr id="17" name="Straight Connector 16">
            <a:extLst>
              <a:ext uri="{FF2B5EF4-FFF2-40B4-BE49-F238E27FC236}">
                <a16:creationId xmlns:a16="http://schemas.microsoft.com/office/drawing/2014/main" id="{90373106-EE60-435D-BFE5-A8CF599987EC}"/>
              </a:ext>
            </a:extLst>
          </p:cNvPr>
          <p:cNvCxnSpPr>
            <a:cxnSpLocks/>
          </p:cNvCxnSpPr>
          <p:nvPr/>
        </p:nvCxnSpPr>
        <p:spPr>
          <a:xfrm>
            <a:off x="3181351" y="4001294"/>
            <a:ext cx="0" cy="17101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39F545-E345-4FEF-93E3-362D5ABDFBBB}"/>
              </a:ext>
            </a:extLst>
          </p:cNvPr>
          <p:cNvCxnSpPr>
            <a:cxnSpLocks/>
          </p:cNvCxnSpPr>
          <p:nvPr/>
        </p:nvCxnSpPr>
        <p:spPr>
          <a:xfrm flipH="1">
            <a:off x="2352661" y="5013125"/>
            <a:ext cx="828691"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53FE9C-AAAF-4E6F-9D74-4842F1F866B9}"/>
              </a:ext>
            </a:extLst>
          </p:cNvPr>
          <p:cNvCxnSpPr>
            <a:cxnSpLocks/>
          </p:cNvCxnSpPr>
          <p:nvPr/>
        </p:nvCxnSpPr>
        <p:spPr>
          <a:xfrm>
            <a:off x="5133975" y="3114675"/>
            <a:ext cx="0" cy="25967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744B20-5C1A-410D-BB55-2732C08294F6}"/>
              </a:ext>
            </a:extLst>
          </p:cNvPr>
          <p:cNvCxnSpPr>
            <a:cxnSpLocks/>
          </p:cNvCxnSpPr>
          <p:nvPr/>
        </p:nvCxnSpPr>
        <p:spPr>
          <a:xfrm flipH="1">
            <a:off x="2257425" y="4056161"/>
            <a:ext cx="92392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7F941F-0D0A-4BE6-B3FC-78B6B3E7A18C}"/>
              </a:ext>
            </a:extLst>
          </p:cNvPr>
          <p:cNvCxnSpPr>
            <a:cxnSpLocks/>
          </p:cNvCxnSpPr>
          <p:nvPr/>
        </p:nvCxnSpPr>
        <p:spPr>
          <a:xfrm flipH="1">
            <a:off x="2352661" y="3430190"/>
            <a:ext cx="278131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D48704-3BF4-43A9-AB4C-C10234B870C5}"/>
              </a:ext>
            </a:extLst>
          </p:cNvPr>
          <p:cNvCxnSpPr>
            <a:cxnSpLocks/>
          </p:cNvCxnSpPr>
          <p:nvPr/>
        </p:nvCxnSpPr>
        <p:spPr>
          <a:xfrm flipH="1" flipV="1">
            <a:off x="2257425" y="3067834"/>
            <a:ext cx="2876550" cy="2500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C5C712-EF4C-4461-8A92-67E48833E94B}"/>
              </a:ext>
            </a:extLst>
          </p:cNvPr>
          <p:cNvCxnSpPr>
            <a:cxnSpLocks/>
          </p:cNvCxnSpPr>
          <p:nvPr/>
        </p:nvCxnSpPr>
        <p:spPr>
          <a:xfrm>
            <a:off x="2495551" y="5013125"/>
            <a:ext cx="0" cy="71139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FDC40F-F7E5-4F1C-ACB1-E1AB5ADEB838}"/>
              </a:ext>
            </a:extLst>
          </p:cNvPr>
          <p:cNvCxnSpPr>
            <a:cxnSpLocks/>
          </p:cNvCxnSpPr>
          <p:nvPr/>
        </p:nvCxnSpPr>
        <p:spPr>
          <a:xfrm>
            <a:off x="4181476" y="3429000"/>
            <a:ext cx="0" cy="2209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DCD8587-F1C9-436D-A65D-924AF60B7126}"/>
              </a:ext>
            </a:extLst>
          </p:cNvPr>
          <p:cNvCxnSpPr/>
          <p:nvPr/>
        </p:nvCxnSpPr>
        <p:spPr>
          <a:xfrm flipV="1">
            <a:off x="2790825" y="4124325"/>
            <a:ext cx="0" cy="888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6892EC9-B752-4327-BE66-30949B4356CC}"/>
              </a:ext>
            </a:extLst>
          </p:cNvPr>
          <p:cNvCxnSpPr>
            <a:cxnSpLocks/>
          </p:cNvCxnSpPr>
          <p:nvPr/>
        </p:nvCxnSpPr>
        <p:spPr>
          <a:xfrm flipV="1">
            <a:off x="3657600" y="3067834"/>
            <a:ext cx="0" cy="4225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8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ppt_x"/>
                                          </p:val>
                                        </p:tav>
                                        <p:tav tm="100000">
                                          <p:val>
                                            <p:strVal val="#ppt_x"/>
                                          </p:val>
                                        </p:tav>
                                      </p:tavLst>
                                    </p:anim>
                                    <p:anim calcmode="lin" valueType="num">
                                      <p:cBhvr additive="base">
                                        <p:cTn id="5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ppt_x"/>
                                          </p:val>
                                        </p:tav>
                                        <p:tav tm="100000">
                                          <p:val>
                                            <p:strVal val="#ppt_x"/>
                                          </p:val>
                                        </p:tav>
                                      </p:tavLst>
                                    </p:anim>
                                    <p:anim calcmode="lin" valueType="num">
                                      <p:cBhvr additive="base">
                                        <p:cTn id="7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A3A38CF-CF74-4A72-A407-25B4F3273FE8}"/>
              </a:ext>
            </a:extLst>
          </p:cNvPr>
          <p:cNvPicPr>
            <a:picLocks noGrp="1" noChangeAspect="1"/>
          </p:cNvPicPr>
          <p:nvPr>
            <p:ph idx="1"/>
          </p:nvPr>
        </p:nvPicPr>
        <p:blipFill>
          <a:blip r:embed="rId2"/>
          <a:stretch>
            <a:fillRect/>
          </a:stretch>
        </p:blipFill>
        <p:spPr>
          <a:xfrm>
            <a:off x="1661859" y="631431"/>
            <a:ext cx="692057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786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B754E-3905-43BE-AC7F-89EB6C9DC257}"/>
              </a:ext>
            </a:extLst>
          </p:cNvPr>
          <p:cNvSpPr>
            <a:spLocks noGrp="1"/>
          </p:cNvSpPr>
          <p:nvPr>
            <p:ph type="title"/>
          </p:nvPr>
        </p:nvSpPr>
        <p:spPr>
          <a:xfrm>
            <a:off x="838200" y="365125"/>
            <a:ext cx="10515600" cy="1325563"/>
          </a:xfrm>
        </p:spPr>
        <p:txBody>
          <a:bodyPr>
            <a:normAutofit/>
          </a:bodyPr>
          <a:lstStyle/>
          <a:p>
            <a:r>
              <a:rPr lang="en-MY" sz="4200" b="1"/>
              <a:t>What’s in common for Microsoft, Intel, Google, Amazon, and Apple? </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B85FC9F-63AD-442E-82C3-AB98C68A8127}"/>
              </a:ext>
            </a:extLst>
          </p:cNvPr>
          <p:cNvSpPr>
            <a:spLocks noGrp="1"/>
          </p:cNvSpPr>
          <p:nvPr>
            <p:ph idx="1"/>
          </p:nvPr>
        </p:nvSpPr>
        <p:spPr>
          <a:xfrm>
            <a:off x="838200" y="1929384"/>
            <a:ext cx="10515600" cy="4251960"/>
          </a:xfrm>
        </p:spPr>
        <p:txBody>
          <a:bodyPr>
            <a:normAutofit/>
          </a:bodyPr>
          <a:lstStyle/>
          <a:p>
            <a:r>
              <a:rPr lang="en-MY" sz="2200"/>
              <a:t>There is a huge sunk cost/fixed cost (i.e., R&amp;D, infrastructure, apps development) for product/service development, but low and near to zero marginal cost to serve additional customer</a:t>
            </a:r>
          </a:p>
          <a:p>
            <a:r>
              <a:rPr lang="en-MY" sz="2200"/>
              <a:t>Sunk, fixed cost is more important than marginal cost in making decision</a:t>
            </a:r>
          </a:p>
          <a:p>
            <a:r>
              <a:rPr lang="en-MY" sz="2200"/>
              <a:t>Let’s use a simple algebra to understand the role of sunk, fixed cost and its implication</a:t>
            </a:r>
          </a:p>
          <a:p>
            <a:endParaRPr lang="en-MY" sz="2200"/>
          </a:p>
        </p:txBody>
      </p:sp>
    </p:spTree>
    <p:extLst>
      <p:ext uri="{BB962C8B-B14F-4D97-AF65-F5344CB8AC3E}">
        <p14:creationId xmlns:p14="http://schemas.microsoft.com/office/powerpoint/2010/main" val="28648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BE8D-D84F-4AD5-94C2-DAEE649FB4BF}"/>
              </a:ext>
            </a:extLst>
          </p:cNvPr>
          <p:cNvSpPr>
            <a:spLocks noGrp="1"/>
          </p:cNvSpPr>
          <p:nvPr>
            <p:ph type="title"/>
          </p:nvPr>
        </p:nvSpPr>
        <p:spPr/>
        <p:txBody>
          <a:bodyPr>
            <a:normAutofit/>
          </a:bodyPr>
          <a:lstStyle/>
          <a:p>
            <a:r>
              <a:rPr lang="en-MY" sz="4000" b="1" dirty="0"/>
              <a:t>First micro</a:t>
            </a:r>
          </a:p>
        </p:txBody>
      </p:sp>
      <p:sp>
        <p:nvSpPr>
          <p:cNvPr id="3" name="Content Placeholder 2">
            <a:extLst>
              <a:ext uri="{FF2B5EF4-FFF2-40B4-BE49-F238E27FC236}">
                <a16:creationId xmlns:a16="http://schemas.microsoft.com/office/drawing/2014/main" id="{323ADAFA-02E1-4DBE-AD54-1DCFBBFBF56D}"/>
              </a:ext>
            </a:extLst>
          </p:cNvPr>
          <p:cNvSpPr>
            <a:spLocks noGrp="1"/>
          </p:cNvSpPr>
          <p:nvPr>
            <p:ph idx="1"/>
          </p:nvPr>
        </p:nvSpPr>
        <p:spPr/>
        <p:txBody>
          <a:bodyPr>
            <a:noAutofit/>
          </a:bodyPr>
          <a:lstStyle/>
          <a:p>
            <a:pPr marL="0" indent="0">
              <a:buNone/>
            </a:pPr>
            <a:r>
              <a:rPr lang="en-US" b="1" dirty="0">
                <a:solidFill>
                  <a:srgbClr val="C00000"/>
                </a:solidFill>
                <a:latin typeface="Lucida Sans" panose="020B0602030504020204" pitchFamily="34" charset="0"/>
              </a:rPr>
              <a:t>Lesson V: Externalities</a:t>
            </a:r>
            <a:endParaRPr lang="en-MY" b="1" dirty="0">
              <a:solidFill>
                <a:srgbClr val="C00000"/>
              </a:solidFill>
              <a:latin typeface="Lucida Sans" panose="020B0602030504020204" pitchFamily="34" charset="0"/>
            </a:endParaRPr>
          </a:p>
          <a:p>
            <a:r>
              <a:rPr lang="en-US" i="1" dirty="0"/>
              <a:t>No one is safe until everyone is safe</a:t>
            </a:r>
          </a:p>
          <a:p>
            <a:r>
              <a:rPr lang="en-US" i="1" dirty="0"/>
              <a:t>Encouraging recycling</a:t>
            </a:r>
          </a:p>
          <a:p>
            <a:r>
              <a:rPr lang="en-US" i="1" dirty="0"/>
              <a:t>Putting a price tag on CO</a:t>
            </a:r>
            <a:r>
              <a:rPr lang="en-US" i="1" baseline="-25000" dirty="0"/>
              <a:t>2</a:t>
            </a:r>
            <a:r>
              <a:rPr lang="en-US" i="1" dirty="0"/>
              <a:t> emission</a:t>
            </a:r>
            <a:endParaRPr lang="en-MY" dirty="0"/>
          </a:p>
          <a:p>
            <a:pPr marL="0" indent="0">
              <a:buNone/>
            </a:pPr>
            <a:r>
              <a:rPr lang="en-US" dirty="0">
                <a:latin typeface="Lucida Sans" panose="020B0602030504020204" pitchFamily="34" charset="0"/>
              </a:rPr>
              <a:t> </a:t>
            </a:r>
            <a:endParaRPr lang="en-MY" dirty="0">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VI: Informational asymmetries</a:t>
            </a:r>
            <a:endParaRPr lang="en-MY" b="1" dirty="0">
              <a:solidFill>
                <a:srgbClr val="C00000"/>
              </a:solidFill>
              <a:latin typeface="Lucida Sans" panose="020B0602030504020204" pitchFamily="34" charset="0"/>
            </a:endParaRPr>
          </a:p>
          <a:p>
            <a:r>
              <a:rPr lang="en-US" i="1" dirty="0"/>
              <a:t>Market for lemons</a:t>
            </a:r>
          </a:p>
          <a:p>
            <a:r>
              <a:rPr lang="en-US" i="1" dirty="0"/>
              <a:t>Why higher interest rate is not necessarily at banks’ best interest</a:t>
            </a:r>
          </a:p>
          <a:p>
            <a:endParaRPr lang="en-MY" dirty="0"/>
          </a:p>
          <a:p>
            <a:pPr marL="0" indent="0">
              <a:buNone/>
            </a:pPr>
            <a:r>
              <a:rPr lang="en-US" dirty="0"/>
              <a:t> </a:t>
            </a:r>
            <a:endParaRPr lang="en-MY" dirty="0"/>
          </a:p>
          <a:p>
            <a:endParaRPr lang="en-MY" dirty="0">
              <a:latin typeface="Lucida Sans" panose="020B0602030504020204" pitchFamily="34" charset="0"/>
            </a:endParaRPr>
          </a:p>
        </p:txBody>
      </p:sp>
    </p:spTree>
    <p:extLst>
      <p:ext uri="{BB962C8B-B14F-4D97-AF65-F5344CB8AC3E}">
        <p14:creationId xmlns:p14="http://schemas.microsoft.com/office/powerpoint/2010/main" val="1899566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CDED-3CF8-4D88-A010-A71A75E776B8}"/>
              </a:ext>
            </a:extLst>
          </p:cNvPr>
          <p:cNvSpPr>
            <a:spLocks noGrp="1"/>
          </p:cNvSpPr>
          <p:nvPr>
            <p:ph type="title"/>
          </p:nvPr>
        </p:nvSpPr>
        <p:spPr/>
        <p:txBody>
          <a:bodyPr>
            <a:normAutofit/>
          </a:bodyPr>
          <a:lstStyle/>
          <a:p>
            <a:r>
              <a:rPr lang="en-MY" sz="4000" b="1" dirty="0"/>
              <a:t>P = AC instead of P = MC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0E15BB-699E-4F0A-A4CD-CCD5FE8A57BD}"/>
                  </a:ext>
                </a:extLst>
              </p:cNvPr>
              <p:cNvSpPr>
                <a:spLocks noGrp="1"/>
              </p:cNvSpPr>
              <p:nvPr>
                <p:ph idx="1"/>
              </p:nvPr>
            </p:nvSpPr>
            <p:spPr/>
            <p:txBody>
              <a:bodyPr/>
              <a:lstStyle/>
              <a:p>
                <a:r>
                  <a:rPr lang="en-MY" dirty="0"/>
                  <a:t>Cost function:</a:t>
                </a:r>
              </a:p>
              <a:p>
                <a:pPr marL="0" indent="0">
                  <a:buNone/>
                </a:pPr>
                <a14:m>
                  <m:oMathPara xmlns:m="http://schemas.openxmlformats.org/officeDocument/2006/math">
                    <m:oMathParaPr>
                      <m:jc m:val="centerGroup"/>
                    </m:oMathParaPr>
                    <m:oMath xmlns:m="http://schemas.openxmlformats.org/officeDocument/2006/math">
                      <m:r>
                        <a:rPr lang="en-MY" b="0" i="1" smtClean="0">
                          <a:latin typeface="Cambria Math" panose="02040503050406030204" pitchFamily="18" charset="0"/>
                        </a:rPr>
                        <m:t>𝐶</m:t>
                      </m:r>
                      <m:r>
                        <a:rPr lang="en-MY" b="0" i="1" smtClean="0">
                          <a:latin typeface="Cambria Math" panose="02040503050406030204" pitchFamily="18" charset="0"/>
                        </a:rPr>
                        <m:t>=</m:t>
                      </m:r>
                      <m:r>
                        <a:rPr lang="en-MY" b="0" i="1" smtClean="0">
                          <a:latin typeface="Cambria Math" panose="02040503050406030204" pitchFamily="18" charset="0"/>
                        </a:rPr>
                        <m:t>𝑀𝐶</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𝑄</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𝐹𝐶</m:t>
                      </m:r>
                    </m:oMath>
                  </m:oMathPara>
                </a14:m>
                <a:endParaRPr lang="en-MY" dirty="0"/>
              </a:p>
              <a:p>
                <a:endParaRPr lang="en-MY" dirty="0"/>
              </a:p>
              <a:p>
                <a:r>
                  <a:rPr lang="en-MY" dirty="0"/>
                  <a:t>where </a:t>
                </a:r>
                <a14:m>
                  <m:oMath xmlns:m="http://schemas.openxmlformats.org/officeDocument/2006/math">
                    <m:r>
                      <a:rPr lang="en-MY" b="0" i="1" smtClean="0">
                        <a:latin typeface="Cambria Math" panose="02040503050406030204" pitchFamily="18" charset="0"/>
                      </a:rPr>
                      <m:t>𝐶</m:t>
                    </m:r>
                    <m:r>
                      <a:rPr lang="en-MY" b="0" i="1" smtClean="0">
                        <a:latin typeface="Cambria Math" panose="02040503050406030204" pitchFamily="18" charset="0"/>
                      </a:rPr>
                      <m:t>:</m:t>
                    </m:r>
                  </m:oMath>
                </a14:m>
                <a:r>
                  <a:rPr lang="en-MY" dirty="0"/>
                  <a:t> total cost, </a:t>
                </a:r>
                <a14:m>
                  <m:oMath xmlns:m="http://schemas.openxmlformats.org/officeDocument/2006/math">
                    <m:r>
                      <a:rPr lang="en-MY" b="0" i="1" smtClean="0">
                        <a:latin typeface="Cambria Math" panose="02040503050406030204" pitchFamily="18" charset="0"/>
                      </a:rPr>
                      <m:t>𝑀𝐶</m:t>
                    </m:r>
                  </m:oMath>
                </a14:m>
                <a:r>
                  <a:rPr lang="en-MY" dirty="0"/>
                  <a:t>: marginal cost, </a:t>
                </a:r>
                <a14:m>
                  <m:oMath xmlns:m="http://schemas.openxmlformats.org/officeDocument/2006/math">
                    <m:r>
                      <a:rPr lang="en-MY" b="0" i="1" smtClean="0">
                        <a:latin typeface="Cambria Math" panose="02040503050406030204" pitchFamily="18" charset="0"/>
                      </a:rPr>
                      <m:t>𝐹𝐶</m:t>
                    </m:r>
                  </m:oMath>
                </a14:m>
                <a:r>
                  <a:rPr lang="en-MY" dirty="0"/>
                  <a:t>: fixed cost, </a:t>
                </a:r>
                <a14:m>
                  <m:oMath xmlns:m="http://schemas.openxmlformats.org/officeDocument/2006/math">
                    <m:r>
                      <a:rPr lang="en-MY" b="0" i="1" smtClean="0">
                        <a:latin typeface="Cambria Math" panose="02040503050406030204" pitchFamily="18" charset="0"/>
                      </a:rPr>
                      <m:t>𝑄</m:t>
                    </m:r>
                  </m:oMath>
                </a14:m>
                <a:r>
                  <a:rPr lang="en-MY" dirty="0"/>
                  <a:t>: quantity</a:t>
                </a:r>
              </a:p>
              <a:p>
                <a:r>
                  <a:rPr lang="en-MY" dirty="0"/>
                  <a:t>Divide both sides with </a:t>
                </a:r>
                <a14:m>
                  <m:oMath xmlns:m="http://schemas.openxmlformats.org/officeDocument/2006/math">
                    <m:r>
                      <a:rPr lang="en-MY" b="0" i="1" smtClean="0">
                        <a:latin typeface="Cambria Math" panose="02040503050406030204" pitchFamily="18" charset="0"/>
                      </a:rPr>
                      <m:t>𝑄</m:t>
                    </m:r>
                  </m:oMath>
                </a14:m>
                <a:r>
                  <a:rPr lang="en-MY" dirty="0"/>
                  <a:t> to get</a:t>
                </a:r>
              </a:p>
              <a:p>
                <a:endParaRPr lang="en-MY"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MY" i="1" smtClean="0">
                              <a:latin typeface="Cambria Math" panose="02040503050406030204" pitchFamily="18" charset="0"/>
                            </a:rPr>
                          </m:ctrlPr>
                        </m:fPr>
                        <m:num>
                          <m:r>
                            <a:rPr lang="en-MY" b="0" i="1" smtClean="0">
                              <a:latin typeface="Cambria Math" panose="02040503050406030204" pitchFamily="18" charset="0"/>
                            </a:rPr>
                            <m:t>𝐶</m:t>
                          </m:r>
                        </m:num>
                        <m:den>
                          <m:r>
                            <a:rPr lang="en-MY" b="0" i="1" smtClean="0">
                              <a:latin typeface="Cambria Math" panose="02040503050406030204" pitchFamily="18" charset="0"/>
                            </a:rPr>
                            <m:t>𝑄</m:t>
                          </m:r>
                        </m:den>
                      </m:f>
                      <m:r>
                        <a:rPr lang="en-MY" i="1">
                          <a:latin typeface="Cambria Math" panose="02040503050406030204" pitchFamily="18" charset="0"/>
                        </a:rPr>
                        <m:t>=</m:t>
                      </m:r>
                      <m:r>
                        <a:rPr lang="en-MY" i="1">
                          <a:latin typeface="Cambria Math" panose="02040503050406030204" pitchFamily="18" charset="0"/>
                        </a:rPr>
                        <m:t>𝑀𝐶</m:t>
                      </m:r>
                      <m:r>
                        <a:rPr lang="en-MY" i="1">
                          <a:latin typeface="Cambria Math" panose="02040503050406030204" pitchFamily="18" charset="0"/>
                          <a:ea typeface="Cambria Math" panose="02040503050406030204" pitchFamily="18" charset="0"/>
                        </a:rPr>
                        <m:t>+</m:t>
                      </m:r>
                      <m:f>
                        <m:fPr>
                          <m:ctrlPr>
                            <a:rPr lang="en-MY" i="1" smtClean="0">
                              <a:latin typeface="Cambria Math" panose="02040503050406030204" pitchFamily="18" charset="0"/>
                              <a:ea typeface="Cambria Math" panose="02040503050406030204" pitchFamily="18" charset="0"/>
                            </a:rPr>
                          </m:ctrlPr>
                        </m:fPr>
                        <m:num>
                          <m:r>
                            <a:rPr lang="en-MY" i="1">
                              <a:latin typeface="Cambria Math" panose="02040503050406030204" pitchFamily="18" charset="0"/>
                              <a:ea typeface="Cambria Math" panose="02040503050406030204" pitchFamily="18" charset="0"/>
                            </a:rPr>
                            <m:t>𝐹𝐶</m:t>
                          </m:r>
                        </m:num>
                        <m:den>
                          <m:r>
                            <a:rPr lang="en-MY" b="0" i="1" smtClean="0">
                              <a:latin typeface="Cambria Math" panose="02040503050406030204" pitchFamily="18" charset="0"/>
                              <a:ea typeface="Cambria Math" panose="02040503050406030204" pitchFamily="18" charset="0"/>
                            </a:rPr>
                            <m:t>𝑄</m:t>
                          </m:r>
                        </m:den>
                      </m:f>
                    </m:oMath>
                  </m:oMathPara>
                </a14:m>
                <a:endParaRPr lang="en-MY" dirty="0"/>
              </a:p>
              <a:p>
                <a:r>
                  <a:rPr lang="en-MY" dirty="0"/>
                  <a:t>where </a:t>
                </a:r>
                <a14:m>
                  <m:oMath xmlns:m="http://schemas.openxmlformats.org/officeDocument/2006/math">
                    <m:f>
                      <m:fPr>
                        <m:type m:val="lin"/>
                        <m:ctrlPr>
                          <a:rPr lang="en-MY" i="1" smtClean="0">
                            <a:latin typeface="Cambria Math" panose="02040503050406030204" pitchFamily="18" charset="0"/>
                          </a:rPr>
                        </m:ctrlPr>
                      </m:fPr>
                      <m:num>
                        <m:r>
                          <a:rPr lang="en-MY" b="0" i="1" smtClean="0">
                            <a:latin typeface="Cambria Math" panose="02040503050406030204" pitchFamily="18" charset="0"/>
                          </a:rPr>
                          <m:t>𝐶</m:t>
                        </m:r>
                      </m:num>
                      <m:den>
                        <m:r>
                          <a:rPr lang="en-MY" b="0" i="1" smtClean="0">
                            <a:latin typeface="Cambria Math" panose="02040503050406030204" pitchFamily="18" charset="0"/>
                          </a:rPr>
                          <m:t>𝑄</m:t>
                        </m:r>
                      </m:den>
                    </m:f>
                    <m:r>
                      <a:rPr lang="en-MY" b="0" i="0" smtClean="0">
                        <a:latin typeface="Cambria Math" panose="02040503050406030204" pitchFamily="18" charset="0"/>
                      </a:rPr>
                      <m:t>=</m:t>
                    </m:r>
                    <m:r>
                      <m:rPr>
                        <m:sty m:val="p"/>
                      </m:rPr>
                      <a:rPr lang="en-MY" b="0" i="0" smtClean="0">
                        <a:latin typeface="Cambria Math" panose="02040503050406030204" pitchFamily="18" charset="0"/>
                      </a:rPr>
                      <m:t>AC</m:t>
                    </m:r>
                  </m:oMath>
                </a14:m>
                <a:r>
                  <a:rPr lang="en-MY" dirty="0"/>
                  <a:t> average cost</a:t>
                </a:r>
              </a:p>
              <a:p>
                <a:endParaRPr lang="en-MY" dirty="0"/>
              </a:p>
            </p:txBody>
          </p:sp>
        </mc:Choice>
        <mc:Fallback xmlns="">
          <p:sp>
            <p:nvSpPr>
              <p:cNvPr id="3" name="Content Placeholder 2">
                <a:extLst>
                  <a:ext uri="{FF2B5EF4-FFF2-40B4-BE49-F238E27FC236}">
                    <a16:creationId xmlns:a16="http://schemas.microsoft.com/office/drawing/2014/main" id="{800E15BB-699E-4F0A-A4CD-CCD5FE8A57BD}"/>
                  </a:ext>
                </a:extLst>
              </p:cNvPr>
              <p:cNvSpPr>
                <a:spLocks noGrp="1" noRot="1" noChangeAspect="1" noMove="1" noResize="1" noEditPoints="1" noAdjustHandles="1" noChangeArrowheads="1" noChangeShapeType="1" noTextEdit="1"/>
              </p:cNvSpPr>
              <p:nvPr>
                <p:ph idx="1"/>
              </p:nvPr>
            </p:nvSpPr>
            <p:spPr>
              <a:blipFill>
                <a:blip r:embed="rId2"/>
                <a:stretch>
                  <a:fillRect l="-1043" t="-2241" b="-420"/>
                </a:stretch>
              </a:blipFill>
            </p:spPr>
            <p:txBody>
              <a:bodyPr/>
              <a:lstStyle/>
              <a:p>
                <a:r>
                  <a:rPr lang="en-MY">
                    <a:noFill/>
                  </a:rPr>
                  <a:t> </a:t>
                </a:r>
              </a:p>
            </p:txBody>
          </p:sp>
        </mc:Fallback>
      </mc:AlternateContent>
    </p:spTree>
    <p:extLst>
      <p:ext uri="{BB962C8B-B14F-4D97-AF65-F5344CB8AC3E}">
        <p14:creationId xmlns:p14="http://schemas.microsoft.com/office/powerpoint/2010/main" val="5502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396B-2D4C-43E1-B106-C57D5AD8C915}"/>
              </a:ext>
            </a:extLst>
          </p:cNvPr>
          <p:cNvSpPr>
            <a:spLocks noGrp="1"/>
          </p:cNvSpPr>
          <p:nvPr>
            <p:ph type="title"/>
          </p:nvPr>
        </p:nvSpPr>
        <p:spPr>
          <a:xfrm>
            <a:off x="1136428" y="627563"/>
            <a:ext cx="8393652" cy="1881957"/>
          </a:xfrm>
        </p:spPr>
        <p:txBody>
          <a:bodyPr>
            <a:normAutofit/>
          </a:bodyPr>
          <a:lstStyle/>
          <a:p>
            <a:r>
              <a:rPr lang="en-MY" sz="4000" b="1" dirty="0"/>
              <a:t>Business lesson: Increasing return to scale is the key to monopolising the market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895CAA-2A92-4855-80A8-9E0FA745494F}"/>
                  </a:ext>
                </a:extLst>
              </p:cNvPr>
              <p:cNvSpPr>
                <a:spLocks noGrp="1"/>
              </p:cNvSpPr>
              <p:nvPr>
                <p:ph idx="1"/>
              </p:nvPr>
            </p:nvSpPr>
            <p:spPr>
              <a:xfrm>
                <a:off x="1031654" y="2509520"/>
                <a:ext cx="6467867" cy="3720917"/>
              </a:xfrm>
            </p:spPr>
            <p:txBody>
              <a:bodyPr anchor="ctr">
                <a:normAutofit fontScale="92500"/>
              </a:bodyPr>
              <a:lstStyle/>
              <a:p>
                <a:r>
                  <a:rPr lang="en-MY" sz="2400" dirty="0"/>
                  <a:t>Fixed cost is indeed a deterrence strategy to set up entry barrier for new competitors. After all, who can spend billions each year like Intel in R&amp;D.</a:t>
                </a:r>
              </a:p>
              <a:p>
                <a:r>
                  <a:rPr lang="en-MY" sz="2400" dirty="0"/>
                  <a:t>Without new entrants, the incumbents can grab, expand and maintain the market share. This drives down average cost.</a:t>
                </a:r>
              </a:p>
              <a:p>
                <a:r>
                  <a:rPr lang="en-MY" sz="2400" dirty="0"/>
                  <a:t>Fixing </a:t>
                </a:r>
                <a14:m>
                  <m:oMath xmlns:m="http://schemas.openxmlformats.org/officeDocument/2006/math">
                    <m:r>
                      <a:rPr lang="en-MY" sz="2400" b="0" i="1">
                        <a:latin typeface="Cambria Math" panose="02040503050406030204" pitchFamily="18" charset="0"/>
                      </a:rPr>
                      <m:t>𝑃</m:t>
                    </m:r>
                    <m:r>
                      <a:rPr lang="en-MY" sz="2400" b="0" i="1">
                        <a:latin typeface="Cambria Math" panose="02040503050406030204" pitchFamily="18" charset="0"/>
                      </a:rPr>
                      <m:t>=</m:t>
                    </m:r>
                    <m:r>
                      <a:rPr lang="en-MY" sz="2400" b="0" i="1">
                        <a:latin typeface="Cambria Math" panose="02040503050406030204" pitchFamily="18" charset="0"/>
                      </a:rPr>
                      <m:t>𝐴𝐶</m:t>
                    </m:r>
                  </m:oMath>
                </a14:m>
                <a:r>
                  <a:rPr lang="en-MY" sz="2400" dirty="0"/>
                  <a:t>, that means price keeps falling, serving as another round of deterrence for new comers.</a:t>
                </a:r>
              </a:p>
              <a:p>
                <a:r>
                  <a:rPr lang="en-MY" sz="2400" dirty="0"/>
                  <a:t>And that’s what we call increasing return to scale.</a:t>
                </a:r>
              </a:p>
            </p:txBody>
          </p:sp>
        </mc:Choice>
        <mc:Fallback xmlns="">
          <p:sp>
            <p:nvSpPr>
              <p:cNvPr id="3" name="Content Placeholder 2">
                <a:extLst>
                  <a:ext uri="{FF2B5EF4-FFF2-40B4-BE49-F238E27FC236}">
                    <a16:creationId xmlns:a16="http://schemas.microsoft.com/office/drawing/2014/main" id="{9C895CAA-2A92-4855-80A8-9E0FA745494F}"/>
                  </a:ext>
                </a:extLst>
              </p:cNvPr>
              <p:cNvSpPr>
                <a:spLocks noGrp="1" noRot="1" noChangeAspect="1" noMove="1" noResize="1" noEditPoints="1" noAdjustHandles="1" noChangeArrowheads="1" noChangeShapeType="1" noTextEdit="1"/>
              </p:cNvSpPr>
              <p:nvPr>
                <p:ph idx="1"/>
              </p:nvPr>
            </p:nvSpPr>
            <p:spPr>
              <a:xfrm>
                <a:off x="1031654" y="2509520"/>
                <a:ext cx="6467867" cy="3720917"/>
              </a:xfrm>
              <a:blipFill>
                <a:blip r:embed="rId2"/>
                <a:stretch>
                  <a:fillRect l="-1037" r="-189" b="-164"/>
                </a:stretch>
              </a:blipFill>
            </p:spPr>
            <p:txBody>
              <a:bodyPr/>
              <a:lstStyle/>
              <a:p>
                <a:r>
                  <a:rPr lang="en-MY">
                    <a:noFill/>
                  </a:rPr>
                  <a:t> </a:t>
                </a:r>
              </a:p>
            </p:txBody>
          </p:sp>
        </mc:Fallback>
      </mc:AlternateContent>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rket">
            <a:extLst>
              <a:ext uri="{FF2B5EF4-FFF2-40B4-BE49-F238E27FC236}">
                <a16:creationId xmlns:a16="http://schemas.microsoft.com/office/drawing/2014/main" id="{0A479486-2359-40B7-9313-DC0F2E174E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391353">
            <a:off x="9413987" y="2857501"/>
            <a:ext cx="1142998" cy="1142998"/>
          </a:xfrm>
          <a:prstGeom prst="rect">
            <a:avLst/>
          </a:prstGeom>
        </p:spPr>
      </p:pic>
    </p:spTree>
    <p:extLst>
      <p:ext uri="{BB962C8B-B14F-4D97-AF65-F5344CB8AC3E}">
        <p14:creationId xmlns:p14="http://schemas.microsoft.com/office/powerpoint/2010/main" val="41262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B2AF922-B847-4E71-B273-4B4C8080D10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V: </a:t>
            </a:r>
            <a:br>
              <a:rPr lang="en-US" sz="3600" b="1" dirty="0">
                <a:solidFill>
                  <a:srgbClr val="C00000"/>
                </a:solidFill>
                <a:latin typeface="Lucida Sans" panose="020B0602030504020204" pitchFamily="34" charset="0"/>
              </a:rPr>
            </a:br>
            <a:r>
              <a:rPr lang="en-US" sz="3600" b="1" dirty="0">
                <a:solidFill>
                  <a:srgbClr val="C00000"/>
                </a:solidFill>
                <a:latin typeface="Lucida Sans" panose="020B0602030504020204" pitchFamily="34" charset="0"/>
              </a:rPr>
              <a:t>Externalities</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51457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E5376E-C3D4-4727-818A-A8B1EF12D508}"/>
              </a:ext>
            </a:extLst>
          </p:cNvPr>
          <p:cNvSpPr>
            <a:spLocks noGrp="1"/>
          </p:cNvSpPr>
          <p:nvPr>
            <p:ph type="title"/>
          </p:nvPr>
        </p:nvSpPr>
        <p:spPr>
          <a:xfrm>
            <a:off x="1137036" y="548640"/>
            <a:ext cx="9543405" cy="1188720"/>
          </a:xfrm>
        </p:spPr>
        <p:txBody>
          <a:bodyPr>
            <a:normAutofit/>
          </a:bodyPr>
          <a:lstStyle/>
          <a:p>
            <a:r>
              <a:rPr lang="en-MY" sz="4000" b="1" dirty="0">
                <a:solidFill>
                  <a:schemeClr val="tx1">
                    <a:lumMod val="85000"/>
                    <a:lumOff val="15000"/>
                  </a:schemeClr>
                </a:solidFill>
              </a:rPr>
              <a:t>What is externality?</a:t>
            </a:r>
          </a:p>
        </p:txBody>
      </p:sp>
      <p:sp>
        <p:nvSpPr>
          <p:cNvPr id="3" name="Content Placeholder 2">
            <a:extLst>
              <a:ext uri="{FF2B5EF4-FFF2-40B4-BE49-F238E27FC236}">
                <a16:creationId xmlns:a16="http://schemas.microsoft.com/office/drawing/2014/main" id="{B11720C5-DB6A-49C0-90EE-0705B7333438}"/>
              </a:ext>
            </a:extLst>
          </p:cNvPr>
          <p:cNvSpPr>
            <a:spLocks noGrp="1"/>
          </p:cNvSpPr>
          <p:nvPr>
            <p:ph idx="1"/>
          </p:nvPr>
        </p:nvSpPr>
        <p:spPr>
          <a:xfrm>
            <a:off x="1957987" y="2184401"/>
            <a:ext cx="8276026" cy="3567396"/>
          </a:xfrm>
        </p:spPr>
        <p:txBody>
          <a:bodyPr anchor="ctr">
            <a:normAutofit lnSpcReduction="10000"/>
          </a:bodyPr>
          <a:lstStyle/>
          <a:p>
            <a:r>
              <a:rPr lang="en-MY" sz="2400" dirty="0">
                <a:solidFill>
                  <a:schemeClr val="tx1">
                    <a:lumMod val="85000"/>
                    <a:lumOff val="15000"/>
                  </a:schemeClr>
                </a:solidFill>
              </a:rPr>
              <a:t>A market transaction typically involves a set of buyers and sellers. Whatever they have done, it is accounted for in the market price.</a:t>
            </a:r>
          </a:p>
          <a:p>
            <a:r>
              <a:rPr lang="en-MY" sz="2400" dirty="0">
                <a:solidFill>
                  <a:schemeClr val="tx1">
                    <a:lumMod val="85000"/>
                    <a:lumOff val="15000"/>
                  </a:schemeClr>
                </a:solidFill>
              </a:rPr>
              <a:t>But sometimes the transactions/actions could affect other set of sellers or buyers not directly involved in it, and therefore is not accounted for in the market price.</a:t>
            </a:r>
          </a:p>
          <a:p>
            <a:r>
              <a:rPr lang="en-MY" sz="2400" dirty="0">
                <a:solidFill>
                  <a:schemeClr val="tx1">
                    <a:lumMod val="85000"/>
                    <a:lumOff val="15000"/>
                  </a:schemeClr>
                </a:solidFill>
              </a:rPr>
              <a:t>And this is called externality.</a:t>
            </a:r>
          </a:p>
          <a:p>
            <a:r>
              <a:rPr lang="en-MY" sz="2400" dirty="0">
                <a:solidFill>
                  <a:schemeClr val="tx1">
                    <a:lumMod val="85000"/>
                    <a:lumOff val="15000"/>
                  </a:schemeClr>
                </a:solidFill>
              </a:rPr>
              <a:t>Because price does not reflect the impact of an action/transaction on the third party,  it doesn’t reflect the true cost and benefit.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5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DEA22-7333-4B01-95C0-7C98850E148C}"/>
              </a:ext>
            </a:extLst>
          </p:cNvPr>
          <p:cNvSpPr>
            <a:spLocks noGrp="1"/>
          </p:cNvSpPr>
          <p:nvPr>
            <p:ph type="title"/>
          </p:nvPr>
        </p:nvSpPr>
        <p:spPr>
          <a:xfrm>
            <a:off x="1629751" y="934327"/>
            <a:ext cx="8924392" cy="1058275"/>
          </a:xfrm>
        </p:spPr>
        <p:txBody>
          <a:bodyPr>
            <a:normAutofit/>
          </a:bodyPr>
          <a:lstStyle/>
          <a:p>
            <a:pPr algn="ctr"/>
            <a:r>
              <a:rPr lang="en-MY" sz="4000" b="1" dirty="0"/>
              <a:t>Positive externality</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E8E13-EB85-4B77-94E1-EE90B0DF5BDF}"/>
              </a:ext>
            </a:extLst>
          </p:cNvPr>
          <p:cNvSpPr>
            <a:spLocks noGrp="1"/>
          </p:cNvSpPr>
          <p:nvPr>
            <p:ph idx="1"/>
          </p:nvPr>
        </p:nvSpPr>
        <p:spPr>
          <a:xfrm>
            <a:off x="1941207" y="2752316"/>
            <a:ext cx="8309586" cy="2756848"/>
          </a:xfrm>
        </p:spPr>
        <p:txBody>
          <a:bodyPr>
            <a:normAutofit/>
          </a:bodyPr>
          <a:lstStyle/>
          <a:p>
            <a:r>
              <a:rPr lang="en-MY" sz="2400" dirty="0"/>
              <a:t>When firms and individuals do no take into account the benefits to the society associated with positive externalities, the result is under production and consumption, and the forgone social benefit.</a:t>
            </a:r>
          </a:p>
          <a:p>
            <a:r>
              <a:rPr lang="en-MY" sz="2400" dirty="0"/>
              <a:t>Marginal social benefit (MSB) therefore consists of the marginal private benefit and marginal external benefit</a:t>
            </a:r>
          </a:p>
          <a:p>
            <a:endParaRPr lang="en-MY" sz="2400" dirty="0"/>
          </a:p>
        </p:txBody>
      </p:sp>
    </p:spTree>
    <p:extLst>
      <p:ext uri="{BB962C8B-B14F-4D97-AF65-F5344CB8AC3E}">
        <p14:creationId xmlns:p14="http://schemas.microsoft.com/office/powerpoint/2010/main" val="1075831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9BDD2C-E778-44C7-9721-C4DA1A85C386}"/>
              </a:ext>
            </a:extLst>
          </p:cNvPr>
          <p:cNvSpPr>
            <a:spLocks noGrp="1"/>
          </p:cNvSpPr>
          <p:nvPr>
            <p:ph type="title"/>
          </p:nvPr>
        </p:nvSpPr>
        <p:spPr>
          <a:xfrm>
            <a:off x="1137036" y="548640"/>
            <a:ext cx="9543405" cy="1371600"/>
          </a:xfrm>
        </p:spPr>
        <p:txBody>
          <a:bodyPr>
            <a:normAutofit/>
          </a:bodyPr>
          <a:lstStyle/>
          <a:p>
            <a:r>
              <a:rPr lang="en-MY" sz="4000" b="1" dirty="0">
                <a:solidFill>
                  <a:schemeClr val="tx1">
                    <a:lumMod val="85000"/>
                    <a:lumOff val="15000"/>
                  </a:schemeClr>
                </a:solidFill>
              </a:rPr>
              <a:t>No one is safe until everyone is safe</a:t>
            </a:r>
          </a:p>
        </p:txBody>
      </p:sp>
      <p:sp>
        <p:nvSpPr>
          <p:cNvPr id="3" name="Content Placeholder 2">
            <a:extLst>
              <a:ext uri="{FF2B5EF4-FFF2-40B4-BE49-F238E27FC236}">
                <a16:creationId xmlns:a16="http://schemas.microsoft.com/office/drawing/2014/main" id="{E0396A0A-26C3-4898-9EE4-E95AD176A64D}"/>
              </a:ext>
            </a:extLst>
          </p:cNvPr>
          <p:cNvSpPr>
            <a:spLocks noGrp="1"/>
          </p:cNvSpPr>
          <p:nvPr>
            <p:ph idx="1"/>
          </p:nvPr>
        </p:nvSpPr>
        <p:spPr>
          <a:xfrm>
            <a:off x="1957987" y="2133600"/>
            <a:ext cx="8276026" cy="4053839"/>
          </a:xfrm>
        </p:spPr>
        <p:txBody>
          <a:bodyPr anchor="ctr">
            <a:normAutofit fontScale="92500"/>
          </a:bodyPr>
          <a:lstStyle/>
          <a:p>
            <a:r>
              <a:rPr lang="en-MY" dirty="0">
                <a:solidFill>
                  <a:schemeClr val="tx1">
                    <a:lumMod val="85000"/>
                    <a:lumOff val="15000"/>
                  </a:schemeClr>
                </a:solidFill>
              </a:rPr>
              <a:t>Vaccines provide a good example of positive externality. </a:t>
            </a:r>
          </a:p>
          <a:p>
            <a:r>
              <a:rPr lang="en-MY" dirty="0">
                <a:solidFill>
                  <a:schemeClr val="tx1">
                    <a:lumMod val="85000"/>
                    <a:lumOff val="15000"/>
                  </a:schemeClr>
                </a:solidFill>
              </a:rPr>
              <a:t>Unlike being caught flu, which has very low transmittivity and fatality, being infected the coronavirus is no longer about yourself: you can be a super spreader that transmit the virus to many people.</a:t>
            </a:r>
          </a:p>
          <a:p>
            <a:r>
              <a:rPr lang="en-MY" dirty="0">
                <a:solidFill>
                  <a:schemeClr val="tx1">
                    <a:lumMod val="85000"/>
                    <a:lumOff val="15000"/>
                  </a:schemeClr>
                </a:solidFill>
              </a:rPr>
              <a:t>Even when to you it turned out to be just an ordinary flu, it can be deadly for the people being infected by you.</a:t>
            </a:r>
          </a:p>
          <a:p>
            <a:r>
              <a:rPr lang="en-MY" dirty="0">
                <a:solidFill>
                  <a:schemeClr val="tx1">
                    <a:lumMod val="85000"/>
                    <a:lumOff val="15000"/>
                  </a:schemeClr>
                </a:solidFill>
              </a:rPr>
              <a:t>Therefore, whether to pay for taking a vaccine is not just a matter of private transaction, it has social consequence.</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262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F689-86C8-4A98-BE12-13561F7DCB62}"/>
              </a:ext>
            </a:extLst>
          </p:cNvPr>
          <p:cNvSpPr>
            <a:spLocks noGrp="1"/>
          </p:cNvSpPr>
          <p:nvPr>
            <p:ph type="title"/>
          </p:nvPr>
        </p:nvSpPr>
        <p:spPr/>
        <p:txBody>
          <a:bodyPr>
            <a:normAutofit/>
          </a:bodyPr>
          <a:lstStyle/>
          <a:p>
            <a:r>
              <a:rPr lang="en-MY" sz="4000" b="1" dirty="0"/>
              <a:t>Why vaccine is FOC? Why vaccination shall be encouraged for whatever it takes?</a:t>
            </a:r>
          </a:p>
        </p:txBody>
      </p:sp>
      <p:sp>
        <p:nvSpPr>
          <p:cNvPr id="3" name="Content Placeholder 2">
            <a:extLst>
              <a:ext uri="{FF2B5EF4-FFF2-40B4-BE49-F238E27FC236}">
                <a16:creationId xmlns:a16="http://schemas.microsoft.com/office/drawing/2014/main" id="{6266E241-7A36-4CCD-BBB9-DE957E6124EA}"/>
              </a:ext>
            </a:extLst>
          </p:cNvPr>
          <p:cNvSpPr>
            <a:spLocks noGrp="1"/>
          </p:cNvSpPr>
          <p:nvPr>
            <p:ph idx="1"/>
          </p:nvPr>
        </p:nvSpPr>
        <p:spPr>
          <a:xfrm>
            <a:off x="838200" y="1854730"/>
            <a:ext cx="10515600" cy="4351338"/>
          </a:xfrm>
        </p:spPr>
        <p:txBody>
          <a:bodyPr>
            <a:normAutofit lnSpcReduction="10000"/>
          </a:bodyPr>
          <a:lstStyle/>
          <a:p>
            <a:pPr marL="0" indent="0">
              <a:buNone/>
            </a:pPr>
            <a:r>
              <a:rPr lang="en-MY" dirty="0"/>
              <a:t>              Value</a:t>
            </a:r>
          </a:p>
          <a:p>
            <a:pPr marL="0" indent="0">
              <a:buNone/>
            </a:pPr>
            <a:r>
              <a:rPr lang="en-MY" dirty="0"/>
              <a:t>                        MSB</a:t>
            </a:r>
          </a:p>
          <a:p>
            <a:pPr marL="0" indent="0">
              <a:buNone/>
            </a:pPr>
            <a:endParaRPr lang="en-MY" dirty="0"/>
          </a:p>
          <a:p>
            <a:pPr marL="0" indent="0">
              <a:buNone/>
            </a:pPr>
            <a:r>
              <a:rPr lang="en-MY" dirty="0"/>
              <a:t>                       </a:t>
            </a:r>
          </a:p>
          <a:p>
            <a:pPr marL="0" indent="0">
              <a:buNone/>
            </a:pPr>
            <a:r>
              <a:rPr lang="en-MY" dirty="0"/>
              <a:t>                      MB</a:t>
            </a:r>
          </a:p>
          <a:p>
            <a:pPr marL="0" indent="0">
              <a:buNone/>
            </a:pPr>
            <a:r>
              <a:rPr lang="en-MY" dirty="0"/>
              <a:t>                                                                                MC</a:t>
            </a:r>
          </a:p>
          <a:p>
            <a:pPr marL="0" indent="0">
              <a:buNone/>
            </a:pPr>
            <a:r>
              <a:rPr lang="en-MY" dirty="0"/>
              <a:t>                                                                                 </a:t>
            </a:r>
          </a:p>
          <a:p>
            <a:pPr marL="0" indent="0">
              <a:buNone/>
            </a:pPr>
            <a:r>
              <a:rPr lang="en-MY" dirty="0"/>
              <a:t>                                                                                 Vaccination                                       </a:t>
            </a:r>
          </a:p>
          <a:p>
            <a:pPr marL="0" indent="0">
              <a:buNone/>
            </a:pPr>
            <a:r>
              <a:rPr lang="en-MY" dirty="0"/>
              <a:t>                                                   Herd immunity     </a:t>
            </a:r>
          </a:p>
          <a:p>
            <a:pPr marL="0" indent="0">
              <a:buNone/>
            </a:pPr>
            <a:endParaRPr lang="en-MY" dirty="0"/>
          </a:p>
        </p:txBody>
      </p:sp>
      <p:cxnSp>
        <p:nvCxnSpPr>
          <p:cNvPr id="5" name="Straight Arrow Connector 4">
            <a:extLst>
              <a:ext uri="{FF2B5EF4-FFF2-40B4-BE49-F238E27FC236}">
                <a16:creationId xmlns:a16="http://schemas.microsoft.com/office/drawing/2014/main" id="{215A2F03-9802-4BD9-BCEC-C285C31D3239}"/>
              </a:ext>
            </a:extLst>
          </p:cNvPr>
          <p:cNvCxnSpPr>
            <a:cxnSpLocks/>
          </p:cNvCxnSpPr>
          <p:nvPr/>
        </p:nvCxnSpPr>
        <p:spPr>
          <a:xfrm flipV="1">
            <a:off x="2590800" y="2219326"/>
            <a:ext cx="0" cy="3333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8EC62F-21C2-4DD0-906F-65C935EE9695}"/>
              </a:ext>
            </a:extLst>
          </p:cNvPr>
          <p:cNvCxnSpPr/>
          <p:nvPr/>
        </p:nvCxnSpPr>
        <p:spPr>
          <a:xfrm>
            <a:off x="2590800" y="5553075"/>
            <a:ext cx="46958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C95363-FA29-43F8-BFB3-FA0BEF84F0B7}"/>
              </a:ext>
            </a:extLst>
          </p:cNvPr>
          <p:cNvCxnSpPr/>
          <p:nvPr/>
        </p:nvCxnSpPr>
        <p:spPr>
          <a:xfrm>
            <a:off x="2590800" y="4419600"/>
            <a:ext cx="46958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BDB9B-9149-4106-8DAF-EDAF26644E06}"/>
              </a:ext>
            </a:extLst>
          </p:cNvPr>
          <p:cNvCxnSpPr>
            <a:cxnSpLocks/>
          </p:cNvCxnSpPr>
          <p:nvPr/>
        </p:nvCxnSpPr>
        <p:spPr>
          <a:xfrm>
            <a:off x="2971800" y="4419600"/>
            <a:ext cx="0" cy="11334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C6B481-627B-4ED9-9E85-911B62F35F1B}"/>
              </a:ext>
            </a:extLst>
          </p:cNvPr>
          <p:cNvCxnSpPr>
            <a:cxnSpLocks/>
          </p:cNvCxnSpPr>
          <p:nvPr/>
        </p:nvCxnSpPr>
        <p:spPr>
          <a:xfrm>
            <a:off x="4314825" y="4419600"/>
            <a:ext cx="0" cy="11334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BBA632-7F27-45A2-BF23-32C4E3DF56EE}"/>
              </a:ext>
            </a:extLst>
          </p:cNvPr>
          <p:cNvSpPr txBox="1"/>
          <p:nvPr/>
        </p:nvSpPr>
        <p:spPr>
          <a:xfrm>
            <a:off x="5943601" y="1590675"/>
            <a:ext cx="5029200" cy="1323439"/>
          </a:xfrm>
          <a:prstGeom prst="rect">
            <a:avLst/>
          </a:prstGeom>
          <a:noFill/>
        </p:spPr>
        <p:txBody>
          <a:bodyPr wrap="square" rtlCol="0">
            <a:spAutoFit/>
          </a:bodyPr>
          <a:lstStyle/>
          <a:p>
            <a:r>
              <a:rPr lang="en-MY" sz="2000" dirty="0"/>
              <a:t>Government can do something to move MB closer to marginal social benefit (MSB)/make price reflect MSB: convenience, consolation, compassion </a:t>
            </a:r>
          </a:p>
        </p:txBody>
      </p:sp>
      <p:cxnSp>
        <p:nvCxnSpPr>
          <p:cNvPr id="21" name="Straight Arrow Connector 20">
            <a:extLst>
              <a:ext uri="{FF2B5EF4-FFF2-40B4-BE49-F238E27FC236}">
                <a16:creationId xmlns:a16="http://schemas.microsoft.com/office/drawing/2014/main" id="{8CAAD55F-1A62-40C5-80B5-64A7BAA7F32F}"/>
              </a:ext>
            </a:extLst>
          </p:cNvPr>
          <p:cNvCxnSpPr/>
          <p:nvPr/>
        </p:nvCxnSpPr>
        <p:spPr>
          <a:xfrm>
            <a:off x="3156540" y="5834959"/>
            <a:ext cx="8010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D8C5E67-5E41-4A30-8AF9-3A5155F0A7F1}"/>
              </a:ext>
            </a:extLst>
          </p:cNvPr>
          <p:cNvSpPr txBox="1"/>
          <p:nvPr/>
        </p:nvSpPr>
        <p:spPr>
          <a:xfrm>
            <a:off x="6014043" y="3122054"/>
            <a:ext cx="4528165" cy="1015663"/>
          </a:xfrm>
          <a:prstGeom prst="rect">
            <a:avLst/>
          </a:prstGeom>
          <a:noFill/>
        </p:spPr>
        <p:txBody>
          <a:bodyPr wrap="square" rtlCol="0">
            <a:spAutoFit/>
          </a:bodyPr>
          <a:lstStyle/>
          <a:p>
            <a:r>
              <a:rPr lang="en-MY" sz="2000" dirty="0"/>
              <a:t>But apparently  it is not enough to reach herd immunity, unless vaccine is free (MC=0)</a:t>
            </a:r>
          </a:p>
        </p:txBody>
      </p:sp>
      <p:cxnSp>
        <p:nvCxnSpPr>
          <p:cNvPr id="24" name="Straight Connector 23">
            <a:extLst>
              <a:ext uri="{FF2B5EF4-FFF2-40B4-BE49-F238E27FC236}">
                <a16:creationId xmlns:a16="http://schemas.microsoft.com/office/drawing/2014/main" id="{54326B9B-B14D-4ACC-865B-8C89C3E9EDE2}"/>
              </a:ext>
            </a:extLst>
          </p:cNvPr>
          <p:cNvCxnSpPr>
            <a:cxnSpLocks/>
          </p:cNvCxnSpPr>
          <p:nvPr/>
        </p:nvCxnSpPr>
        <p:spPr>
          <a:xfrm flipH="1" flipV="1">
            <a:off x="2590799" y="4210050"/>
            <a:ext cx="2733677" cy="13430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0E250B-16C5-46D3-B70A-3EEFF29DF405}"/>
              </a:ext>
            </a:extLst>
          </p:cNvPr>
          <p:cNvCxnSpPr/>
          <p:nvPr/>
        </p:nvCxnSpPr>
        <p:spPr>
          <a:xfrm flipH="1" flipV="1">
            <a:off x="2647951" y="2508148"/>
            <a:ext cx="2695575" cy="3044501"/>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A03D2B-69A3-4EDE-8D21-0B55D44F2ECC}"/>
              </a:ext>
            </a:extLst>
          </p:cNvPr>
          <p:cNvCxnSpPr/>
          <p:nvPr/>
        </p:nvCxnSpPr>
        <p:spPr>
          <a:xfrm>
            <a:off x="2590800" y="4419600"/>
            <a:ext cx="46958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4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875E-6 -4.44444E-6 L 1.875E-6 0.16528 " pathEditMode="relative" rAng="0" ptsTypes="AA">
                                      <p:cBhvr>
                                        <p:cTn id="66" dur="2000" fill="hold"/>
                                        <p:tgtEl>
                                          <p:spTgt spid="29"/>
                                        </p:tgtEl>
                                        <p:attrNameLst>
                                          <p:attrName>ppt_x</p:attrName>
                                          <p:attrName>ppt_y</p:attrName>
                                        </p:attrNameLst>
                                      </p:cBhvr>
                                      <p:rCtr x="0" y="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E30099-2CB2-47F4-9A04-59FFE6EF3B2A}"/>
              </a:ext>
            </a:extLst>
          </p:cNvPr>
          <p:cNvSpPr>
            <a:spLocks noGrp="1"/>
          </p:cNvSpPr>
          <p:nvPr>
            <p:ph type="title"/>
          </p:nvPr>
        </p:nvSpPr>
        <p:spPr>
          <a:xfrm>
            <a:off x="1137036" y="548640"/>
            <a:ext cx="9543405" cy="1188720"/>
          </a:xfrm>
        </p:spPr>
        <p:txBody>
          <a:bodyPr>
            <a:normAutofit/>
          </a:bodyPr>
          <a:lstStyle/>
          <a:p>
            <a:r>
              <a:rPr lang="en-MY" b="1">
                <a:solidFill>
                  <a:schemeClr val="tx1">
                    <a:lumMod val="85000"/>
                    <a:lumOff val="15000"/>
                  </a:schemeClr>
                </a:solidFill>
              </a:rPr>
              <a:t>Negative externality</a:t>
            </a:r>
          </a:p>
        </p:txBody>
      </p:sp>
      <p:sp>
        <p:nvSpPr>
          <p:cNvPr id="3" name="Content Placeholder 2">
            <a:extLst>
              <a:ext uri="{FF2B5EF4-FFF2-40B4-BE49-F238E27FC236}">
                <a16:creationId xmlns:a16="http://schemas.microsoft.com/office/drawing/2014/main" id="{E2C46465-8163-4A41-8C7D-23020695563F}"/>
              </a:ext>
            </a:extLst>
          </p:cNvPr>
          <p:cNvSpPr>
            <a:spLocks noGrp="1"/>
          </p:cNvSpPr>
          <p:nvPr>
            <p:ph idx="1"/>
          </p:nvPr>
        </p:nvSpPr>
        <p:spPr>
          <a:xfrm>
            <a:off x="1957987" y="2204721"/>
            <a:ext cx="8276026" cy="3547076"/>
          </a:xfrm>
        </p:spPr>
        <p:txBody>
          <a:bodyPr anchor="ctr">
            <a:normAutofit/>
          </a:bodyPr>
          <a:lstStyle/>
          <a:p>
            <a:r>
              <a:rPr lang="en-MY" sz="2400" dirty="0">
                <a:solidFill>
                  <a:schemeClr val="tx1">
                    <a:lumMod val="85000"/>
                    <a:lumOff val="15000"/>
                  </a:schemeClr>
                </a:solidFill>
              </a:rPr>
              <a:t>Because externalities are not reflected in market prices, they can be a source of economic inefficiency.</a:t>
            </a:r>
          </a:p>
          <a:p>
            <a:r>
              <a:rPr lang="en-MY" sz="2400" dirty="0">
                <a:solidFill>
                  <a:schemeClr val="tx1">
                    <a:lumMod val="85000"/>
                    <a:lumOff val="15000"/>
                  </a:schemeClr>
                </a:solidFill>
              </a:rPr>
              <a:t>When firms and individuals do no take into account the harms associated with negative externalities, the result is excess production and consumption, and unnecessary social cost.</a:t>
            </a:r>
          </a:p>
          <a:p>
            <a:r>
              <a:rPr lang="en-MY" sz="2400" dirty="0">
                <a:solidFill>
                  <a:schemeClr val="tx1">
                    <a:lumMod val="85000"/>
                    <a:lumOff val="15000"/>
                  </a:schemeClr>
                </a:solidFill>
              </a:rPr>
              <a:t>Marginal social cost (MSC) therefore consists of the marginal private cost (MC) and marginal external cost (MEC).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929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A99A-12E6-47C3-81D1-1D6696F10B21}"/>
              </a:ext>
            </a:extLst>
          </p:cNvPr>
          <p:cNvSpPr>
            <a:spLocks noGrp="1"/>
          </p:cNvSpPr>
          <p:nvPr>
            <p:ph type="title"/>
          </p:nvPr>
        </p:nvSpPr>
        <p:spPr/>
        <p:txBody>
          <a:bodyPr>
            <a:normAutofit/>
          </a:bodyPr>
          <a:lstStyle/>
          <a:p>
            <a:r>
              <a:rPr lang="en-MY" sz="4000" b="1" dirty="0"/>
              <a:t>Why people dispose scrap materials easily? How to change the situation?</a:t>
            </a:r>
          </a:p>
        </p:txBody>
      </p:sp>
      <p:sp>
        <p:nvSpPr>
          <p:cNvPr id="3" name="Content Placeholder 2">
            <a:extLst>
              <a:ext uri="{FF2B5EF4-FFF2-40B4-BE49-F238E27FC236}">
                <a16:creationId xmlns:a16="http://schemas.microsoft.com/office/drawing/2014/main" id="{A7FDAE5D-26B0-49B9-8EAA-DB948486A358}"/>
              </a:ext>
            </a:extLst>
          </p:cNvPr>
          <p:cNvSpPr>
            <a:spLocks noGrp="1"/>
          </p:cNvSpPr>
          <p:nvPr>
            <p:ph idx="1"/>
          </p:nvPr>
        </p:nvSpPr>
        <p:spPr>
          <a:xfrm>
            <a:off x="838200" y="1690688"/>
            <a:ext cx="10515600" cy="4657725"/>
          </a:xfrm>
        </p:spPr>
        <p:txBody>
          <a:bodyPr>
            <a:normAutofit fontScale="92500" lnSpcReduction="10000"/>
          </a:bodyPr>
          <a:lstStyle/>
          <a:p>
            <a:pPr marL="0" indent="0">
              <a:buNone/>
            </a:pPr>
            <a:r>
              <a:rPr lang="en-MY" dirty="0"/>
              <a:t>             Cost</a:t>
            </a:r>
          </a:p>
          <a:p>
            <a:pPr marL="0" indent="0">
              <a:buNone/>
            </a:pPr>
            <a:r>
              <a:rPr lang="en-MY" dirty="0"/>
              <a:t>                                                         </a:t>
            </a:r>
          </a:p>
          <a:p>
            <a:pPr marL="0" indent="0">
              <a:buNone/>
            </a:pPr>
            <a:r>
              <a:rPr lang="en-MY" dirty="0"/>
              <a:t>                                                                 MSC</a:t>
            </a:r>
          </a:p>
          <a:p>
            <a:pPr marL="0" indent="0">
              <a:buNone/>
            </a:pPr>
            <a:endParaRPr lang="en-MY" dirty="0"/>
          </a:p>
          <a:p>
            <a:pPr marL="0" indent="0">
              <a:buNone/>
            </a:pPr>
            <a:endParaRPr lang="en-MY" dirty="0"/>
          </a:p>
          <a:p>
            <a:pPr marL="0" indent="0">
              <a:buNone/>
            </a:pPr>
            <a:r>
              <a:rPr lang="en-MY" dirty="0"/>
              <a:t>       MCR</a:t>
            </a:r>
          </a:p>
          <a:p>
            <a:pPr marL="0" indent="0">
              <a:buNone/>
            </a:pPr>
            <a:endParaRPr lang="en-MY" dirty="0"/>
          </a:p>
          <a:p>
            <a:pPr marL="0" indent="0">
              <a:buNone/>
            </a:pPr>
            <a:r>
              <a:rPr lang="en-MY" dirty="0"/>
              <a:t>                                                                                MC</a:t>
            </a:r>
          </a:p>
          <a:p>
            <a:pPr marL="0" indent="0">
              <a:buNone/>
            </a:pPr>
            <a:r>
              <a:rPr lang="en-MY" dirty="0"/>
              <a:t>               0					           Scrap</a:t>
            </a:r>
          </a:p>
          <a:p>
            <a:pPr marL="0" indent="0">
              <a:buNone/>
            </a:pPr>
            <a:r>
              <a:rPr lang="en-MY" dirty="0"/>
              <a:t>                                              Recycling</a:t>
            </a:r>
          </a:p>
        </p:txBody>
      </p:sp>
      <p:cxnSp>
        <p:nvCxnSpPr>
          <p:cNvPr id="5" name="Straight Arrow Connector 4">
            <a:extLst>
              <a:ext uri="{FF2B5EF4-FFF2-40B4-BE49-F238E27FC236}">
                <a16:creationId xmlns:a16="http://schemas.microsoft.com/office/drawing/2014/main" id="{451C59C7-CDB6-4027-9EC8-4D8FE894C351}"/>
              </a:ext>
            </a:extLst>
          </p:cNvPr>
          <p:cNvCxnSpPr>
            <a:cxnSpLocks/>
          </p:cNvCxnSpPr>
          <p:nvPr/>
        </p:nvCxnSpPr>
        <p:spPr>
          <a:xfrm flipV="1">
            <a:off x="2324100" y="2266951"/>
            <a:ext cx="0" cy="3190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6021ACB-B3E4-44C6-A262-AB25AFD019E0}"/>
              </a:ext>
            </a:extLst>
          </p:cNvPr>
          <p:cNvCxnSpPr/>
          <p:nvPr/>
        </p:nvCxnSpPr>
        <p:spPr>
          <a:xfrm>
            <a:off x="2333625" y="5476875"/>
            <a:ext cx="48863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9BFC6F-FC55-4BFD-B8CF-DB335B52B24B}"/>
              </a:ext>
            </a:extLst>
          </p:cNvPr>
          <p:cNvCxnSpPr/>
          <p:nvPr/>
        </p:nvCxnSpPr>
        <p:spPr>
          <a:xfrm>
            <a:off x="2324100" y="5257800"/>
            <a:ext cx="451485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Arc 10">
            <a:extLst>
              <a:ext uri="{FF2B5EF4-FFF2-40B4-BE49-F238E27FC236}">
                <a16:creationId xmlns:a16="http://schemas.microsoft.com/office/drawing/2014/main" id="{AA5943FA-6470-415B-9205-73DB21DD30C8}"/>
              </a:ext>
            </a:extLst>
          </p:cNvPr>
          <p:cNvSpPr/>
          <p:nvPr/>
        </p:nvSpPr>
        <p:spPr>
          <a:xfrm rot="5589293">
            <a:off x="-509383" y="-1186928"/>
            <a:ext cx="4836597" cy="7945189"/>
          </a:xfrm>
          <a:prstGeom prst="arc">
            <a:avLst>
              <a:gd name="adj1" fmla="val 16200000"/>
              <a:gd name="adj2" fmla="val 20835867"/>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3" name="Straight Connector 12">
            <a:extLst>
              <a:ext uri="{FF2B5EF4-FFF2-40B4-BE49-F238E27FC236}">
                <a16:creationId xmlns:a16="http://schemas.microsoft.com/office/drawing/2014/main" id="{FF623042-8D1C-4AC2-8999-106FF1371152}"/>
              </a:ext>
            </a:extLst>
          </p:cNvPr>
          <p:cNvCxnSpPr>
            <a:cxnSpLocks/>
          </p:cNvCxnSpPr>
          <p:nvPr/>
        </p:nvCxnSpPr>
        <p:spPr>
          <a:xfrm flipH="1" flipV="1">
            <a:off x="2333624" y="4105275"/>
            <a:ext cx="3448052" cy="137160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CA829-F945-4F9A-813B-4C75087EA2CC}"/>
              </a:ext>
            </a:extLst>
          </p:cNvPr>
          <p:cNvCxnSpPr/>
          <p:nvPr/>
        </p:nvCxnSpPr>
        <p:spPr>
          <a:xfrm>
            <a:off x="4181475" y="4791075"/>
            <a:ext cx="0" cy="685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E1A3F9-4E9F-4C77-9F18-9D34656C3D30}"/>
              </a:ext>
            </a:extLst>
          </p:cNvPr>
          <p:cNvCxnSpPr/>
          <p:nvPr/>
        </p:nvCxnSpPr>
        <p:spPr>
          <a:xfrm flipH="1">
            <a:off x="4181475" y="5638800"/>
            <a:ext cx="153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DC23A3-1797-439D-881A-BE6802F97326}"/>
              </a:ext>
            </a:extLst>
          </p:cNvPr>
          <p:cNvSpPr txBox="1"/>
          <p:nvPr/>
        </p:nvSpPr>
        <p:spPr>
          <a:xfrm>
            <a:off x="7494481" y="1681164"/>
            <a:ext cx="4067175" cy="1323439"/>
          </a:xfrm>
          <a:prstGeom prst="rect">
            <a:avLst/>
          </a:prstGeom>
          <a:noFill/>
        </p:spPr>
        <p:txBody>
          <a:bodyPr wrap="square" rtlCol="0">
            <a:spAutoFit/>
          </a:bodyPr>
          <a:lstStyle/>
          <a:p>
            <a:r>
              <a:rPr lang="en-MY" sz="2000" dirty="0"/>
              <a:t>People dispose scrap because it is nearly costless. But it brings massive marginal social cost (MSC). The cost of disposal doesn’t reflect this SMC. </a:t>
            </a:r>
          </a:p>
        </p:txBody>
      </p:sp>
      <p:sp>
        <p:nvSpPr>
          <p:cNvPr id="21" name="TextBox 20">
            <a:extLst>
              <a:ext uri="{FF2B5EF4-FFF2-40B4-BE49-F238E27FC236}">
                <a16:creationId xmlns:a16="http://schemas.microsoft.com/office/drawing/2014/main" id="{8899F0C1-7701-4273-87F2-5233773022A3}"/>
              </a:ext>
            </a:extLst>
          </p:cNvPr>
          <p:cNvSpPr txBox="1"/>
          <p:nvPr/>
        </p:nvSpPr>
        <p:spPr>
          <a:xfrm>
            <a:off x="7494481" y="3153013"/>
            <a:ext cx="3601296" cy="1015663"/>
          </a:xfrm>
          <a:prstGeom prst="rect">
            <a:avLst/>
          </a:prstGeom>
          <a:noFill/>
        </p:spPr>
        <p:txBody>
          <a:bodyPr wrap="square" rtlCol="0">
            <a:spAutoFit/>
          </a:bodyPr>
          <a:lstStyle/>
          <a:p>
            <a:r>
              <a:rPr lang="en-MY" sz="2000" dirty="0"/>
              <a:t>Solution is to get MC closer to SMC/make price to pay reflect SMC: refundable deposit </a:t>
            </a:r>
          </a:p>
        </p:txBody>
      </p:sp>
      <p:cxnSp>
        <p:nvCxnSpPr>
          <p:cNvPr id="22" name="Straight Connector 21">
            <a:extLst>
              <a:ext uri="{FF2B5EF4-FFF2-40B4-BE49-F238E27FC236}">
                <a16:creationId xmlns:a16="http://schemas.microsoft.com/office/drawing/2014/main" id="{E77DD60E-F45E-48F4-AEF4-D091DA3ADD6C}"/>
              </a:ext>
            </a:extLst>
          </p:cNvPr>
          <p:cNvCxnSpPr/>
          <p:nvPr/>
        </p:nvCxnSpPr>
        <p:spPr>
          <a:xfrm>
            <a:off x="2324100" y="4829175"/>
            <a:ext cx="4514850" cy="0"/>
          </a:xfrm>
          <a:prstGeom prst="line">
            <a:avLst/>
          </a:prstGeom>
          <a:ln w="57150">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29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A99A-12E6-47C3-81D1-1D6696F10B21}"/>
              </a:ext>
            </a:extLst>
          </p:cNvPr>
          <p:cNvSpPr>
            <a:spLocks noGrp="1"/>
          </p:cNvSpPr>
          <p:nvPr>
            <p:ph type="title"/>
          </p:nvPr>
        </p:nvSpPr>
        <p:spPr>
          <a:xfrm>
            <a:off x="838199" y="149224"/>
            <a:ext cx="11058525" cy="1898643"/>
          </a:xfrm>
        </p:spPr>
        <p:txBody>
          <a:bodyPr>
            <a:normAutofit/>
          </a:bodyPr>
          <a:lstStyle/>
          <a:p>
            <a:r>
              <a:rPr lang="en-MY" sz="4000" b="1" dirty="0"/>
              <a:t>Or a mix of policy: refundable deposit with subsidies to make marginal cost of recycling cheaper</a:t>
            </a:r>
          </a:p>
        </p:txBody>
      </p:sp>
      <p:sp>
        <p:nvSpPr>
          <p:cNvPr id="3" name="Content Placeholder 2">
            <a:extLst>
              <a:ext uri="{FF2B5EF4-FFF2-40B4-BE49-F238E27FC236}">
                <a16:creationId xmlns:a16="http://schemas.microsoft.com/office/drawing/2014/main" id="{A7FDAE5D-26B0-49B9-8EAA-DB948486A358}"/>
              </a:ext>
            </a:extLst>
          </p:cNvPr>
          <p:cNvSpPr>
            <a:spLocks noGrp="1"/>
          </p:cNvSpPr>
          <p:nvPr>
            <p:ph idx="1"/>
          </p:nvPr>
        </p:nvSpPr>
        <p:spPr>
          <a:xfrm>
            <a:off x="838200" y="1847844"/>
            <a:ext cx="10515600" cy="4657725"/>
          </a:xfrm>
        </p:spPr>
        <p:txBody>
          <a:bodyPr>
            <a:normAutofit fontScale="92500" lnSpcReduction="10000"/>
          </a:bodyPr>
          <a:lstStyle/>
          <a:p>
            <a:pPr marL="0" indent="0">
              <a:buNone/>
            </a:pPr>
            <a:r>
              <a:rPr lang="en-MY" dirty="0"/>
              <a:t>             Cost</a:t>
            </a:r>
          </a:p>
          <a:p>
            <a:pPr marL="0" indent="0">
              <a:buNone/>
            </a:pPr>
            <a:r>
              <a:rPr lang="en-MY" dirty="0"/>
              <a:t>                                                         </a:t>
            </a:r>
          </a:p>
          <a:p>
            <a:pPr marL="0" indent="0">
              <a:buNone/>
            </a:pPr>
            <a:r>
              <a:rPr lang="en-MY" dirty="0"/>
              <a:t>                                                                 SMC</a:t>
            </a:r>
          </a:p>
          <a:p>
            <a:pPr marL="0" indent="0">
              <a:buNone/>
            </a:pPr>
            <a:endParaRPr lang="en-MY" dirty="0"/>
          </a:p>
          <a:p>
            <a:pPr marL="0" indent="0">
              <a:buNone/>
            </a:pPr>
            <a:endParaRPr lang="en-MY" dirty="0"/>
          </a:p>
          <a:p>
            <a:pPr marL="0" indent="0">
              <a:buNone/>
            </a:pPr>
            <a:r>
              <a:rPr lang="en-MY" dirty="0"/>
              <a:t>       MCR</a:t>
            </a:r>
          </a:p>
          <a:p>
            <a:pPr marL="0" indent="0">
              <a:buNone/>
            </a:pPr>
            <a:r>
              <a:rPr lang="en-MY" dirty="0"/>
              <a:t>       MCR’</a:t>
            </a:r>
          </a:p>
          <a:p>
            <a:pPr marL="0" indent="0">
              <a:buNone/>
            </a:pPr>
            <a:r>
              <a:rPr lang="en-MY" dirty="0"/>
              <a:t>                                                                                 MC</a:t>
            </a:r>
          </a:p>
          <a:p>
            <a:pPr marL="0" indent="0">
              <a:buNone/>
            </a:pPr>
            <a:r>
              <a:rPr lang="en-MY" dirty="0"/>
              <a:t>               0					           Scrap</a:t>
            </a:r>
          </a:p>
          <a:p>
            <a:pPr marL="0" indent="0">
              <a:buNone/>
            </a:pPr>
            <a:r>
              <a:rPr lang="en-MY" dirty="0"/>
              <a:t>                                              Recycling</a:t>
            </a:r>
          </a:p>
        </p:txBody>
      </p:sp>
      <p:cxnSp>
        <p:nvCxnSpPr>
          <p:cNvPr id="5" name="Straight Arrow Connector 4">
            <a:extLst>
              <a:ext uri="{FF2B5EF4-FFF2-40B4-BE49-F238E27FC236}">
                <a16:creationId xmlns:a16="http://schemas.microsoft.com/office/drawing/2014/main" id="{451C59C7-CDB6-4027-9EC8-4D8FE894C351}"/>
              </a:ext>
            </a:extLst>
          </p:cNvPr>
          <p:cNvCxnSpPr>
            <a:cxnSpLocks/>
          </p:cNvCxnSpPr>
          <p:nvPr/>
        </p:nvCxnSpPr>
        <p:spPr>
          <a:xfrm flipV="1">
            <a:off x="2324100" y="2266951"/>
            <a:ext cx="0" cy="3190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6021ACB-B3E4-44C6-A262-AB25AFD019E0}"/>
              </a:ext>
            </a:extLst>
          </p:cNvPr>
          <p:cNvCxnSpPr/>
          <p:nvPr/>
        </p:nvCxnSpPr>
        <p:spPr>
          <a:xfrm>
            <a:off x="2333625" y="5476875"/>
            <a:ext cx="48863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9BFC6F-FC55-4BFD-B8CF-DB335B52B24B}"/>
              </a:ext>
            </a:extLst>
          </p:cNvPr>
          <p:cNvCxnSpPr/>
          <p:nvPr/>
        </p:nvCxnSpPr>
        <p:spPr>
          <a:xfrm>
            <a:off x="2324100" y="5257800"/>
            <a:ext cx="4514850" cy="0"/>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Arc 10">
            <a:extLst>
              <a:ext uri="{FF2B5EF4-FFF2-40B4-BE49-F238E27FC236}">
                <a16:creationId xmlns:a16="http://schemas.microsoft.com/office/drawing/2014/main" id="{AA5943FA-6470-415B-9205-73DB21DD30C8}"/>
              </a:ext>
            </a:extLst>
          </p:cNvPr>
          <p:cNvSpPr/>
          <p:nvPr/>
        </p:nvSpPr>
        <p:spPr>
          <a:xfrm rot="5589293">
            <a:off x="-509383" y="-1186928"/>
            <a:ext cx="4836597" cy="7945189"/>
          </a:xfrm>
          <a:prstGeom prst="arc">
            <a:avLst>
              <a:gd name="adj1" fmla="val 16200000"/>
              <a:gd name="adj2" fmla="val 20835867"/>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cxnSp>
        <p:nvCxnSpPr>
          <p:cNvPr id="13" name="Straight Connector 12">
            <a:extLst>
              <a:ext uri="{FF2B5EF4-FFF2-40B4-BE49-F238E27FC236}">
                <a16:creationId xmlns:a16="http://schemas.microsoft.com/office/drawing/2014/main" id="{FF623042-8D1C-4AC2-8999-106FF1371152}"/>
              </a:ext>
            </a:extLst>
          </p:cNvPr>
          <p:cNvCxnSpPr>
            <a:cxnSpLocks/>
          </p:cNvCxnSpPr>
          <p:nvPr/>
        </p:nvCxnSpPr>
        <p:spPr>
          <a:xfrm flipH="1" flipV="1">
            <a:off x="2333624" y="4105275"/>
            <a:ext cx="3448052" cy="1371601"/>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CA829-F945-4F9A-813B-4C75087EA2CC}"/>
              </a:ext>
            </a:extLst>
          </p:cNvPr>
          <p:cNvCxnSpPr/>
          <p:nvPr/>
        </p:nvCxnSpPr>
        <p:spPr>
          <a:xfrm>
            <a:off x="4181475" y="4791075"/>
            <a:ext cx="0" cy="685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E1A3F9-4E9F-4C77-9F18-9D34656C3D30}"/>
              </a:ext>
            </a:extLst>
          </p:cNvPr>
          <p:cNvCxnSpPr>
            <a:cxnSpLocks/>
          </p:cNvCxnSpPr>
          <p:nvPr/>
        </p:nvCxnSpPr>
        <p:spPr>
          <a:xfrm flipH="1">
            <a:off x="3295650" y="5638800"/>
            <a:ext cx="24193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226F90-3678-46AE-8C08-26A6FF77F7B2}"/>
              </a:ext>
            </a:extLst>
          </p:cNvPr>
          <p:cNvCxnSpPr>
            <a:cxnSpLocks/>
          </p:cNvCxnSpPr>
          <p:nvPr/>
        </p:nvCxnSpPr>
        <p:spPr>
          <a:xfrm flipH="1" flipV="1">
            <a:off x="2361352" y="4955383"/>
            <a:ext cx="3392596" cy="54451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AEF8F4-5E99-41DD-BD87-C9CDC05ECB25}"/>
              </a:ext>
            </a:extLst>
          </p:cNvPr>
          <p:cNvCxnSpPr>
            <a:cxnSpLocks/>
          </p:cNvCxnSpPr>
          <p:nvPr/>
        </p:nvCxnSpPr>
        <p:spPr>
          <a:xfrm>
            <a:off x="3295650" y="5133975"/>
            <a:ext cx="0" cy="3397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78C04F-9472-4CCC-B195-3DA406684012}"/>
              </a:ext>
            </a:extLst>
          </p:cNvPr>
          <p:cNvCxnSpPr/>
          <p:nvPr/>
        </p:nvCxnSpPr>
        <p:spPr>
          <a:xfrm>
            <a:off x="2343150" y="5086350"/>
            <a:ext cx="451485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839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CD62-9ACC-424F-8AEB-7A6773307AAC}"/>
              </a:ext>
            </a:extLst>
          </p:cNvPr>
          <p:cNvSpPr>
            <a:spLocks noGrp="1"/>
          </p:cNvSpPr>
          <p:nvPr>
            <p:ph type="title"/>
          </p:nvPr>
        </p:nvSpPr>
        <p:spPr/>
        <p:txBody>
          <a:bodyPr>
            <a:normAutofit/>
          </a:bodyPr>
          <a:lstStyle/>
          <a:p>
            <a:r>
              <a:rPr lang="en-MY" sz="4000" b="1" dirty="0"/>
              <a:t>Next macro</a:t>
            </a:r>
          </a:p>
        </p:txBody>
      </p:sp>
      <p:sp>
        <p:nvSpPr>
          <p:cNvPr id="3" name="Content Placeholder 2">
            <a:extLst>
              <a:ext uri="{FF2B5EF4-FFF2-40B4-BE49-F238E27FC236}">
                <a16:creationId xmlns:a16="http://schemas.microsoft.com/office/drawing/2014/main" id="{93E66DD5-CF5B-4035-9039-CA89C7F3662C}"/>
              </a:ext>
            </a:extLst>
          </p:cNvPr>
          <p:cNvSpPr>
            <a:spLocks noGrp="1"/>
          </p:cNvSpPr>
          <p:nvPr>
            <p:ph idx="1"/>
          </p:nvPr>
        </p:nvSpPr>
        <p:spPr/>
        <p:txBody>
          <a:bodyPr>
            <a:normAutofit lnSpcReduction="10000"/>
          </a:bodyPr>
          <a:lstStyle/>
          <a:p>
            <a:pPr marL="0" indent="0">
              <a:buNone/>
            </a:pPr>
            <a:r>
              <a:rPr lang="en-US" b="1" dirty="0">
                <a:solidFill>
                  <a:srgbClr val="C00000"/>
                </a:solidFill>
                <a:latin typeface="Lucida Sans" panose="020B0602030504020204" pitchFamily="34" charset="0"/>
              </a:rPr>
              <a:t>Lesson VII: Internal and external balances</a:t>
            </a:r>
            <a:endParaRPr lang="en-MY" b="1" dirty="0">
              <a:solidFill>
                <a:srgbClr val="C00000"/>
              </a:solidFill>
              <a:latin typeface="Lucida Sans" panose="020B0602030504020204" pitchFamily="34" charset="0"/>
            </a:endParaRPr>
          </a:p>
          <a:p>
            <a:r>
              <a:rPr lang="en-US" i="1" dirty="0"/>
              <a:t>Don’t be too happy with two decades of trade surplus</a:t>
            </a:r>
            <a:endParaRPr lang="en-MY" dirty="0"/>
          </a:p>
          <a:p>
            <a:r>
              <a:rPr lang="en-US" i="1" dirty="0"/>
              <a:t>Worry about budget deficit for the right reason</a:t>
            </a:r>
            <a:endParaRPr lang="en-MY" dirty="0"/>
          </a:p>
          <a:p>
            <a:endParaRPr lang="en-MY" dirty="0">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VIII: Money supply and inflation</a:t>
            </a:r>
            <a:endParaRPr lang="en-MY" b="1" dirty="0">
              <a:solidFill>
                <a:srgbClr val="C00000"/>
              </a:solidFill>
              <a:latin typeface="Lucida Sans" panose="020B0602030504020204" pitchFamily="34" charset="0"/>
            </a:endParaRPr>
          </a:p>
          <a:p>
            <a:r>
              <a:rPr lang="en-US" i="1" dirty="0"/>
              <a:t>Where’s the inflation during massive QE?</a:t>
            </a:r>
            <a:endParaRPr lang="en-MY" dirty="0"/>
          </a:p>
          <a:p>
            <a:endParaRPr lang="en-MY" dirty="0">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IX: Natural rate of interest</a:t>
            </a:r>
            <a:endParaRPr lang="en-MY" b="1" dirty="0">
              <a:solidFill>
                <a:srgbClr val="C00000"/>
              </a:solidFill>
              <a:latin typeface="Lucida Sans" panose="020B0602030504020204" pitchFamily="34" charset="0"/>
            </a:endParaRPr>
          </a:p>
          <a:p>
            <a:r>
              <a:rPr lang="en-US" i="1" dirty="0"/>
              <a:t>Why interest rates are so low?</a:t>
            </a:r>
            <a:endParaRPr lang="en-MY" dirty="0"/>
          </a:p>
          <a:p>
            <a:endParaRPr lang="en-MY" dirty="0">
              <a:latin typeface="Lucida Sans" panose="020B0602030504020204" pitchFamily="34" charset="0"/>
            </a:endParaRPr>
          </a:p>
          <a:p>
            <a:endParaRPr lang="en-MY" dirty="0">
              <a:latin typeface="Lucida Sans" panose="020B0602030504020204" pitchFamily="34" charset="0"/>
            </a:endParaRPr>
          </a:p>
        </p:txBody>
      </p:sp>
    </p:spTree>
    <p:extLst>
      <p:ext uri="{BB962C8B-B14F-4D97-AF65-F5344CB8AC3E}">
        <p14:creationId xmlns:p14="http://schemas.microsoft.com/office/powerpoint/2010/main" val="4150330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5C65-74AC-4907-8169-2D25379260A5}"/>
              </a:ext>
            </a:extLst>
          </p:cNvPr>
          <p:cNvSpPr>
            <a:spLocks noGrp="1"/>
          </p:cNvSpPr>
          <p:nvPr>
            <p:ph type="title"/>
          </p:nvPr>
        </p:nvSpPr>
        <p:spPr>
          <a:xfrm>
            <a:off x="838199" y="365125"/>
            <a:ext cx="10077451" cy="1325563"/>
          </a:xfrm>
        </p:spPr>
        <p:txBody>
          <a:bodyPr>
            <a:normAutofit/>
          </a:bodyPr>
          <a:lstStyle/>
          <a:p>
            <a:r>
              <a:rPr lang="en-MY" sz="4000" b="1" dirty="0"/>
              <a:t>Put a price on carbon emission to fight climate change</a:t>
            </a:r>
          </a:p>
        </p:txBody>
      </p:sp>
      <p:sp>
        <p:nvSpPr>
          <p:cNvPr id="3" name="Content Placeholder 2">
            <a:extLst>
              <a:ext uri="{FF2B5EF4-FFF2-40B4-BE49-F238E27FC236}">
                <a16:creationId xmlns:a16="http://schemas.microsoft.com/office/drawing/2014/main" id="{A1ACC4C2-122D-48E9-8EB7-54DA81FC4D04}"/>
              </a:ext>
            </a:extLst>
          </p:cNvPr>
          <p:cNvSpPr>
            <a:spLocks noGrp="1"/>
          </p:cNvSpPr>
          <p:nvPr>
            <p:ph idx="1"/>
          </p:nvPr>
        </p:nvSpPr>
        <p:spPr>
          <a:xfrm>
            <a:off x="914400" y="1739900"/>
            <a:ext cx="11077575" cy="4351338"/>
          </a:xfrm>
        </p:spPr>
        <p:txBody>
          <a:bodyPr>
            <a:normAutofit lnSpcReduction="10000"/>
          </a:bodyPr>
          <a:lstStyle/>
          <a:p>
            <a:pPr marL="0" indent="0">
              <a:buNone/>
            </a:pPr>
            <a:r>
              <a:rPr lang="en-MY" dirty="0"/>
              <a:t>  Price of emission</a:t>
            </a:r>
          </a:p>
          <a:p>
            <a:pPr marL="0" indent="0">
              <a:buNone/>
            </a:pPr>
            <a:r>
              <a:rPr lang="en-MY" dirty="0"/>
              <a:t>                    MCA                                           </a:t>
            </a:r>
          </a:p>
          <a:p>
            <a:pPr marL="0" indent="0">
              <a:buNone/>
            </a:pPr>
            <a:r>
              <a:rPr lang="en-MY" dirty="0"/>
              <a:t>       				                     MEC</a:t>
            </a:r>
          </a:p>
          <a:p>
            <a:pPr marL="0" indent="0">
              <a:buNone/>
            </a:pPr>
            <a:r>
              <a:rPr lang="en-MY" dirty="0"/>
              <a:t>                </a:t>
            </a:r>
          </a:p>
          <a:p>
            <a:pPr marL="0" indent="0">
              <a:buNone/>
            </a:pPr>
            <a:endParaRPr lang="en-MY" dirty="0"/>
          </a:p>
          <a:p>
            <a:pPr marL="0" indent="0">
              <a:buNone/>
            </a:pPr>
            <a:r>
              <a:rPr lang="en-MY" dirty="0"/>
              <a:t>Carbon tax</a:t>
            </a:r>
          </a:p>
          <a:p>
            <a:pPr marL="0" indent="0">
              <a:buNone/>
            </a:pPr>
            <a:r>
              <a:rPr lang="en-MY" dirty="0"/>
              <a:t>               </a:t>
            </a:r>
          </a:p>
          <a:p>
            <a:pPr marL="0" indent="0">
              <a:buNone/>
            </a:pPr>
            <a:endParaRPr lang="en-MY" dirty="0"/>
          </a:p>
          <a:p>
            <a:pPr marL="0" indent="0">
              <a:buNone/>
            </a:pPr>
            <a:r>
              <a:rPr lang="en-MY" dirty="0"/>
              <a:t>          0                                                                 Level of emission</a:t>
            </a:r>
          </a:p>
        </p:txBody>
      </p:sp>
      <p:cxnSp>
        <p:nvCxnSpPr>
          <p:cNvPr id="5" name="Straight Arrow Connector 4">
            <a:extLst>
              <a:ext uri="{FF2B5EF4-FFF2-40B4-BE49-F238E27FC236}">
                <a16:creationId xmlns:a16="http://schemas.microsoft.com/office/drawing/2014/main" id="{10239C10-2757-4B30-884E-D7F978E9C8CC}"/>
              </a:ext>
            </a:extLst>
          </p:cNvPr>
          <p:cNvCxnSpPr/>
          <p:nvPr/>
        </p:nvCxnSpPr>
        <p:spPr>
          <a:xfrm flipV="1">
            <a:off x="2105025" y="2343150"/>
            <a:ext cx="0" cy="3543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EC2AA9E-DB16-4D68-97AD-3F1A3332A925}"/>
              </a:ext>
            </a:extLst>
          </p:cNvPr>
          <p:cNvCxnSpPr/>
          <p:nvPr/>
        </p:nvCxnSpPr>
        <p:spPr>
          <a:xfrm>
            <a:off x="2105025" y="5895975"/>
            <a:ext cx="501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B261BE-3370-46AD-95F7-8F948876A423}"/>
              </a:ext>
            </a:extLst>
          </p:cNvPr>
          <p:cNvCxnSpPr/>
          <p:nvPr/>
        </p:nvCxnSpPr>
        <p:spPr>
          <a:xfrm flipV="1">
            <a:off x="2514600" y="2876550"/>
            <a:ext cx="3724275" cy="26765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7179FE-A072-433E-883E-F288E28A3C16}"/>
              </a:ext>
            </a:extLst>
          </p:cNvPr>
          <p:cNvCxnSpPr/>
          <p:nvPr/>
        </p:nvCxnSpPr>
        <p:spPr>
          <a:xfrm>
            <a:off x="5791200" y="2581275"/>
            <a:ext cx="0" cy="3305175"/>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2C878-10AE-4934-B847-65865C705A34}"/>
              </a:ext>
            </a:extLst>
          </p:cNvPr>
          <p:cNvCxnSpPr>
            <a:cxnSpLocks/>
          </p:cNvCxnSpPr>
          <p:nvPr/>
        </p:nvCxnSpPr>
        <p:spPr>
          <a:xfrm flipH="1" flipV="1">
            <a:off x="3295650" y="2752725"/>
            <a:ext cx="2524125" cy="313372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59FDB6-94C6-4687-B34D-0BD4B0E3E752}"/>
              </a:ext>
            </a:extLst>
          </p:cNvPr>
          <p:cNvCxnSpPr/>
          <p:nvPr/>
        </p:nvCxnSpPr>
        <p:spPr>
          <a:xfrm>
            <a:off x="4429125" y="4162425"/>
            <a:ext cx="0" cy="17335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50A92A-2CF2-49A0-B25F-A9BC5CB279B3}"/>
              </a:ext>
            </a:extLst>
          </p:cNvPr>
          <p:cNvCxnSpPr/>
          <p:nvPr/>
        </p:nvCxnSpPr>
        <p:spPr>
          <a:xfrm flipH="1">
            <a:off x="4400550" y="6286500"/>
            <a:ext cx="13906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B44BAF-E223-42AD-87F5-59974AB78F5C}"/>
              </a:ext>
            </a:extLst>
          </p:cNvPr>
          <p:cNvCxnSpPr>
            <a:cxnSpLocks/>
          </p:cNvCxnSpPr>
          <p:nvPr/>
        </p:nvCxnSpPr>
        <p:spPr>
          <a:xfrm flipH="1">
            <a:off x="2105025" y="4162425"/>
            <a:ext cx="239077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207BF4-977F-455B-AA3E-64962B24843D}"/>
              </a:ext>
            </a:extLst>
          </p:cNvPr>
          <p:cNvSpPr txBox="1"/>
          <p:nvPr/>
        </p:nvSpPr>
        <p:spPr>
          <a:xfrm>
            <a:off x="7820024" y="1690688"/>
            <a:ext cx="3876673" cy="2677656"/>
          </a:xfrm>
          <a:prstGeom prst="rect">
            <a:avLst/>
          </a:prstGeom>
          <a:noFill/>
        </p:spPr>
        <p:txBody>
          <a:bodyPr wrap="square" rtlCol="0">
            <a:spAutoFit/>
          </a:bodyPr>
          <a:lstStyle/>
          <a:p>
            <a:r>
              <a:rPr lang="en-MY" sz="2400" dirty="0"/>
              <a:t>Carbon emission is excessive because it is FOC. To capture MEC, carbon as an input must be priced via carbon tax. How much to tax depends on nation’s capacity to abate emission (MCA)</a:t>
            </a:r>
          </a:p>
        </p:txBody>
      </p:sp>
      <p:cxnSp>
        <p:nvCxnSpPr>
          <p:cNvPr id="26" name="Straight Arrow Connector 25">
            <a:extLst>
              <a:ext uri="{FF2B5EF4-FFF2-40B4-BE49-F238E27FC236}">
                <a16:creationId xmlns:a16="http://schemas.microsoft.com/office/drawing/2014/main" id="{7D320CCB-452D-46BD-A9E6-807087A20162}"/>
              </a:ext>
            </a:extLst>
          </p:cNvPr>
          <p:cNvCxnSpPr/>
          <p:nvPr/>
        </p:nvCxnSpPr>
        <p:spPr>
          <a:xfrm flipV="1">
            <a:off x="1581150" y="4500563"/>
            <a:ext cx="0" cy="15906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7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500"/>
                                        <p:tgtEl>
                                          <p:spTgt spid="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5C65-74AC-4907-8169-2D25379260A5}"/>
              </a:ext>
            </a:extLst>
          </p:cNvPr>
          <p:cNvSpPr>
            <a:spLocks noGrp="1"/>
          </p:cNvSpPr>
          <p:nvPr>
            <p:ph type="title"/>
          </p:nvPr>
        </p:nvSpPr>
        <p:spPr>
          <a:xfrm>
            <a:off x="914400" y="269081"/>
            <a:ext cx="10563226" cy="1325563"/>
          </a:xfrm>
        </p:spPr>
        <p:txBody>
          <a:bodyPr>
            <a:normAutofit/>
          </a:bodyPr>
          <a:lstStyle/>
          <a:p>
            <a:r>
              <a:rPr lang="en-MY" sz="4000" b="1" dirty="0"/>
              <a:t>Tax revenue can be used to subsidise abatement technology, reducing emission and the need for tax </a:t>
            </a:r>
          </a:p>
        </p:txBody>
      </p:sp>
      <p:sp>
        <p:nvSpPr>
          <p:cNvPr id="3" name="Content Placeholder 2">
            <a:extLst>
              <a:ext uri="{FF2B5EF4-FFF2-40B4-BE49-F238E27FC236}">
                <a16:creationId xmlns:a16="http://schemas.microsoft.com/office/drawing/2014/main" id="{A1ACC4C2-122D-48E9-8EB7-54DA81FC4D04}"/>
              </a:ext>
            </a:extLst>
          </p:cNvPr>
          <p:cNvSpPr>
            <a:spLocks noGrp="1"/>
          </p:cNvSpPr>
          <p:nvPr>
            <p:ph idx="1"/>
          </p:nvPr>
        </p:nvSpPr>
        <p:spPr>
          <a:xfrm>
            <a:off x="914400" y="1739900"/>
            <a:ext cx="11077575" cy="4351338"/>
          </a:xfrm>
        </p:spPr>
        <p:txBody>
          <a:bodyPr>
            <a:normAutofit lnSpcReduction="10000"/>
          </a:bodyPr>
          <a:lstStyle/>
          <a:p>
            <a:pPr marL="0" indent="0">
              <a:buNone/>
            </a:pPr>
            <a:r>
              <a:rPr lang="en-MY" dirty="0"/>
              <a:t>  Price of emission</a:t>
            </a:r>
          </a:p>
          <a:p>
            <a:pPr marL="0" indent="0">
              <a:buNone/>
            </a:pPr>
            <a:r>
              <a:rPr lang="en-MY" dirty="0"/>
              <a:t>                    MCA                                           </a:t>
            </a:r>
          </a:p>
          <a:p>
            <a:pPr marL="0" indent="0">
              <a:buNone/>
            </a:pPr>
            <a:r>
              <a:rPr lang="en-MY" dirty="0"/>
              <a:t>       				                     MEC</a:t>
            </a:r>
          </a:p>
          <a:p>
            <a:pPr marL="0" indent="0">
              <a:buNone/>
            </a:pPr>
            <a:r>
              <a:rPr lang="en-MY" dirty="0"/>
              <a:t>                </a:t>
            </a:r>
          </a:p>
          <a:p>
            <a:pPr marL="0" indent="0">
              <a:buNone/>
            </a:pPr>
            <a:endParaRPr lang="en-MY" dirty="0"/>
          </a:p>
          <a:p>
            <a:pPr marL="0" indent="0">
              <a:buNone/>
            </a:pPr>
            <a:r>
              <a:rPr lang="en-MY" dirty="0"/>
              <a:t>    Tax</a:t>
            </a:r>
          </a:p>
          <a:p>
            <a:pPr marL="0" indent="0">
              <a:buNone/>
            </a:pPr>
            <a:endParaRPr lang="en-MY" dirty="0"/>
          </a:p>
          <a:p>
            <a:pPr marL="0" indent="0">
              <a:buNone/>
            </a:pPr>
            <a:endParaRPr lang="en-MY" dirty="0"/>
          </a:p>
          <a:p>
            <a:pPr marL="0" indent="0">
              <a:buNone/>
            </a:pPr>
            <a:r>
              <a:rPr lang="en-MY" dirty="0"/>
              <a:t>          0                                                                 Level of emission</a:t>
            </a:r>
          </a:p>
        </p:txBody>
      </p:sp>
      <p:cxnSp>
        <p:nvCxnSpPr>
          <p:cNvPr id="5" name="Straight Arrow Connector 4">
            <a:extLst>
              <a:ext uri="{FF2B5EF4-FFF2-40B4-BE49-F238E27FC236}">
                <a16:creationId xmlns:a16="http://schemas.microsoft.com/office/drawing/2014/main" id="{10239C10-2757-4B30-884E-D7F978E9C8CC}"/>
              </a:ext>
            </a:extLst>
          </p:cNvPr>
          <p:cNvCxnSpPr/>
          <p:nvPr/>
        </p:nvCxnSpPr>
        <p:spPr>
          <a:xfrm flipV="1">
            <a:off x="2105025" y="2343150"/>
            <a:ext cx="0" cy="3543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EC2AA9E-DB16-4D68-97AD-3F1A3332A925}"/>
              </a:ext>
            </a:extLst>
          </p:cNvPr>
          <p:cNvCxnSpPr/>
          <p:nvPr/>
        </p:nvCxnSpPr>
        <p:spPr>
          <a:xfrm>
            <a:off x="2105025" y="5895975"/>
            <a:ext cx="501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B261BE-3370-46AD-95F7-8F948876A423}"/>
              </a:ext>
            </a:extLst>
          </p:cNvPr>
          <p:cNvCxnSpPr/>
          <p:nvPr/>
        </p:nvCxnSpPr>
        <p:spPr>
          <a:xfrm flipV="1">
            <a:off x="2514600" y="2876550"/>
            <a:ext cx="3724275" cy="26765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7179FE-A072-433E-883E-F288E28A3C16}"/>
              </a:ext>
            </a:extLst>
          </p:cNvPr>
          <p:cNvCxnSpPr/>
          <p:nvPr/>
        </p:nvCxnSpPr>
        <p:spPr>
          <a:xfrm>
            <a:off x="5791200" y="2581275"/>
            <a:ext cx="0" cy="3305175"/>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2C878-10AE-4934-B847-65865C705A34}"/>
              </a:ext>
            </a:extLst>
          </p:cNvPr>
          <p:cNvCxnSpPr>
            <a:cxnSpLocks/>
          </p:cNvCxnSpPr>
          <p:nvPr/>
        </p:nvCxnSpPr>
        <p:spPr>
          <a:xfrm flipH="1" flipV="1">
            <a:off x="3295650" y="2752725"/>
            <a:ext cx="2524125" cy="3133725"/>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59FDB6-94C6-4687-B34D-0BD4B0E3E752}"/>
              </a:ext>
            </a:extLst>
          </p:cNvPr>
          <p:cNvCxnSpPr/>
          <p:nvPr/>
        </p:nvCxnSpPr>
        <p:spPr>
          <a:xfrm>
            <a:off x="4429125" y="4162425"/>
            <a:ext cx="0" cy="173355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50A92A-2CF2-49A0-B25F-A9BC5CB279B3}"/>
              </a:ext>
            </a:extLst>
          </p:cNvPr>
          <p:cNvCxnSpPr>
            <a:cxnSpLocks/>
          </p:cNvCxnSpPr>
          <p:nvPr/>
        </p:nvCxnSpPr>
        <p:spPr>
          <a:xfrm flipH="1">
            <a:off x="3429000" y="6286500"/>
            <a:ext cx="2362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B44BAF-E223-42AD-87F5-59974AB78F5C}"/>
              </a:ext>
            </a:extLst>
          </p:cNvPr>
          <p:cNvCxnSpPr>
            <a:cxnSpLocks/>
          </p:cNvCxnSpPr>
          <p:nvPr/>
        </p:nvCxnSpPr>
        <p:spPr>
          <a:xfrm flipH="1">
            <a:off x="2105025" y="4162425"/>
            <a:ext cx="2390775"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AD32BC-7EC1-4DBF-9EAB-CA0F894ECA03}"/>
              </a:ext>
            </a:extLst>
          </p:cNvPr>
          <p:cNvCxnSpPr>
            <a:cxnSpLocks/>
          </p:cNvCxnSpPr>
          <p:nvPr/>
        </p:nvCxnSpPr>
        <p:spPr>
          <a:xfrm flipH="1" flipV="1">
            <a:off x="2738438" y="4562475"/>
            <a:ext cx="3081338" cy="133350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B3198B-EBDD-448C-9192-ADADD2C0115E}"/>
              </a:ext>
            </a:extLst>
          </p:cNvPr>
          <p:cNvCxnSpPr/>
          <p:nvPr/>
        </p:nvCxnSpPr>
        <p:spPr>
          <a:xfrm>
            <a:off x="3429000" y="3267075"/>
            <a:ext cx="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600256-4E2A-471A-827E-31BEDC3A6B85}"/>
              </a:ext>
            </a:extLst>
          </p:cNvPr>
          <p:cNvCxnSpPr>
            <a:cxnSpLocks/>
          </p:cNvCxnSpPr>
          <p:nvPr/>
        </p:nvCxnSpPr>
        <p:spPr>
          <a:xfrm>
            <a:off x="3429000" y="4886325"/>
            <a:ext cx="0" cy="10096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BC3CBD-5041-4B65-82D6-C508CB8565E7}"/>
              </a:ext>
            </a:extLst>
          </p:cNvPr>
          <p:cNvCxnSpPr>
            <a:cxnSpLocks/>
          </p:cNvCxnSpPr>
          <p:nvPr/>
        </p:nvCxnSpPr>
        <p:spPr>
          <a:xfrm flipH="1">
            <a:off x="2105025" y="4886325"/>
            <a:ext cx="13239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37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VI: Informational asymmetries</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14518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55E4D4-2052-4DEF-A47F-94BF9E626E22}"/>
              </a:ext>
            </a:extLst>
          </p:cNvPr>
          <p:cNvSpPr>
            <a:spLocks noGrp="1"/>
          </p:cNvSpPr>
          <p:nvPr>
            <p:ph type="title"/>
          </p:nvPr>
        </p:nvSpPr>
        <p:spPr>
          <a:xfrm>
            <a:off x="643467" y="1698171"/>
            <a:ext cx="3962061" cy="4516360"/>
          </a:xfrm>
        </p:spPr>
        <p:txBody>
          <a:bodyPr anchor="t">
            <a:normAutofit/>
          </a:bodyPr>
          <a:lstStyle/>
          <a:p>
            <a:r>
              <a:rPr lang="en-MY" sz="4000" b="1" dirty="0"/>
              <a:t>Information is usually asymmetric</a:t>
            </a:r>
          </a:p>
        </p:txBody>
      </p:sp>
      <p:sp>
        <p:nvSpPr>
          <p:cNvPr id="17"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630C74-BDAB-40D9-943A-79A4F72E4D84}"/>
              </a:ext>
            </a:extLst>
          </p:cNvPr>
          <p:cNvSpPr>
            <a:spLocks noGrp="1"/>
          </p:cNvSpPr>
          <p:nvPr>
            <p:ph idx="1"/>
          </p:nvPr>
        </p:nvSpPr>
        <p:spPr>
          <a:xfrm>
            <a:off x="3669845" y="630749"/>
            <a:ext cx="6478513" cy="4516361"/>
          </a:xfrm>
        </p:spPr>
        <p:txBody>
          <a:bodyPr>
            <a:normAutofit/>
          </a:bodyPr>
          <a:lstStyle/>
          <a:p>
            <a:r>
              <a:rPr lang="en-MY" sz="2400" dirty="0"/>
              <a:t>A seller of a product knows more about its quality than the buyer does</a:t>
            </a:r>
          </a:p>
          <a:p>
            <a:r>
              <a:rPr lang="en-MY" sz="2400" dirty="0"/>
              <a:t>Workers know their own skills and abilities better than employers</a:t>
            </a:r>
          </a:p>
          <a:p>
            <a:r>
              <a:rPr lang="en-MY" sz="2400" dirty="0"/>
              <a:t>Business managers know more about their firms’ SWOT than do the firms’ owners</a:t>
            </a:r>
          </a:p>
          <a:p>
            <a:r>
              <a:rPr lang="en-MY" sz="2400" dirty="0"/>
              <a:t>Borrowers know exactly the situation of the companies and what they’re going to do with the money borrowed than creditors do</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5276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y cars lined up in a row on floor">
            <a:extLst>
              <a:ext uri="{FF2B5EF4-FFF2-40B4-BE49-F238E27FC236}">
                <a16:creationId xmlns:a16="http://schemas.microsoft.com/office/drawing/2014/main" id="{4CAF3813-DAD0-4598-A47F-8301C67A5970}"/>
              </a:ext>
            </a:extLst>
          </p:cNvPr>
          <p:cNvPicPr>
            <a:picLocks noChangeAspect="1"/>
          </p:cNvPicPr>
          <p:nvPr/>
        </p:nvPicPr>
        <p:blipFill rotWithShape="1">
          <a:blip r:embed="rId2"/>
          <a:srcRect l="441" t="6484" r="20954" b="2"/>
          <a:stretch/>
        </p:blipFill>
        <p:spPr>
          <a:xfrm>
            <a:off x="3577209" y="36576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A91C7F-B723-4A43-B262-8F0D5A7414FD}"/>
              </a:ext>
            </a:extLst>
          </p:cNvPr>
          <p:cNvSpPr>
            <a:spLocks noGrp="1"/>
          </p:cNvSpPr>
          <p:nvPr>
            <p:ph type="title"/>
          </p:nvPr>
        </p:nvSpPr>
        <p:spPr>
          <a:xfrm>
            <a:off x="371094" y="565160"/>
            <a:ext cx="4261866" cy="1924304"/>
          </a:xfrm>
        </p:spPr>
        <p:txBody>
          <a:bodyPr anchor="b">
            <a:normAutofit/>
          </a:bodyPr>
          <a:lstStyle/>
          <a:p>
            <a:r>
              <a:rPr lang="en-MY" sz="3600" b="1" dirty="0"/>
              <a:t>If informational asymmetries are severe…</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6A33EB-DCBB-4CE0-9303-0069D49C2A13}"/>
              </a:ext>
            </a:extLst>
          </p:cNvPr>
          <p:cNvSpPr>
            <a:spLocks noGrp="1"/>
          </p:cNvSpPr>
          <p:nvPr>
            <p:ph idx="1"/>
          </p:nvPr>
        </p:nvSpPr>
        <p:spPr>
          <a:xfrm>
            <a:off x="371094" y="2562617"/>
            <a:ext cx="3885946" cy="4051543"/>
          </a:xfrm>
        </p:spPr>
        <p:txBody>
          <a:bodyPr anchor="t">
            <a:normAutofit/>
          </a:bodyPr>
          <a:lstStyle/>
          <a:p>
            <a:r>
              <a:rPr lang="en-MY" sz="2000" dirty="0"/>
              <a:t>Take used car as an example.</a:t>
            </a:r>
          </a:p>
          <a:p>
            <a:r>
              <a:rPr lang="en-MY" sz="2000" dirty="0"/>
              <a:t>Suppose there are two types of used cars in the market: “lemons” and “apple”. Owners of the lemons would be happy if the car can be sold for $2000, where owners of the apple are not willing to sell their nice used car for less than $10,000</a:t>
            </a:r>
          </a:p>
          <a:p>
            <a:r>
              <a:rPr lang="en-MY" sz="2000" dirty="0"/>
              <a:t>No car owners will admit theirs as the lemons in the market. Everyone wants to be, or pretend to be the apple.</a:t>
            </a:r>
          </a:p>
          <a:p>
            <a:endParaRPr lang="en-MY" sz="2000" dirty="0"/>
          </a:p>
        </p:txBody>
      </p:sp>
    </p:spTree>
    <p:extLst>
      <p:ext uri="{BB962C8B-B14F-4D97-AF65-F5344CB8AC3E}">
        <p14:creationId xmlns:p14="http://schemas.microsoft.com/office/powerpoint/2010/main" val="1355966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955B7-69CE-40D8-B6BE-A4D78C8E2701}"/>
              </a:ext>
            </a:extLst>
          </p:cNvPr>
          <p:cNvSpPr>
            <a:spLocks noGrp="1"/>
          </p:cNvSpPr>
          <p:nvPr>
            <p:ph type="title"/>
          </p:nvPr>
        </p:nvSpPr>
        <p:spPr>
          <a:xfrm>
            <a:off x="416562" y="314297"/>
            <a:ext cx="5130795" cy="1461778"/>
          </a:xfrm>
        </p:spPr>
        <p:txBody>
          <a:bodyPr>
            <a:normAutofit/>
          </a:bodyPr>
          <a:lstStyle/>
          <a:p>
            <a:r>
              <a:rPr lang="en-MY" sz="4000" b="1" dirty="0"/>
              <a:t>… market will crash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53FB0F-0E5D-4E5D-B257-F780F52600CE}"/>
                  </a:ext>
                </a:extLst>
              </p:cNvPr>
              <p:cNvSpPr>
                <a:spLocks noGrp="1"/>
              </p:cNvSpPr>
              <p:nvPr>
                <p:ph idx="1"/>
              </p:nvPr>
            </p:nvSpPr>
            <p:spPr>
              <a:xfrm>
                <a:off x="375920" y="1747520"/>
                <a:ext cx="5212080" cy="4876800"/>
              </a:xfrm>
            </p:spPr>
            <p:txBody>
              <a:bodyPr>
                <a:normAutofit lnSpcReduction="10000"/>
              </a:bodyPr>
              <a:lstStyle/>
              <a:p>
                <a:r>
                  <a:rPr lang="en-MY" sz="2400" dirty="0"/>
                  <a:t>That means information about the quality of the used car is asymmetric: sellers know more than buyers do </a:t>
                </a:r>
              </a:p>
              <a:p>
                <a:r>
                  <a:rPr lang="en-MY" sz="2400" dirty="0"/>
                  <a:t>A buyer has a 50:50 chance of buying a lemon or an apple.</a:t>
                </a:r>
              </a:p>
              <a:p>
                <a:r>
                  <a:rPr lang="en-MY" sz="2400" dirty="0"/>
                  <a:t>Therefore he must have a reservation price is his mind:</a:t>
                </a:r>
              </a:p>
              <a:p>
                <a:pPr marL="0" indent="0">
                  <a:buNone/>
                </a:pPr>
                <a:r>
                  <a:rPr lang="en-MY" sz="2400" dirty="0"/>
                  <a:t>Reservation price </a:t>
                </a:r>
              </a:p>
              <a:p>
                <a:pPr marL="0" indent="0">
                  <a:buNone/>
                </a:pPr>
                <a:r>
                  <a:rPr lang="en-MY" sz="2400" dirty="0"/>
                  <a:t>= Probability of buying lemons </a:t>
                </a:r>
                <a14:m>
                  <m:oMath xmlns:m="http://schemas.openxmlformats.org/officeDocument/2006/math">
                    <m:r>
                      <a:rPr lang="en-MY" sz="2400" i="1">
                        <a:latin typeface="Cambria Math" panose="02040503050406030204" pitchFamily="18" charset="0"/>
                        <a:ea typeface="Cambria Math" panose="02040503050406030204" pitchFamily="18" charset="0"/>
                      </a:rPr>
                      <m:t>×</m:t>
                    </m:r>
                  </m:oMath>
                </a14:m>
                <a:r>
                  <a:rPr lang="en-MY" sz="2400" dirty="0"/>
                  <a:t> price  of lemons</a:t>
                </a:r>
              </a:p>
              <a:p>
                <a:pPr marL="0" indent="0">
                  <a:buNone/>
                </a:pPr>
                <a:r>
                  <a:rPr lang="en-MY" sz="2400" dirty="0"/>
                  <a:t>                               +</a:t>
                </a:r>
              </a:p>
              <a:p>
                <a:pPr marL="0" indent="0">
                  <a:buNone/>
                </a:pPr>
                <a:r>
                  <a:rPr lang="en-MY" sz="2400" dirty="0"/>
                  <a:t>    Probability of buying apple </a:t>
                </a:r>
                <a14:m>
                  <m:oMath xmlns:m="http://schemas.openxmlformats.org/officeDocument/2006/math">
                    <m:r>
                      <a:rPr lang="en-MY" sz="2400" i="1">
                        <a:latin typeface="Cambria Math" panose="02040503050406030204" pitchFamily="18" charset="0"/>
                        <a:ea typeface="Cambria Math" panose="02040503050406030204" pitchFamily="18" charset="0"/>
                      </a:rPr>
                      <m:t>×</m:t>
                    </m:r>
                  </m:oMath>
                </a14:m>
                <a:r>
                  <a:rPr lang="en-MY" sz="2400" dirty="0"/>
                  <a:t> price of apple</a:t>
                </a:r>
              </a:p>
              <a:p>
                <a:endParaRPr lang="en-MY" sz="2400" dirty="0"/>
              </a:p>
            </p:txBody>
          </p:sp>
        </mc:Choice>
        <mc:Fallback xmlns="">
          <p:sp>
            <p:nvSpPr>
              <p:cNvPr id="3" name="Content Placeholder 2">
                <a:extLst>
                  <a:ext uri="{FF2B5EF4-FFF2-40B4-BE49-F238E27FC236}">
                    <a16:creationId xmlns:a16="http://schemas.microsoft.com/office/drawing/2014/main" id="{4853FB0F-0E5D-4E5D-B257-F780F52600CE}"/>
                  </a:ext>
                </a:extLst>
              </p:cNvPr>
              <p:cNvSpPr>
                <a:spLocks noGrp="1" noRot="1" noChangeAspect="1" noMove="1" noResize="1" noEditPoints="1" noAdjustHandles="1" noChangeArrowheads="1" noChangeShapeType="1" noTextEdit="1"/>
              </p:cNvSpPr>
              <p:nvPr>
                <p:ph idx="1"/>
              </p:nvPr>
            </p:nvSpPr>
            <p:spPr>
              <a:xfrm>
                <a:off x="375920" y="1747520"/>
                <a:ext cx="5212080" cy="4876800"/>
              </a:xfrm>
              <a:blipFill>
                <a:blip r:embed="rId2"/>
                <a:stretch>
                  <a:fillRect l="-1871" t="-2375" r="-234"/>
                </a:stretch>
              </a:blipFill>
            </p:spPr>
            <p:txBody>
              <a:bodyPr/>
              <a:lstStyle/>
              <a:p>
                <a:r>
                  <a:rPr lang="en-MY">
                    <a:noFill/>
                  </a:rPr>
                  <a:t> </a:t>
                </a:r>
              </a:p>
            </p:txBody>
          </p:sp>
        </mc:Fallback>
      </mc:AlternateContent>
      <p:sp>
        <p:nvSpPr>
          <p:cNvPr id="22"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wnward trend">
            <a:extLst>
              <a:ext uri="{FF2B5EF4-FFF2-40B4-BE49-F238E27FC236}">
                <a16:creationId xmlns:a16="http://schemas.microsoft.com/office/drawing/2014/main" id="{2C97500F-8522-457A-90FF-5AF83DCFD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373419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39B1-99FA-429F-86D4-72BA728E7D6E}"/>
              </a:ext>
            </a:extLst>
          </p:cNvPr>
          <p:cNvSpPr>
            <a:spLocks noGrp="1"/>
          </p:cNvSpPr>
          <p:nvPr>
            <p:ph type="title"/>
          </p:nvPr>
        </p:nvSpPr>
        <p:spPr>
          <a:xfrm>
            <a:off x="1136428" y="627564"/>
            <a:ext cx="7474172" cy="1325563"/>
          </a:xfrm>
        </p:spPr>
        <p:txBody>
          <a:bodyPr>
            <a:normAutofit/>
          </a:bodyPr>
          <a:lstStyle/>
          <a:p>
            <a:r>
              <a:rPr lang="en-MY" sz="4000" b="1" dirty="0"/>
              <a:t>Symmetric information is the key to unlock a market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406BD8-5EAA-4AF6-BECE-452100D57253}"/>
                  </a:ext>
                </a:extLst>
              </p:cNvPr>
              <p:cNvSpPr>
                <a:spLocks noGrp="1"/>
              </p:cNvSpPr>
              <p:nvPr>
                <p:ph idx="1"/>
              </p:nvPr>
            </p:nvSpPr>
            <p:spPr>
              <a:xfrm>
                <a:off x="1136429" y="2278173"/>
                <a:ext cx="6467867" cy="3952263"/>
              </a:xfrm>
            </p:spPr>
            <p:txBody>
              <a:bodyPr anchor="ctr">
                <a:normAutofit/>
              </a:bodyPr>
              <a:lstStyle/>
              <a:p>
                <a:r>
                  <a:rPr lang="en-MY" sz="2000" dirty="0"/>
                  <a:t>In our context, the reservation price is $6000 (=0.5</a:t>
                </a:r>
                <a14:m>
                  <m:oMath xmlns:m="http://schemas.openxmlformats.org/officeDocument/2006/math">
                    <m:r>
                      <a:rPr lang="en-MY" sz="2000" i="1">
                        <a:latin typeface="Cambria Math" panose="02040503050406030204" pitchFamily="18" charset="0"/>
                        <a:ea typeface="Cambria Math" panose="02040503050406030204" pitchFamily="18" charset="0"/>
                      </a:rPr>
                      <m:t>×</m:t>
                    </m:r>
                  </m:oMath>
                </a14:m>
                <a:r>
                  <a:rPr lang="en-MY" sz="2000" dirty="0"/>
                  <a:t>$2000+0.5</a:t>
                </a:r>
                <a14:m>
                  <m:oMath xmlns:m="http://schemas.openxmlformats.org/officeDocument/2006/math">
                    <m:r>
                      <a:rPr lang="en-MY" sz="2000" i="1">
                        <a:latin typeface="Cambria Math" panose="02040503050406030204" pitchFamily="18" charset="0"/>
                        <a:ea typeface="Cambria Math" panose="02040503050406030204" pitchFamily="18" charset="0"/>
                      </a:rPr>
                      <m:t>×</m:t>
                    </m:r>
                  </m:oMath>
                </a14:m>
                <a:r>
                  <a:rPr lang="en-MY" sz="2000" dirty="0"/>
                  <a:t>$10,000)</a:t>
                </a:r>
              </a:p>
              <a:p>
                <a:r>
                  <a:rPr lang="en-MY" sz="2000" dirty="0"/>
                  <a:t>Apparently, this will attract the participation of many lemons while chasing away the apples.</a:t>
                </a:r>
              </a:p>
              <a:p>
                <a:r>
                  <a:rPr lang="en-MY" sz="2000" dirty="0"/>
                  <a:t>As chances for a buyer of getting a lemon is increasing, reservation price also keeps falling. And you can easily imagine what happens next</a:t>
                </a:r>
              </a:p>
              <a:p>
                <a:r>
                  <a:rPr lang="en-MY" sz="2000" dirty="0"/>
                  <a:t>A market without informational asymmetries cannot exist</a:t>
                </a:r>
              </a:p>
              <a:p>
                <a:r>
                  <a:rPr lang="en-MY" sz="2000" dirty="0"/>
                  <a:t>Standardisation, accreditation, and transparency are important signals of market quality</a:t>
                </a:r>
              </a:p>
            </p:txBody>
          </p:sp>
        </mc:Choice>
        <mc:Fallback xmlns="">
          <p:sp>
            <p:nvSpPr>
              <p:cNvPr id="3" name="Content Placeholder 2">
                <a:extLst>
                  <a:ext uri="{FF2B5EF4-FFF2-40B4-BE49-F238E27FC236}">
                    <a16:creationId xmlns:a16="http://schemas.microsoft.com/office/drawing/2014/main" id="{6A406BD8-5EAA-4AF6-BECE-452100D57253}"/>
                  </a:ext>
                </a:extLst>
              </p:cNvPr>
              <p:cNvSpPr>
                <a:spLocks noGrp="1" noRot="1" noChangeAspect="1" noMove="1" noResize="1" noEditPoints="1" noAdjustHandles="1" noChangeArrowheads="1" noChangeShapeType="1" noTextEdit="1"/>
              </p:cNvSpPr>
              <p:nvPr>
                <p:ph idx="1"/>
              </p:nvPr>
            </p:nvSpPr>
            <p:spPr>
              <a:xfrm>
                <a:off x="1136429" y="2278173"/>
                <a:ext cx="6467867" cy="3952263"/>
              </a:xfrm>
              <a:blipFill>
                <a:blip r:embed="rId2"/>
                <a:stretch>
                  <a:fillRect l="-848"/>
                </a:stretch>
              </a:blipFill>
            </p:spPr>
            <p:txBody>
              <a:bodyPr/>
              <a:lstStyle/>
              <a:p>
                <a:r>
                  <a:rPr lang="en-MY">
                    <a:noFill/>
                  </a:rPr>
                  <a:t> </a:t>
                </a:r>
              </a:p>
            </p:txBody>
          </p:sp>
        </mc:Fallback>
      </mc:AlternateContent>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nlock">
            <a:extLst>
              <a:ext uri="{FF2B5EF4-FFF2-40B4-BE49-F238E27FC236}">
                <a16:creationId xmlns:a16="http://schemas.microsoft.com/office/drawing/2014/main" id="{C35E4A67-044F-493A-BE94-CFC82B8ACC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938278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4D7185-7530-4CF5-BE44-8DEB68682975}"/>
              </a:ext>
            </a:extLst>
          </p:cNvPr>
          <p:cNvSpPr>
            <a:spLocks noGrp="1"/>
          </p:cNvSpPr>
          <p:nvPr>
            <p:ph type="title"/>
          </p:nvPr>
        </p:nvSpPr>
        <p:spPr>
          <a:xfrm>
            <a:off x="378555" y="264160"/>
            <a:ext cx="6184805" cy="2049135"/>
          </a:xfrm>
        </p:spPr>
        <p:txBody>
          <a:bodyPr>
            <a:normAutofit fontScale="90000"/>
          </a:bodyPr>
          <a:lstStyle/>
          <a:p>
            <a:r>
              <a:rPr lang="en-MY" b="1" dirty="0"/>
              <a:t>Why higher and rising interest rate do not necessarily at banks’ benefit?</a:t>
            </a:r>
          </a:p>
        </p:txBody>
      </p:sp>
      <p:sp>
        <p:nvSpPr>
          <p:cNvPr id="14" name="Content Placeholder 2">
            <a:extLst>
              <a:ext uri="{FF2B5EF4-FFF2-40B4-BE49-F238E27FC236}">
                <a16:creationId xmlns:a16="http://schemas.microsoft.com/office/drawing/2014/main" id="{831B7FCC-D98B-4B29-A96C-E3F50E878DD2}"/>
              </a:ext>
            </a:extLst>
          </p:cNvPr>
          <p:cNvSpPr>
            <a:spLocks noGrp="1"/>
          </p:cNvSpPr>
          <p:nvPr>
            <p:ph idx="1"/>
          </p:nvPr>
        </p:nvSpPr>
        <p:spPr>
          <a:xfrm>
            <a:off x="965200" y="2470248"/>
            <a:ext cx="4048344" cy="3536236"/>
          </a:xfrm>
        </p:spPr>
        <p:txBody>
          <a:bodyPr>
            <a:normAutofit/>
          </a:bodyPr>
          <a:lstStyle/>
          <a:p>
            <a:r>
              <a:rPr lang="en-MY" sz="2400" dirty="0"/>
              <a:t>It seems to be a common sense that low interest rate environment is bad for banks, as low interest rate means low revenue from lending business. Logically, increasing interest rate must be good for banks’ business.</a:t>
            </a:r>
          </a:p>
          <a:p>
            <a:r>
              <a:rPr lang="en-MY" sz="2400" dirty="0"/>
              <a:t>Not always, if we consider adverse selection</a:t>
            </a:r>
          </a:p>
        </p:txBody>
      </p:sp>
    </p:spTree>
    <p:extLst>
      <p:ext uri="{BB962C8B-B14F-4D97-AF65-F5344CB8AC3E}">
        <p14:creationId xmlns:p14="http://schemas.microsoft.com/office/powerpoint/2010/main" val="1134116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4C60-E5A5-4AB0-8F1F-A0704828A3AF}"/>
              </a:ext>
            </a:extLst>
          </p:cNvPr>
          <p:cNvSpPr>
            <a:spLocks noGrp="1"/>
          </p:cNvSpPr>
          <p:nvPr>
            <p:ph type="title"/>
          </p:nvPr>
        </p:nvSpPr>
        <p:spPr>
          <a:xfrm>
            <a:off x="376338" y="207460"/>
            <a:ext cx="3980125" cy="2363019"/>
          </a:xfrm>
        </p:spPr>
        <p:txBody>
          <a:bodyPr>
            <a:normAutofit/>
          </a:bodyPr>
          <a:lstStyle/>
          <a:p>
            <a:r>
              <a:rPr lang="en-MY" sz="3600" b="1" dirty="0"/>
              <a:t>Pool of willing borrowers at a high interest rate shifts adversely</a:t>
            </a:r>
          </a:p>
        </p:txBody>
      </p:sp>
      <p:sp>
        <p:nvSpPr>
          <p:cNvPr id="3" name="Content Placeholder 2">
            <a:extLst>
              <a:ext uri="{FF2B5EF4-FFF2-40B4-BE49-F238E27FC236}">
                <a16:creationId xmlns:a16="http://schemas.microsoft.com/office/drawing/2014/main" id="{CB7E44FB-CD53-4899-99EC-2479EAF3D347}"/>
              </a:ext>
            </a:extLst>
          </p:cNvPr>
          <p:cNvSpPr>
            <a:spLocks noGrp="1"/>
          </p:cNvSpPr>
          <p:nvPr>
            <p:ph idx="1"/>
          </p:nvPr>
        </p:nvSpPr>
        <p:spPr>
          <a:xfrm>
            <a:off x="375921" y="2763520"/>
            <a:ext cx="3505494" cy="3785419"/>
          </a:xfrm>
        </p:spPr>
        <p:txBody>
          <a:bodyPr>
            <a:normAutofit/>
          </a:bodyPr>
          <a:lstStyle/>
          <a:p>
            <a:r>
              <a:rPr lang="en-MY" sz="2400" dirty="0"/>
              <a:t>As the probability of default rises, a lender will require a higher interest rate to compensate for the risk.</a:t>
            </a:r>
          </a:p>
          <a:p>
            <a:r>
              <a:rPr lang="en-MY" sz="2400" dirty="0"/>
              <a:t>But higher interest rates attract borrowers who are worse risks</a:t>
            </a:r>
          </a:p>
        </p:txBody>
      </p:sp>
      <p:sp>
        <p:nvSpPr>
          <p:cNvPr id="6"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B76F8C-8BAC-455A-AB45-94DD7F1D9624}"/>
              </a:ext>
            </a:extLst>
          </p:cNvPr>
          <p:cNvPicPr>
            <a:picLocks noChangeAspect="1"/>
          </p:cNvPicPr>
          <p:nvPr/>
        </p:nvPicPr>
        <p:blipFill>
          <a:blip r:embed="rId2"/>
          <a:stretch>
            <a:fillRect/>
          </a:stretch>
        </p:blipFill>
        <p:spPr>
          <a:xfrm>
            <a:off x="5123688" y="643266"/>
            <a:ext cx="6019331" cy="4558572"/>
          </a:xfrm>
          <a:prstGeom prst="rect">
            <a:avLst/>
          </a:prstGeom>
          <a:effectLst/>
        </p:spPr>
      </p:pic>
    </p:spTree>
    <p:extLst>
      <p:ext uri="{BB962C8B-B14F-4D97-AF65-F5344CB8AC3E}">
        <p14:creationId xmlns:p14="http://schemas.microsoft.com/office/powerpoint/2010/main" val="319514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CE415D3-6070-45DA-BFDE-99AEF7B329A5}"/>
              </a:ext>
            </a:extLst>
          </p:cNvPr>
          <p:cNvSpPr>
            <a:spLocks noGrp="1"/>
          </p:cNvSpPr>
          <p:nvPr>
            <p:ph type="title"/>
          </p:nvPr>
        </p:nvSpPr>
        <p:spPr>
          <a:xfrm>
            <a:off x="838200" y="838199"/>
            <a:ext cx="4191000" cy="5338763"/>
          </a:xfrm>
        </p:spPr>
        <p:txBody>
          <a:bodyPr>
            <a:normAutofit/>
          </a:bodyPr>
          <a:lstStyle/>
          <a:p>
            <a:r>
              <a:rPr lang="en-MY" sz="4000" b="1" dirty="0"/>
              <a:t>Individuals are willing to borrow at high interest rate because they perceive their probability of repaying the loan to be 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8057C5-6360-4E3A-A53E-A5CBD49B2B59}"/>
                  </a:ext>
                </a:extLst>
              </p:cNvPr>
              <p:cNvSpPr>
                <a:spLocks noGrp="1"/>
              </p:cNvSpPr>
              <p:nvPr>
                <p:ph idx="1"/>
              </p:nvPr>
            </p:nvSpPr>
            <p:spPr>
              <a:xfrm>
                <a:off x="5029200" y="0"/>
                <a:ext cx="6051468" cy="5338763"/>
              </a:xfrm>
            </p:spPr>
            <p:txBody>
              <a:bodyPr anchor="ctr">
                <a:normAutofit/>
              </a:bodyPr>
              <a:lstStyle/>
              <a:p>
                <a:r>
                  <a:rPr lang="en-MY" sz="2400" dirty="0"/>
                  <a:t>Suppose </a:t>
                </a:r>
                <a14:m>
                  <m:oMath xmlns:m="http://schemas.openxmlformats.org/officeDocument/2006/math">
                    <m:r>
                      <a:rPr lang="en-MY" sz="2400" b="0" i="1">
                        <a:latin typeface="Cambria Math" panose="02040503050406030204" pitchFamily="18" charset="0"/>
                      </a:rPr>
                      <m:t>𝑟</m:t>
                    </m:r>
                    <m:r>
                      <a:rPr lang="en-MY" sz="2400" b="0" i="1">
                        <a:latin typeface="Cambria Math" panose="02040503050406030204" pitchFamily="18" charset="0"/>
                      </a:rPr>
                      <m:t>=2%</m:t>
                    </m:r>
                  </m:oMath>
                </a14:m>
                <a:r>
                  <a:rPr lang="en-MY" sz="2400" dirty="0"/>
                  <a:t>, probability of default </a:t>
                </a:r>
                <a14:m>
                  <m:oMath xmlns:m="http://schemas.openxmlformats.org/officeDocument/2006/math">
                    <m:r>
                      <a:rPr lang="en-MY" sz="2400" i="1">
                        <a:latin typeface="Cambria Math" panose="02040503050406030204" pitchFamily="18" charset="0"/>
                        <a:ea typeface="Cambria Math" panose="02040503050406030204" pitchFamily="18" charset="0"/>
                      </a:rPr>
                      <m:t>𝜌</m:t>
                    </m:r>
                    <m:r>
                      <a:rPr lang="en-MY" sz="2400" b="0" i="1">
                        <a:latin typeface="Cambria Math" panose="02040503050406030204" pitchFamily="18" charset="0"/>
                        <a:ea typeface="Cambria Math" panose="02040503050406030204" pitchFamily="18" charset="0"/>
                      </a:rPr>
                      <m:t>=0</m:t>
                    </m:r>
                  </m:oMath>
                </a14:m>
                <a:r>
                  <a:rPr lang="en-MY" sz="2400" dirty="0"/>
                  <a:t>, </a:t>
                </a:r>
              </a:p>
              <a:p>
                <a:r>
                  <a:rPr lang="en-MY" sz="2400" dirty="0"/>
                  <a:t>Expected return = </a:t>
                </a:r>
                <a14:m>
                  <m:oMath xmlns:m="http://schemas.openxmlformats.org/officeDocument/2006/math">
                    <m:r>
                      <a:rPr lang="en-MY" sz="2400" i="1">
                        <a:latin typeface="Cambria Math" panose="02040503050406030204" pitchFamily="18" charset="0"/>
                        <a:ea typeface="Cambria Math" panose="02040503050406030204" pitchFamily="18" charset="0"/>
                      </a:rPr>
                      <m:t>𝜌</m:t>
                    </m:r>
                    <m:r>
                      <a:rPr lang="en-MY" sz="2400" i="1">
                        <a:latin typeface="Cambria Math" panose="02040503050406030204" pitchFamily="18" charset="0"/>
                        <a:ea typeface="Cambria Math" panose="02040503050406030204" pitchFamily="18" charset="0"/>
                      </a:rPr>
                      <m:t>×0%+</m:t>
                    </m:r>
                    <m:d>
                      <m:dPr>
                        <m:ctrlPr>
                          <a:rPr lang="en-MY" sz="2400" b="0" i="1">
                            <a:latin typeface="Cambria Math" panose="02040503050406030204" pitchFamily="18" charset="0"/>
                            <a:ea typeface="Cambria Math" panose="02040503050406030204" pitchFamily="18" charset="0"/>
                          </a:rPr>
                        </m:ctrlPr>
                      </m:dPr>
                      <m:e>
                        <m:r>
                          <a:rPr lang="en-MY" sz="2400" b="0" i="1">
                            <a:latin typeface="Cambria Math" panose="02040503050406030204" pitchFamily="18" charset="0"/>
                            <a:ea typeface="Cambria Math" panose="02040503050406030204" pitchFamily="18" charset="0"/>
                          </a:rPr>
                          <m:t>1−</m:t>
                        </m:r>
                        <m:r>
                          <a:rPr lang="en-MY" sz="2400" b="0" i="1">
                            <a:latin typeface="Cambria Math" panose="02040503050406030204" pitchFamily="18" charset="0"/>
                            <a:ea typeface="Cambria Math" panose="02040503050406030204" pitchFamily="18" charset="0"/>
                          </a:rPr>
                          <m:t>𝜌</m:t>
                        </m:r>
                      </m:e>
                    </m:d>
                    <m:r>
                      <a:rPr lang="en-MY" sz="2400" b="0" i="1">
                        <a:latin typeface="Cambria Math" panose="02040503050406030204" pitchFamily="18" charset="0"/>
                        <a:ea typeface="Cambria Math" panose="02040503050406030204" pitchFamily="18" charset="0"/>
                      </a:rPr>
                      <m:t>×2%=2%</m:t>
                    </m:r>
                  </m:oMath>
                </a14:m>
                <a:r>
                  <a:rPr lang="en-MY" sz="2400" dirty="0"/>
                  <a:t> </a:t>
                </a:r>
              </a:p>
              <a:p>
                <a:r>
                  <a:rPr lang="en-MY" sz="2400" dirty="0"/>
                  <a:t>If </a:t>
                </a:r>
                <a14:m>
                  <m:oMath xmlns:m="http://schemas.openxmlformats.org/officeDocument/2006/math">
                    <m:r>
                      <a:rPr lang="en-MY" sz="2400" b="0" i="1">
                        <a:latin typeface="Cambria Math" panose="02040503050406030204" pitchFamily="18" charset="0"/>
                      </a:rPr>
                      <m:t>𝑟</m:t>
                    </m:r>
                    <m:r>
                      <a:rPr lang="en-MY" sz="2400" b="0" i="1">
                        <a:latin typeface="Cambria Math" panose="02040503050406030204" pitchFamily="18" charset="0"/>
                      </a:rPr>
                      <m:t>=12%</m:t>
                    </m:r>
                  </m:oMath>
                </a14:m>
                <a:r>
                  <a:rPr lang="en-MY" sz="2400" dirty="0"/>
                  <a:t> with </a:t>
                </a:r>
                <a14:m>
                  <m:oMath xmlns:m="http://schemas.openxmlformats.org/officeDocument/2006/math">
                    <m:r>
                      <a:rPr lang="en-MY" sz="2400" i="1">
                        <a:latin typeface="Cambria Math" panose="02040503050406030204" pitchFamily="18" charset="0"/>
                        <a:ea typeface="Cambria Math" panose="02040503050406030204" pitchFamily="18" charset="0"/>
                      </a:rPr>
                      <m:t>𝜌</m:t>
                    </m:r>
                    <m:r>
                      <a:rPr lang="en-MY" sz="2400" b="0" i="1">
                        <a:latin typeface="Cambria Math" panose="02040503050406030204" pitchFamily="18" charset="0"/>
                        <a:ea typeface="Cambria Math" panose="02040503050406030204" pitchFamily="18" charset="0"/>
                      </a:rPr>
                      <m:t>=0.5</m:t>
                    </m:r>
                  </m:oMath>
                </a14:m>
                <a:r>
                  <a:rPr lang="en-MY" sz="2400" dirty="0"/>
                  <a:t>, then expected return = </a:t>
                </a:r>
                <a14:m>
                  <m:oMath xmlns:m="http://schemas.openxmlformats.org/officeDocument/2006/math">
                    <m:r>
                      <a:rPr lang="en-MY" sz="2400" b="0" i="1">
                        <a:latin typeface="Cambria Math" panose="02040503050406030204" pitchFamily="18" charset="0"/>
                      </a:rPr>
                      <m:t>6%</m:t>
                    </m:r>
                  </m:oMath>
                </a14:m>
                <a:endParaRPr lang="en-MY" sz="2400" dirty="0"/>
              </a:p>
              <a:p>
                <a:endParaRPr lang="en-MY" sz="2400" dirty="0"/>
              </a:p>
            </p:txBody>
          </p:sp>
        </mc:Choice>
        <mc:Fallback xmlns="">
          <p:sp>
            <p:nvSpPr>
              <p:cNvPr id="3" name="Content Placeholder 2">
                <a:extLst>
                  <a:ext uri="{FF2B5EF4-FFF2-40B4-BE49-F238E27FC236}">
                    <a16:creationId xmlns:a16="http://schemas.microsoft.com/office/drawing/2014/main" id="{468057C5-6360-4E3A-A53E-A5CBD49B2B59}"/>
                  </a:ext>
                </a:extLst>
              </p:cNvPr>
              <p:cNvSpPr>
                <a:spLocks noGrp="1" noRot="1" noChangeAspect="1" noMove="1" noResize="1" noEditPoints="1" noAdjustHandles="1" noChangeArrowheads="1" noChangeShapeType="1" noTextEdit="1"/>
              </p:cNvSpPr>
              <p:nvPr>
                <p:ph idx="1"/>
              </p:nvPr>
            </p:nvSpPr>
            <p:spPr>
              <a:xfrm>
                <a:off x="5029200" y="0"/>
                <a:ext cx="6051468" cy="5338763"/>
              </a:xfrm>
              <a:blipFill>
                <a:blip r:embed="rId2"/>
                <a:stretch>
                  <a:fillRect l="-1309"/>
                </a:stretch>
              </a:blipFill>
            </p:spPr>
            <p:txBody>
              <a:bodyPr/>
              <a:lstStyle/>
              <a:p>
                <a:r>
                  <a:rPr lang="en-MY">
                    <a:noFill/>
                  </a:rPr>
                  <a:t> </a:t>
                </a:r>
              </a:p>
            </p:txBody>
          </p:sp>
        </mc:Fallback>
      </mc:AlternateContent>
    </p:spTree>
    <p:extLst>
      <p:ext uri="{BB962C8B-B14F-4D97-AF65-F5344CB8AC3E}">
        <p14:creationId xmlns:p14="http://schemas.microsoft.com/office/powerpoint/2010/main" val="169654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1EAF-0E4D-4391-A3EF-017617521114}"/>
              </a:ext>
            </a:extLst>
          </p:cNvPr>
          <p:cNvSpPr>
            <a:spLocks noGrp="1"/>
          </p:cNvSpPr>
          <p:nvPr>
            <p:ph type="title"/>
          </p:nvPr>
        </p:nvSpPr>
        <p:spPr/>
        <p:txBody>
          <a:bodyPr>
            <a:normAutofit/>
          </a:bodyPr>
          <a:lstStyle/>
          <a:p>
            <a:r>
              <a:rPr lang="en-MY" sz="4000" b="1" dirty="0"/>
              <a:t>And finance</a:t>
            </a:r>
          </a:p>
        </p:txBody>
      </p:sp>
      <p:sp>
        <p:nvSpPr>
          <p:cNvPr id="3" name="Content Placeholder 2">
            <a:extLst>
              <a:ext uri="{FF2B5EF4-FFF2-40B4-BE49-F238E27FC236}">
                <a16:creationId xmlns:a16="http://schemas.microsoft.com/office/drawing/2014/main" id="{08BD32F3-50A4-4F4E-9BB9-4FB6FA2AA0AE}"/>
              </a:ext>
            </a:extLst>
          </p:cNvPr>
          <p:cNvSpPr>
            <a:spLocks noGrp="1"/>
          </p:cNvSpPr>
          <p:nvPr>
            <p:ph idx="1"/>
          </p:nvPr>
        </p:nvSpPr>
        <p:spPr>
          <a:xfrm>
            <a:off x="838200" y="1690688"/>
            <a:ext cx="10515600" cy="4595812"/>
          </a:xfrm>
        </p:spPr>
        <p:txBody>
          <a:bodyPr>
            <a:noAutofit/>
          </a:bodyPr>
          <a:lstStyle/>
          <a:p>
            <a:pPr marL="0" indent="0">
              <a:buNone/>
            </a:pPr>
            <a:r>
              <a:rPr lang="en-US" b="1" dirty="0">
                <a:solidFill>
                  <a:srgbClr val="C00000"/>
                </a:solidFill>
                <a:latin typeface="Lucida Sans" panose="020B0602030504020204" pitchFamily="34" charset="0"/>
              </a:rPr>
              <a:t>Lesson X: Expectation hypothesis</a:t>
            </a:r>
            <a:endParaRPr lang="en-MY" b="1" dirty="0">
              <a:solidFill>
                <a:srgbClr val="C00000"/>
              </a:solidFill>
              <a:latin typeface="Lucida Sans" panose="020B0602030504020204" pitchFamily="34" charset="0"/>
            </a:endParaRPr>
          </a:p>
          <a:p>
            <a:r>
              <a:rPr lang="en-US" i="1" dirty="0"/>
              <a:t>Yield to maturity tells more about the economy than the stock market</a:t>
            </a:r>
            <a:endParaRPr lang="en-MY" dirty="0"/>
          </a:p>
          <a:p>
            <a:endParaRPr lang="en-MY" dirty="0">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XI: Government debt</a:t>
            </a:r>
            <a:endParaRPr lang="en-MY" b="1" dirty="0">
              <a:solidFill>
                <a:srgbClr val="C00000"/>
              </a:solidFill>
              <a:latin typeface="Lucida Sans" panose="020B0602030504020204" pitchFamily="34" charset="0"/>
            </a:endParaRPr>
          </a:p>
          <a:p>
            <a:r>
              <a:rPr lang="en-US" i="1" dirty="0"/>
              <a:t>Who says Malaysia is going to bankrupt?</a:t>
            </a:r>
            <a:endParaRPr lang="en-MY" dirty="0"/>
          </a:p>
          <a:p>
            <a:endParaRPr lang="en-MY" dirty="0">
              <a:latin typeface="Lucida Sans" panose="020B0602030504020204" pitchFamily="34" charset="0"/>
            </a:endParaRPr>
          </a:p>
          <a:p>
            <a:pPr marL="0" indent="0">
              <a:buNone/>
            </a:pPr>
            <a:r>
              <a:rPr lang="en-US" b="1" dirty="0">
                <a:solidFill>
                  <a:srgbClr val="C00000"/>
                </a:solidFill>
                <a:latin typeface="Lucida Sans" panose="020B0602030504020204" pitchFamily="34" charset="0"/>
              </a:rPr>
              <a:t>Lesson XII: Safe assets </a:t>
            </a:r>
            <a:endParaRPr lang="en-MY" b="1" dirty="0">
              <a:solidFill>
                <a:srgbClr val="C00000"/>
              </a:solidFill>
              <a:latin typeface="Lucida Sans" panose="020B0602030504020204" pitchFamily="34" charset="0"/>
            </a:endParaRPr>
          </a:p>
          <a:p>
            <a:r>
              <a:rPr lang="en-US" i="1" dirty="0"/>
              <a:t>Why the U.S dollar often appreciates whenever the U.S and the world were in trouble?</a:t>
            </a:r>
            <a:endParaRPr lang="en-MY" dirty="0"/>
          </a:p>
          <a:p>
            <a:endParaRPr lang="en-MY" dirty="0">
              <a:latin typeface="Lucida Sans" panose="020B0602030504020204" pitchFamily="34" charset="0"/>
            </a:endParaRPr>
          </a:p>
        </p:txBody>
      </p:sp>
    </p:spTree>
    <p:extLst>
      <p:ext uri="{BB962C8B-B14F-4D97-AF65-F5344CB8AC3E}">
        <p14:creationId xmlns:p14="http://schemas.microsoft.com/office/powerpoint/2010/main" val="3764814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36718-B35E-4C41-8FC1-6906751E9AE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dirty="0">
                <a:solidFill>
                  <a:srgbClr val="FFFFFF"/>
                </a:solidFill>
                <a:latin typeface="+mj-lt"/>
                <a:ea typeface="+mj-ea"/>
                <a:cs typeface="+mj-cs"/>
              </a:rPr>
              <a:t>Informational asymmetries occur also in </a:t>
            </a:r>
            <a:r>
              <a:rPr lang="en-US" sz="3700" kern="1200" dirty="0" err="1">
                <a:solidFill>
                  <a:srgbClr val="FFFFFF"/>
                </a:solidFill>
                <a:latin typeface="+mj-lt"/>
                <a:ea typeface="+mj-ea"/>
                <a:cs typeface="+mj-cs"/>
              </a:rPr>
              <a:t>decentralised</a:t>
            </a:r>
            <a:r>
              <a:rPr lang="en-US" sz="3700" kern="1200" dirty="0">
                <a:solidFill>
                  <a:srgbClr val="FFFFFF"/>
                </a:solidFill>
                <a:latin typeface="+mj-lt"/>
                <a:ea typeface="+mj-ea"/>
                <a:cs typeface="+mj-cs"/>
              </a:rPr>
              <a:t> finance</a:t>
            </a:r>
          </a:p>
        </p:txBody>
      </p:sp>
      <p:cxnSp>
        <p:nvCxnSpPr>
          <p:cNvPr id="14"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D7066617-35C9-41A5-8650-DE630AF64E86}"/>
              </a:ext>
            </a:extLst>
          </p:cNvPr>
          <p:cNvPicPr>
            <a:picLocks noGrp="1" noChangeAspect="1"/>
          </p:cNvPicPr>
          <p:nvPr>
            <p:ph idx="1"/>
          </p:nvPr>
        </p:nvPicPr>
        <p:blipFill>
          <a:blip r:embed="rId2"/>
          <a:stretch>
            <a:fillRect/>
          </a:stretch>
        </p:blipFill>
        <p:spPr>
          <a:xfrm>
            <a:off x="5006544" y="129233"/>
            <a:ext cx="6553545" cy="5178725"/>
          </a:xfrm>
          <a:prstGeom prst="rect">
            <a:avLst/>
          </a:prstGeom>
        </p:spPr>
      </p:pic>
    </p:spTree>
    <p:extLst>
      <p:ext uri="{BB962C8B-B14F-4D97-AF65-F5344CB8AC3E}">
        <p14:creationId xmlns:p14="http://schemas.microsoft.com/office/powerpoint/2010/main" val="19042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VII: Internal and external balances </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70264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8F5F7-C6F9-4864-B4B9-9DDE4931E6BB}"/>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2500" b="1" kern="1200" dirty="0">
                <a:solidFill>
                  <a:srgbClr val="FFFFFF"/>
                </a:solidFill>
                <a:latin typeface="+mj-lt"/>
                <a:ea typeface="+mj-ea"/>
                <a:cs typeface="+mj-cs"/>
              </a:rPr>
              <a:t>Malaysia was celebrated as one of 13 success stories of sustained, high growth (Growth Report, 2008)</a:t>
            </a:r>
          </a:p>
        </p:txBody>
      </p:sp>
      <p:pic>
        <p:nvPicPr>
          <p:cNvPr id="4" name="Content Placeholder 3">
            <a:extLst>
              <a:ext uri="{FF2B5EF4-FFF2-40B4-BE49-F238E27FC236}">
                <a16:creationId xmlns:a16="http://schemas.microsoft.com/office/drawing/2014/main" id="{2A56BAD0-B3DD-4507-8ACB-17C4AC01B17A}"/>
              </a:ext>
            </a:extLst>
          </p:cNvPr>
          <p:cNvPicPr>
            <a:picLocks noGrp="1" noChangeAspect="1"/>
          </p:cNvPicPr>
          <p:nvPr>
            <p:ph idx="1"/>
          </p:nvPr>
        </p:nvPicPr>
        <p:blipFill>
          <a:blip r:embed="rId2"/>
          <a:stretch>
            <a:fillRect/>
          </a:stretch>
        </p:blipFill>
        <p:spPr>
          <a:xfrm>
            <a:off x="2915920" y="251636"/>
            <a:ext cx="6089553" cy="4822879"/>
          </a:xfrm>
          <a:prstGeom prst="rect">
            <a:avLst/>
          </a:prstGeom>
        </p:spPr>
      </p:pic>
    </p:spTree>
    <p:extLst>
      <p:ext uri="{BB962C8B-B14F-4D97-AF65-F5344CB8AC3E}">
        <p14:creationId xmlns:p14="http://schemas.microsoft.com/office/powerpoint/2010/main" val="3754913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D6E78-50EF-448F-BADA-D30CE800D6A4}"/>
              </a:ext>
            </a:extLst>
          </p:cNvPr>
          <p:cNvSpPr>
            <a:spLocks noGrp="1"/>
          </p:cNvSpPr>
          <p:nvPr>
            <p:ph type="title"/>
          </p:nvPr>
        </p:nvSpPr>
        <p:spPr>
          <a:xfrm>
            <a:off x="6859525" y="72007"/>
            <a:ext cx="5332475" cy="4068699"/>
          </a:xfrm>
        </p:spPr>
        <p:txBody>
          <a:bodyPr>
            <a:normAutofit/>
          </a:bodyPr>
          <a:lstStyle/>
          <a:p>
            <a:r>
              <a:rPr lang="en-MY" sz="3200" b="1" dirty="0"/>
              <a:t>For 6 decades, Malaysia enjoys sustained, high growth. From business cycle point of view, that’s awesome. From structural transformation point of view, we observe structural growth slowdown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E15A28B5-301E-40BE-8332-ECF0F394FBD6}"/>
              </a:ext>
            </a:extLst>
          </p:cNvPr>
          <p:cNvGraphicFramePr>
            <a:graphicFrameLocks noGrp="1"/>
          </p:cNvGraphicFramePr>
          <p:nvPr>
            <p:ph idx="1"/>
            <p:extLst>
              <p:ext uri="{D42A27DB-BD31-4B8C-83A1-F6EECF244321}">
                <p14:modId xmlns:p14="http://schemas.microsoft.com/office/powerpoint/2010/main" val="4161504269"/>
              </p:ext>
            </p:extLst>
          </p:nvPr>
        </p:nvGraphicFramePr>
        <p:xfrm>
          <a:off x="361950" y="672083"/>
          <a:ext cx="6497574" cy="57001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6663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61399A-2530-4DA8-89F7-AD62E17EDF22}"/>
              </a:ext>
            </a:extLst>
          </p:cNvPr>
          <p:cNvSpPr>
            <a:spLocks noGrp="1"/>
          </p:cNvSpPr>
          <p:nvPr>
            <p:ph type="title"/>
          </p:nvPr>
        </p:nvSpPr>
        <p:spPr>
          <a:xfrm>
            <a:off x="6922008" y="138938"/>
            <a:ext cx="5050916" cy="3975862"/>
          </a:xfrm>
        </p:spPr>
        <p:txBody>
          <a:bodyPr>
            <a:normAutofit/>
          </a:bodyPr>
          <a:lstStyle/>
          <a:p>
            <a:r>
              <a:rPr lang="en-MY" sz="3200" b="1" dirty="0"/>
              <a:t>Same holds true when growth rates were categorised based on big events. The sudden structural growth slowdown is even more obvious</a:t>
            </a:r>
          </a:p>
        </p:txBody>
      </p:sp>
      <p:sp>
        <p:nvSpPr>
          <p:cNvPr id="20"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B05C4731-4CEA-4147-889C-1F1609B641FB}"/>
              </a:ext>
            </a:extLst>
          </p:cNvPr>
          <p:cNvGraphicFramePr>
            <a:graphicFrameLocks noGrp="1"/>
          </p:cNvGraphicFramePr>
          <p:nvPr>
            <p:ph idx="1"/>
            <p:extLst>
              <p:ext uri="{D42A27DB-BD31-4B8C-83A1-F6EECF244321}">
                <p14:modId xmlns:p14="http://schemas.microsoft.com/office/powerpoint/2010/main" val="2590119867"/>
              </p:ext>
            </p:extLst>
          </p:nvPr>
        </p:nvGraphicFramePr>
        <p:xfrm>
          <a:off x="342900" y="402335"/>
          <a:ext cx="6364224" cy="5950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039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011EA-6498-49DA-9ADC-FB745713E31E}"/>
              </a:ext>
            </a:extLst>
          </p:cNvPr>
          <p:cNvSpPr>
            <a:spLocks noGrp="1"/>
          </p:cNvSpPr>
          <p:nvPr>
            <p:ph type="title"/>
          </p:nvPr>
        </p:nvSpPr>
        <p:spPr>
          <a:xfrm>
            <a:off x="6748272" y="76962"/>
            <a:ext cx="5187696" cy="4671314"/>
          </a:xfrm>
        </p:spPr>
        <p:txBody>
          <a:bodyPr>
            <a:noAutofit/>
          </a:bodyPr>
          <a:lstStyle/>
          <a:p>
            <a:r>
              <a:rPr lang="en-MY" sz="3200" b="1" dirty="0"/>
              <a:t>I&gt;S before AFC, but S&gt;I since then, </a:t>
            </a:r>
            <a:r>
              <a:rPr lang="en-MY" sz="3200" b="1" dirty="0" err="1"/>
              <a:t>signaling</a:t>
            </a:r>
            <a:r>
              <a:rPr lang="en-MY" sz="3200" b="1" dirty="0"/>
              <a:t> internal surplus or insufficient aggregate demand post-AFC. Demand Recovery in past years seems to be debt-</a:t>
            </a:r>
            <a:r>
              <a:rPr lang="en-MY" sz="3200" b="1" dirty="0" err="1"/>
              <a:t>fueled</a:t>
            </a:r>
            <a:r>
              <a:rPr lang="en-MY" sz="3200" b="1" dirty="0"/>
              <a:t> consumption driven than investment-driven </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2889DCC6-28B7-4FED-ADCE-D3C3D2B44325}"/>
              </a:ext>
            </a:extLst>
          </p:cNvPr>
          <p:cNvGraphicFramePr>
            <a:graphicFrameLocks noGrp="1"/>
          </p:cNvGraphicFramePr>
          <p:nvPr>
            <p:ph idx="1"/>
            <p:extLst>
              <p:ext uri="{D42A27DB-BD31-4B8C-83A1-F6EECF244321}">
                <p14:modId xmlns:p14="http://schemas.microsoft.com/office/powerpoint/2010/main" val="2077288376"/>
              </p:ext>
            </p:extLst>
          </p:nvPr>
        </p:nvGraphicFramePr>
        <p:xfrm>
          <a:off x="256032" y="324612"/>
          <a:ext cx="6364224" cy="6323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489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8DCA4E9-BFB7-4E37-B876-228B716EE9F2}"/>
              </a:ext>
            </a:extLst>
          </p:cNvPr>
          <p:cNvSpPr>
            <a:spLocks noGrp="1"/>
          </p:cNvSpPr>
          <p:nvPr>
            <p:ph type="title"/>
          </p:nvPr>
        </p:nvSpPr>
        <p:spPr>
          <a:xfrm>
            <a:off x="7166334" y="1833759"/>
            <a:ext cx="4693266" cy="1048945"/>
          </a:xfrm>
        </p:spPr>
        <p:txBody>
          <a:bodyPr>
            <a:noAutofit/>
          </a:bodyPr>
          <a:lstStyle/>
          <a:p>
            <a:r>
              <a:rPr lang="en-MY" sz="3200" b="1" dirty="0"/>
              <a:t>Budget deficit is more like a norm than an exception. There was a short period of surplus in 1990s but structural deficits the remaining years</a:t>
            </a:r>
          </a:p>
        </p:txBody>
      </p:sp>
      <p:graphicFrame>
        <p:nvGraphicFramePr>
          <p:cNvPr id="4" name="Content Placeholder 3">
            <a:extLst>
              <a:ext uri="{FF2B5EF4-FFF2-40B4-BE49-F238E27FC236}">
                <a16:creationId xmlns:a16="http://schemas.microsoft.com/office/drawing/2014/main" id="{713AF332-1F27-4B08-82FE-0F744FA68710}"/>
              </a:ext>
            </a:extLst>
          </p:cNvPr>
          <p:cNvGraphicFramePr>
            <a:graphicFrameLocks noGrp="1"/>
          </p:cNvGraphicFramePr>
          <p:nvPr>
            <p:ph idx="1"/>
            <p:extLst>
              <p:ext uri="{D42A27DB-BD31-4B8C-83A1-F6EECF244321}">
                <p14:modId xmlns:p14="http://schemas.microsoft.com/office/powerpoint/2010/main" val="2278014445"/>
              </p:ext>
            </p:extLst>
          </p:nvPr>
        </p:nvGraphicFramePr>
        <p:xfrm>
          <a:off x="132080" y="266700"/>
          <a:ext cx="6902132" cy="617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207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c 6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61249E-FE99-4FEA-A32F-500C91A50B18}"/>
              </a:ext>
            </a:extLst>
          </p:cNvPr>
          <p:cNvSpPr>
            <a:spLocks noGrp="1"/>
          </p:cNvSpPr>
          <p:nvPr>
            <p:ph type="title"/>
          </p:nvPr>
        </p:nvSpPr>
        <p:spPr>
          <a:xfrm>
            <a:off x="6463976" y="1038046"/>
            <a:ext cx="5760720" cy="3160395"/>
          </a:xfrm>
        </p:spPr>
        <p:txBody>
          <a:bodyPr>
            <a:noAutofit/>
          </a:bodyPr>
          <a:lstStyle/>
          <a:p>
            <a:r>
              <a:rPr lang="en-MY" sz="3200" b="1" dirty="0"/>
              <a:t>Two points stand out: </a:t>
            </a:r>
            <a:br>
              <a:rPr lang="en-MY" sz="3200" b="1" dirty="0"/>
            </a:br>
            <a:r>
              <a:rPr lang="en-MY" sz="3200" b="1" dirty="0" err="1"/>
              <a:t>i</a:t>
            </a:r>
            <a:r>
              <a:rPr lang="en-MY" sz="3200" b="1" dirty="0"/>
              <a:t>) trade surplus was huge post-AFC, but getting smaller post-GFC</a:t>
            </a:r>
            <a:br>
              <a:rPr lang="en-MY" sz="3200" b="1" dirty="0"/>
            </a:br>
            <a:r>
              <a:rPr lang="en-MY" sz="3200" b="1" dirty="0"/>
              <a:t>ii) Export &amp; import capacity is shrinking</a:t>
            </a:r>
          </a:p>
        </p:txBody>
      </p:sp>
      <p:graphicFrame>
        <p:nvGraphicFramePr>
          <p:cNvPr id="4" name="Content Placeholder 3">
            <a:extLst>
              <a:ext uri="{FF2B5EF4-FFF2-40B4-BE49-F238E27FC236}">
                <a16:creationId xmlns:a16="http://schemas.microsoft.com/office/drawing/2014/main" id="{2A55A548-CFBB-461B-95B7-0B5E4685F274}"/>
              </a:ext>
            </a:extLst>
          </p:cNvPr>
          <p:cNvGraphicFramePr>
            <a:graphicFrameLocks noGrp="1"/>
          </p:cNvGraphicFramePr>
          <p:nvPr>
            <p:ph idx="1"/>
            <p:extLst>
              <p:ext uri="{D42A27DB-BD31-4B8C-83A1-F6EECF244321}">
                <p14:modId xmlns:p14="http://schemas.microsoft.com/office/powerpoint/2010/main" val="795533390"/>
              </p:ext>
            </p:extLst>
          </p:nvPr>
        </p:nvGraphicFramePr>
        <p:xfrm>
          <a:off x="223520" y="365125"/>
          <a:ext cx="6146800" cy="581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0499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333DD-A185-4206-A8E0-7F600D316A72}"/>
              </a:ext>
            </a:extLst>
          </p:cNvPr>
          <p:cNvSpPr>
            <a:spLocks noGrp="1"/>
          </p:cNvSpPr>
          <p:nvPr>
            <p:ph type="title"/>
          </p:nvPr>
        </p:nvSpPr>
        <p:spPr>
          <a:xfrm>
            <a:off x="838200" y="365125"/>
            <a:ext cx="5558489" cy="1325563"/>
          </a:xfrm>
        </p:spPr>
        <p:txBody>
          <a:bodyPr>
            <a:normAutofit/>
          </a:bodyPr>
          <a:lstStyle/>
          <a:p>
            <a:r>
              <a:rPr lang="en-MY" sz="2800" b="1" dirty="0"/>
              <a:t>Private sector surplus, budget deficit and trade surplus: Are they linked? </a:t>
            </a:r>
          </a:p>
        </p:txBody>
      </p:sp>
      <p:sp>
        <p:nvSpPr>
          <p:cNvPr id="56" name="Freeform: Shape 5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A7AEA2-21A9-4825-948D-B3D7A071D784}"/>
                  </a:ext>
                </a:extLst>
              </p:cNvPr>
              <p:cNvSpPr>
                <a:spLocks noGrp="1"/>
              </p:cNvSpPr>
              <p:nvPr>
                <p:ph idx="1"/>
              </p:nvPr>
            </p:nvSpPr>
            <p:spPr>
              <a:xfrm>
                <a:off x="838200" y="1825625"/>
                <a:ext cx="5558489" cy="4351338"/>
              </a:xfrm>
            </p:spPr>
            <p:txBody>
              <a:bodyPr>
                <a:normAutofit lnSpcReduction="10000"/>
              </a:bodyPr>
              <a:lstStyle/>
              <a:p>
                <a:r>
                  <a:rPr lang="en-MY" sz="2200" dirty="0"/>
                  <a:t>Yes, they are!</a:t>
                </a:r>
              </a:p>
              <a:p>
                <a:r>
                  <a:rPr lang="en-MY" sz="2200" dirty="0"/>
                  <a:t>Think of two-sector economy (domestic private and public sectors)</a:t>
                </a:r>
              </a:p>
              <a:p>
                <a:r>
                  <a:rPr lang="en-MY" sz="2200" dirty="0"/>
                  <a:t>Households consume </a:t>
                </a:r>
                <a14:m>
                  <m:oMath xmlns:m="http://schemas.openxmlformats.org/officeDocument/2006/math">
                    <m:r>
                      <a:rPr lang="en-US" sz="2200" b="0" i="1" smtClean="0">
                        <a:latin typeface="Cambria Math" panose="02040503050406030204" pitchFamily="18" charset="0"/>
                      </a:rPr>
                      <m:t>𝐶</m:t>
                    </m:r>
                  </m:oMath>
                </a14:m>
                <a:r>
                  <a:rPr lang="en-MY" sz="2200" dirty="0"/>
                  <a:t>, save </a:t>
                </a:r>
                <a14:m>
                  <m:oMath xmlns:m="http://schemas.openxmlformats.org/officeDocument/2006/math">
                    <m:r>
                      <a:rPr lang="en-US" sz="2200" b="0" i="1" smtClean="0">
                        <a:latin typeface="Cambria Math" panose="02040503050406030204" pitchFamily="18" charset="0"/>
                      </a:rPr>
                      <m:t>𝑆</m:t>
                    </m:r>
                  </m:oMath>
                </a14:m>
                <a:r>
                  <a:rPr lang="en-MY" sz="2200" dirty="0"/>
                  <a:t> and pay tax </a:t>
                </a:r>
                <a14:m>
                  <m:oMath xmlns:m="http://schemas.openxmlformats.org/officeDocument/2006/math">
                    <m:r>
                      <a:rPr lang="en-US" sz="2200" b="0" i="1" smtClean="0">
                        <a:latin typeface="Cambria Math" panose="02040503050406030204" pitchFamily="18" charset="0"/>
                      </a:rPr>
                      <m:t>𝑇</m:t>
                    </m:r>
                  </m:oMath>
                </a14:m>
                <a:r>
                  <a:rPr lang="en-MY" sz="2200" dirty="0"/>
                  <a:t>:</a:t>
                </a:r>
              </a:p>
              <a:p>
                <a:endParaRPr lang="en-MY" sz="2200" dirty="0"/>
              </a:p>
              <a:p>
                <a:pPr marL="0" indent="0">
                  <a:buNone/>
                </a:pPr>
                <a14:m>
                  <m:oMathPara xmlns:m="http://schemas.openxmlformats.org/officeDocument/2006/math">
                    <m:oMathParaPr>
                      <m:jc m:val="centerGroup"/>
                    </m:oMathParaPr>
                    <m:oMath xmlns:m="http://schemas.openxmlformats.org/officeDocument/2006/math">
                      <m:r>
                        <a:rPr lang="en-US" sz="2200" b="0" i="1">
                          <a:latin typeface="Cambria Math" panose="02040503050406030204" pitchFamily="18" charset="0"/>
                        </a:rPr>
                        <m:t>𝑌</m:t>
                      </m:r>
                      <m:r>
                        <a:rPr lang="en-US" sz="2200" b="0" i="1">
                          <a:latin typeface="Cambria Math" panose="02040503050406030204" pitchFamily="18" charset="0"/>
                        </a:rPr>
                        <m:t>=</m:t>
                      </m:r>
                      <m:r>
                        <a:rPr lang="en-US" sz="2200" b="0" i="1">
                          <a:latin typeface="Cambria Math" panose="02040503050406030204" pitchFamily="18" charset="0"/>
                        </a:rPr>
                        <m:t>𝐶</m:t>
                      </m:r>
                      <m:r>
                        <a:rPr lang="en-US" sz="2200" b="0" i="1">
                          <a:latin typeface="Cambria Math" panose="02040503050406030204" pitchFamily="18" charset="0"/>
                        </a:rPr>
                        <m:t>+</m:t>
                      </m:r>
                      <m:r>
                        <a:rPr lang="en-US" sz="2200" b="0" i="1">
                          <a:latin typeface="Cambria Math" panose="02040503050406030204" pitchFamily="18" charset="0"/>
                        </a:rPr>
                        <m:t>𝑆</m:t>
                      </m:r>
                      <m:r>
                        <a:rPr lang="en-US" sz="2200" b="0" i="1">
                          <a:latin typeface="Cambria Math" panose="02040503050406030204" pitchFamily="18" charset="0"/>
                        </a:rPr>
                        <m:t>+</m:t>
                      </m:r>
                      <m:r>
                        <a:rPr lang="en-US" sz="2200" b="0" i="1">
                          <a:latin typeface="Cambria Math" panose="02040503050406030204" pitchFamily="18" charset="0"/>
                        </a:rPr>
                        <m:t>𝑇</m:t>
                      </m:r>
                    </m:oMath>
                  </m:oMathPara>
                </a14:m>
                <a:endParaRPr lang="en-US" sz="2200" b="0" dirty="0"/>
              </a:p>
              <a:p>
                <a:pPr marL="0" indent="0">
                  <a:buNone/>
                </a:pPr>
                <a:endParaRPr lang="en-US" sz="2200" b="0" dirty="0"/>
              </a:p>
              <a:p>
                <a:r>
                  <a:rPr lang="en-MY" sz="2200" dirty="0"/>
                  <a:t>Firms invest </a:t>
                </a:r>
                <a14:m>
                  <m:oMath xmlns:m="http://schemas.openxmlformats.org/officeDocument/2006/math">
                    <m:r>
                      <a:rPr lang="en-US" sz="2200" b="0" i="1">
                        <a:latin typeface="Cambria Math" panose="02040503050406030204" pitchFamily="18" charset="0"/>
                      </a:rPr>
                      <m:t>𝐼</m:t>
                    </m:r>
                  </m:oMath>
                </a14:m>
                <a:r>
                  <a:rPr lang="en-MY" sz="2200" dirty="0"/>
                  <a:t>, government spends </a:t>
                </a:r>
                <a14:m>
                  <m:oMath xmlns:m="http://schemas.openxmlformats.org/officeDocument/2006/math">
                    <m:r>
                      <a:rPr lang="en-US" sz="2200" b="0" i="1">
                        <a:latin typeface="Cambria Math" panose="02040503050406030204" pitchFamily="18" charset="0"/>
                      </a:rPr>
                      <m:t>𝐺</m:t>
                    </m:r>
                  </m:oMath>
                </a14:m>
                <a:r>
                  <a:rPr lang="en-MY" sz="2200" dirty="0"/>
                  <a:t>, So in equilibrium, GDP looks like</a:t>
                </a:r>
              </a:p>
              <a:p>
                <a:endParaRPr lang="en-MY" sz="2200" dirty="0"/>
              </a:p>
              <a:p>
                <a:pPr marL="0" indent="0">
                  <a:buNone/>
                </a:pPr>
                <a14:m>
                  <m:oMathPara xmlns:m="http://schemas.openxmlformats.org/officeDocument/2006/math">
                    <m:oMathParaPr>
                      <m:jc m:val="centerGroup"/>
                    </m:oMathParaPr>
                    <m:oMath xmlns:m="http://schemas.openxmlformats.org/officeDocument/2006/math">
                      <m:r>
                        <a:rPr lang="en-US" sz="2200" b="0" i="1">
                          <a:latin typeface="Cambria Math" panose="02040503050406030204" pitchFamily="18" charset="0"/>
                        </a:rPr>
                        <m:t>𝑌</m:t>
                      </m:r>
                      <m:r>
                        <a:rPr lang="en-US" sz="2200" b="0" i="1">
                          <a:latin typeface="Cambria Math" panose="02040503050406030204" pitchFamily="18" charset="0"/>
                        </a:rPr>
                        <m:t>=</m:t>
                      </m:r>
                      <m:r>
                        <a:rPr lang="en-US" sz="2200" b="0" i="1">
                          <a:latin typeface="Cambria Math" panose="02040503050406030204" pitchFamily="18" charset="0"/>
                        </a:rPr>
                        <m:t>𝐶</m:t>
                      </m:r>
                      <m:r>
                        <a:rPr lang="en-US" sz="2200" b="0" i="1">
                          <a:latin typeface="Cambria Math" panose="02040503050406030204" pitchFamily="18" charset="0"/>
                        </a:rPr>
                        <m:t>+</m:t>
                      </m:r>
                      <m:r>
                        <a:rPr lang="en-US" sz="2200" b="0" i="1">
                          <a:latin typeface="Cambria Math" panose="02040503050406030204" pitchFamily="18" charset="0"/>
                        </a:rPr>
                        <m:t>𝐼</m:t>
                      </m:r>
                      <m:r>
                        <a:rPr lang="en-US" sz="2200" b="0" i="1">
                          <a:latin typeface="Cambria Math" panose="02040503050406030204" pitchFamily="18" charset="0"/>
                        </a:rPr>
                        <m:t>+</m:t>
                      </m:r>
                      <m:r>
                        <a:rPr lang="en-US" sz="2200" b="0" i="1">
                          <a:latin typeface="Cambria Math" panose="02040503050406030204" pitchFamily="18" charset="0"/>
                        </a:rPr>
                        <m:t>𝐺</m:t>
                      </m:r>
                    </m:oMath>
                  </m:oMathPara>
                </a14:m>
                <a:endParaRPr lang="en-MY" sz="2200" dirty="0"/>
              </a:p>
            </p:txBody>
          </p:sp>
        </mc:Choice>
        <mc:Fallback xmlns="">
          <p:sp>
            <p:nvSpPr>
              <p:cNvPr id="3" name="Content Placeholder 2">
                <a:extLst>
                  <a:ext uri="{FF2B5EF4-FFF2-40B4-BE49-F238E27FC236}">
                    <a16:creationId xmlns:a16="http://schemas.microsoft.com/office/drawing/2014/main" id="{D1A7AEA2-21A9-4825-948D-B3D7A071D784}"/>
                  </a:ext>
                </a:extLst>
              </p:cNvPr>
              <p:cNvSpPr>
                <a:spLocks noGrp="1" noRot="1" noChangeAspect="1" noMove="1" noResize="1" noEditPoints="1" noAdjustHandles="1" noChangeArrowheads="1" noChangeShapeType="1" noTextEdit="1"/>
              </p:cNvSpPr>
              <p:nvPr>
                <p:ph idx="1"/>
              </p:nvPr>
            </p:nvSpPr>
            <p:spPr>
              <a:xfrm>
                <a:off x="838200" y="1825625"/>
                <a:ext cx="5558489" cy="4351338"/>
              </a:xfrm>
              <a:blipFill>
                <a:blip r:embed="rId2"/>
                <a:stretch>
                  <a:fillRect l="-1317" t="-2241"/>
                </a:stretch>
              </a:blipFill>
            </p:spPr>
            <p:txBody>
              <a:bodyPr/>
              <a:lstStyle/>
              <a:p>
                <a:r>
                  <a:rPr lang="en-MY">
                    <a:noFill/>
                  </a:rPr>
                  <a:t> </a:t>
                </a:r>
              </a:p>
            </p:txBody>
          </p:sp>
        </mc:Fallback>
      </mc:AlternateContent>
      <p:sp>
        <p:nvSpPr>
          <p:cNvPr id="58" name="Oval 5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Block Arc 5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eeform: Shape 6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64" name="Straight Connector 6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8" name="Arc 6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251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7A4D0E-9E34-4061-B647-EC891B9BFF45}"/>
              </a:ext>
            </a:extLst>
          </p:cNvPr>
          <p:cNvSpPr>
            <a:spLocks noGrp="1"/>
          </p:cNvSpPr>
          <p:nvPr>
            <p:ph type="title"/>
          </p:nvPr>
        </p:nvSpPr>
        <p:spPr>
          <a:xfrm>
            <a:off x="841246" y="673770"/>
            <a:ext cx="3644489" cy="2414488"/>
          </a:xfrm>
        </p:spPr>
        <p:txBody>
          <a:bodyPr anchor="t">
            <a:noAutofit/>
          </a:bodyPr>
          <a:lstStyle/>
          <a:p>
            <a:r>
              <a:rPr lang="en-MY" sz="3600" b="1" dirty="0">
                <a:solidFill>
                  <a:srgbClr val="FFFFFF"/>
                </a:solidFill>
              </a:rPr>
              <a:t>Budget deficit is the mirror image of private aggregate demand deficiency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8693D7-C2EA-412E-BD76-1F3850BCBC33}"/>
                  </a:ext>
                </a:extLst>
              </p:cNvPr>
              <p:cNvSpPr>
                <a:spLocks noGrp="1"/>
              </p:cNvSpPr>
              <p:nvPr>
                <p:ph idx="1"/>
              </p:nvPr>
            </p:nvSpPr>
            <p:spPr>
              <a:xfrm>
                <a:off x="6229535" y="141183"/>
                <a:ext cx="5254754" cy="5294647"/>
              </a:xfrm>
            </p:spPr>
            <p:txBody>
              <a:bodyPr>
                <a:normAutofit/>
              </a:bodyPr>
              <a:lstStyle/>
              <a:p>
                <a:r>
                  <a:rPr lang="en-MY" sz="2200" dirty="0"/>
                  <a:t>Bringing in households’ budget constraint,</a:t>
                </a:r>
              </a:p>
              <a:p>
                <a:pPr marL="0" indent="0">
                  <a:buNone/>
                </a:pPr>
                <a:endParaRPr lang="en-US" sz="22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200" b="0" i="1">
                          <a:latin typeface="Cambria Math" panose="02040503050406030204" pitchFamily="18" charset="0"/>
                        </a:rPr>
                        <m:t>𝑌</m:t>
                      </m:r>
                      <m:r>
                        <a:rPr lang="en-US" sz="2200" b="0" i="1">
                          <a:latin typeface="Cambria Math" panose="02040503050406030204" pitchFamily="18" charset="0"/>
                        </a:rPr>
                        <m:t>−</m:t>
                      </m:r>
                      <m:r>
                        <a:rPr lang="en-US" sz="2200" b="0" i="1">
                          <a:latin typeface="Cambria Math" panose="02040503050406030204" pitchFamily="18" charset="0"/>
                        </a:rPr>
                        <m:t>𝐶</m:t>
                      </m:r>
                      <m:r>
                        <a:rPr lang="en-US" sz="2200" b="0" i="1">
                          <a:latin typeface="Cambria Math" panose="02040503050406030204" pitchFamily="18" charset="0"/>
                        </a:rPr>
                        <m:t>=</m:t>
                      </m:r>
                      <m:r>
                        <a:rPr lang="en-US" sz="2200" b="0" i="1">
                          <a:latin typeface="Cambria Math" panose="02040503050406030204" pitchFamily="18" charset="0"/>
                        </a:rPr>
                        <m:t>𝐼</m:t>
                      </m:r>
                      <m:r>
                        <a:rPr lang="en-US" sz="2200" b="0" i="1">
                          <a:latin typeface="Cambria Math" panose="02040503050406030204" pitchFamily="18" charset="0"/>
                        </a:rPr>
                        <m:t>+</m:t>
                      </m:r>
                      <m:r>
                        <a:rPr lang="en-US" sz="2200" b="0" i="1">
                          <a:latin typeface="Cambria Math" panose="02040503050406030204" pitchFamily="18" charset="0"/>
                        </a:rPr>
                        <m:t>𝐺</m:t>
                      </m:r>
                      <m:r>
                        <a:rPr lang="en-US" sz="2200" b="0" i="1" smtClean="0">
                          <a:latin typeface="Cambria Math" panose="02040503050406030204" pitchFamily="18" charset="0"/>
                          <a:ea typeface="Cambria Math" panose="02040503050406030204" pitchFamily="18" charset="0"/>
                        </a:rPr>
                        <m:t>⇒</m:t>
                      </m:r>
                    </m:oMath>
                  </m:oMathPara>
                </a14:m>
                <a:endParaRPr lang="en-US" sz="2200" b="0" dirty="0"/>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r>
                        <a:rPr lang="en-US" sz="2200" b="0" i="1">
                          <a:latin typeface="Cambria Math" panose="02040503050406030204" pitchFamily="18" charset="0"/>
                        </a:rPr>
                        <m:t>𝑆</m:t>
                      </m:r>
                      <m:r>
                        <a:rPr lang="en-US" sz="2200" b="0" i="1">
                          <a:latin typeface="Cambria Math" panose="02040503050406030204" pitchFamily="18" charset="0"/>
                        </a:rPr>
                        <m:t>+</m:t>
                      </m:r>
                      <m:r>
                        <a:rPr lang="en-US" sz="2200" b="0" i="1">
                          <a:latin typeface="Cambria Math" panose="02040503050406030204" pitchFamily="18" charset="0"/>
                        </a:rPr>
                        <m:t>𝑇</m:t>
                      </m:r>
                      <m:r>
                        <a:rPr lang="en-US" sz="2200" b="0" i="1">
                          <a:latin typeface="Cambria Math" panose="02040503050406030204" pitchFamily="18" charset="0"/>
                        </a:rPr>
                        <m:t>=</m:t>
                      </m:r>
                      <m:r>
                        <a:rPr lang="en-US" sz="2200" b="0" i="1">
                          <a:latin typeface="Cambria Math" panose="02040503050406030204" pitchFamily="18" charset="0"/>
                        </a:rPr>
                        <m:t>𝐼</m:t>
                      </m:r>
                      <m:r>
                        <a:rPr lang="en-US" sz="2200" b="0" i="1">
                          <a:latin typeface="Cambria Math" panose="02040503050406030204" pitchFamily="18" charset="0"/>
                        </a:rPr>
                        <m:t>+</m:t>
                      </m:r>
                      <m:r>
                        <a:rPr lang="en-US" sz="2200" b="0" i="1">
                          <a:latin typeface="Cambria Math" panose="02040503050406030204" pitchFamily="18" charset="0"/>
                        </a:rPr>
                        <m:t>𝐺</m:t>
                      </m:r>
                    </m:oMath>
                  </m:oMathPara>
                </a14:m>
                <a:endParaRPr lang="en-MY" sz="2200" dirty="0"/>
              </a:p>
              <a:p>
                <a:pPr marL="0" indent="0">
                  <a:buNone/>
                </a:pPr>
                <a:endParaRPr lang="en-MY" sz="2200" dirty="0"/>
              </a:p>
              <a:p>
                <a:r>
                  <a:rPr lang="en-MY" sz="2200" dirty="0"/>
                  <a:t>Rearranging it, we learn that budget deficit mirrors insufficient private aggregate demand</a:t>
                </a:r>
              </a:p>
              <a:p>
                <a:pPr marL="0" indent="0">
                  <a:buNone/>
                </a:pPr>
                <a:endParaRPr lang="en-US" sz="22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200" b="0" i="1">
                          <a:latin typeface="Cambria Math" panose="02040503050406030204" pitchFamily="18" charset="0"/>
                        </a:rPr>
                        <m:t>𝑆</m:t>
                      </m:r>
                      <m:r>
                        <a:rPr lang="en-US" sz="2200" b="0" i="1">
                          <a:latin typeface="Cambria Math" panose="02040503050406030204" pitchFamily="18" charset="0"/>
                        </a:rPr>
                        <m:t>−</m:t>
                      </m:r>
                      <m:r>
                        <a:rPr lang="en-US" sz="2200" b="0" i="1">
                          <a:latin typeface="Cambria Math" panose="02040503050406030204" pitchFamily="18" charset="0"/>
                        </a:rPr>
                        <m:t>𝐼</m:t>
                      </m:r>
                      <m:r>
                        <a:rPr lang="en-US" sz="2200" b="0" i="1">
                          <a:latin typeface="Cambria Math" panose="02040503050406030204" pitchFamily="18" charset="0"/>
                        </a:rPr>
                        <m:t>=</m:t>
                      </m:r>
                      <m:r>
                        <a:rPr lang="en-US" sz="2200" b="0" i="1">
                          <a:latin typeface="Cambria Math" panose="02040503050406030204" pitchFamily="18" charset="0"/>
                        </a:rPr>
                        <m:t>𝐺</m:t>
                      </m:r>
                      <m:r>
                        <a:rPr lang="en-US" sz="2200" b="0" i="1">
                          <a:latin typeface="Cambria Math" panose="02040503050406030204" pitchFamily="18" charset="0"/>
                        </a:rPr>
                        <m:t>−</m:t>
                      </m:r>
                      <m:r>
                        <a:rPr lang="en-US" sz="2200" b="0" i="1">
                          <a:latin typeface="Cambria Math" panose="02040503050406030204" pitchFamily="18" charset="0"/>
                        </a:rPr>
                        <m:t>𝑇</m:t>
                      </m:r>
                    </m:oMath>
                  </m:oMathPara>
                </a14:m>
                <a:endParaRPr lang="en-MY" sz="2200" dirty="0"/>
              </a:p>
            </p:txBody>
          </p:sp>
        </mc:Choice>
        <mc:Fallback xmlns="">
          <p:sp>
            <p:nvSpPr>
              <p:cNvPr id="3" name="Content Placeholder 2">
                <a:extLst>
                  <a:ext uri="{FF2B5EF4-FFF2-40B4-BE49-F238E27FC236}">
                    <a16:creationId xmlns:a16="http://schemas.microsoft.com/office/drawing/2014/main" id="{8C8693D7-C2EA-412E-BD76-1F3850BCBC33}"/>
                  </a:ext>
                </a:extLst>
              </p:cNvPr>
              <p:cNvSpPr>
                <a:spLocks noGrp="1" noRot="1" noChangeAspect="1" noMove="1" noResize="1" noEditPoints="1" noAdjustHandles="1" noChangeArrowheads="1" noChangeShapeType="1" noTextEdit="1"/>
              </p:cNvSpPr>
              <p:nvPr>
                <p:ph idx="1"/>
              </p:nvPr>
            </p:nvSpPr>
            <p:spPr>
              <a:xfrm>
                <a:off x="6229535" y="141183"/>
                <a:ext cx="5254754" cy="5294647"/>
              </a:xfrm>
              <a:blipFill>
                <a:blip r:embed="rId2"/>
                <a:stretch>
                  <a:fillRect l="-1392" t="-1496" r="-116"/>
                </a:stretch>
              </a:blipFill>
            </p:spPr>
            <p:txBody>
              <a:bodyPr/>
              <a:lstStyle/>
              <a:p>
                <a:r>
                  <a:rPr lang="en-MY">
                    <a:noFill/>
                  </a:rPr>
                  <a:t> </a:t>
                </a:r>
              </a:p>
            </p:txBody>
          </p:sp>
        </mc:Fallback>
      </mc:AlternateContent>
    </p:spTree>
    <p:extLst>
      <p:ext uri="{BB962C8B-B14F-4D97-AF65-F5344CB8AC3E}">
        <p14:creationId xmlns:p14="http://schemas.microsoft.com/office/powerpoint/2010/main" val="235327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F38AA687-FB82-45BA-9585-48F40F5E3F93}"/>
              </a:ext>
            </a:extLst>
          </p:cNvPr>
          <p:cNvSpPr>
            <a:spLocks noGrp="1"/>
          </p:cNvSpPr>
          <p:nvPr>
            <p:ph type="title"/>
          </p:nvPr>
        </p:nvSpPr>
        <p:spPr>
          <a:xfrm>
            <a:off x="3145623" y="2353640"/>
            <a:ext cx="5782716" cy="2150719"/>
          </a:xfrm>
          <a:noFill/>
        </p:spPr>
        <p:txBody>
          <a:bodyPr vert="horz" lIns="91440" tIns="45720" rIns="91440" bIns="45720" rtlCol="0" anchor="ctr">
            <a:noAutofit/>
          </a:bodyPr>
          <a:lstStyle/>
          <a:p>
            <a:pPr algn="ctr"/>
            <a:r>
              <a:rPr lang="en-US" sz="4000" b="1" dirty="0">
                <a:solidFill>
                  <a:srgbClr val="C00000"/>
                </a:solidFill>
                <a:latin typeface="Lucida Sans" panose="020B0602030504020204" pitchFamily="34" charset="0"/>
              </a:rPr>
              <a:t>Lesson I: Opportunity cost</a:t>
            </a:r>
            <a:br>
              <a:rPr lang="en-MY" sz="4000" b="1" dirty="0">
                <a:solidFill>
                  <a:srgbClr val="C00000"/>
                </a:solidFill>
                <a:latin typeface="Lucida Sans" panose="020B0602030504020204" pitchFamily="34" charset="0"/>
              </a:rPr>
            </a:br>
            <a:br>
              <a:rPr lang="en-US" sz="4000" b="1" kern="1200" dirty="0">
                <a:solidFill>
                  <a:srgbClr val="080808"/>
                </a:solidFill>
                <a:latin typeface="+mj-lt"/>
                <a:ea typeface="+mj-ea"/>
                <a:cs typeface="+mj-cs"/>
              </a:rPr>
            </a:br>
            <a:endParaRPr lang="en-US" sz="4000" b="1"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4779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E58A8B-9D51-4D53-B11A-25C6BA30F923}"/>
              </a:ext>
            </a:extLst>
          </p:cNvPr>
          <p:cNvSpPr>
            <a:spLocks noGrp="1"/>
          </p:cNvSpPr>
          <p:nvPr>
            <p:ph type="title"/>
          </p:nvPr>
        </p:nvSpPr>
        <p:spPr>
          <a:xfrm>
            <a:off x="7224776" y="165608"/>
            <a:ext cx="4601463" cy="4526280"/>
          </a:xfrm>
        </p:spPr>
        <p:txBody>
          <a:bodyPr>
            <a:normAutofit/>
          </a:bodyPr>
          <a:lstStyle/>
          <a:p>
            <a:r>
              <a:rPr lang="en-MY" sz="3200" b="1" dirty="0"/>
              <a:t>Instead of worrying budget deficit, a more critical question is why private sector is in surplus for decades? What’re the consequences?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9DEF7E98-8559-4AF2-ADE3-1F5D5A50E12E}"/>
              </a:ext>
            </a:extLst>
          </p:cNvPr>
          <p:cNvGraphicFramePr>
            <a:graphicFrameLocks noGrp="1"/>
          </p:cNvGraphicFramePr>
          <p:nvPr>
            <p:ph idx="1"/>
            <p:extLst>
              <p:ext uri="{D42A27DB-BD31-4B8C-83A1-F6EECF244321}">
                <p14:modId xmlns:p14="http://schemas.microsoft.com/office/powerpoint/2010/main" val="3379508301"/>
              </p:ext>
            </p:extLst>
          </p:nvPr>
        </p:nvGraphicFramePr>
        <p:xfrm>
          <a:off x="551689" y="524256"/>
          <a:ext cx="6364224" cy="5513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77282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c 2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E3A6B6-4275-4AA9-AADE-5C174261C7F6}"/>
                  </a:ext>
                </a:extLst>
              </p:cNvPr>
              <p:cNvSpPr>
                <a:spLocks noGrp="1"/>
              </p:cNvSpPr>
              <p:nvPr>
                <p:ph idx="1"/>
              </p:nvPr>
            </p:nvSpPr>
            <p:spPr>
              <a:xfrm>
                <a:off x="838200" y="1461360"/>
                <a:ext cx="5536397" cy="3935281"/>
              </a:xfrm>
            </p:spPr>
            <p:txBody>
              <a:bodyPr>
                <a:normAutofit lnSpcReduction="10000"/>
              </a:bodyPr>
              <a:lstStyle/>
              <a:p>
                <a:r>
                  <a:rPr lang="en-MY" sz="2600" dirty="0"/>
                  <a:t>Think of a three-sector economy now: private domestic, public and external (exporting </a:t>
                </a:r>
                <a14:m>
                  <m:oMath xmlns:m="http://schemas.openxmlformats.org/officeDocument/2006/math">
                    <m:r>
                      <a:rPr lang="en-US" sz="2600" b="0" i="1" smtClean="0">
                        <a:latin typeface="Cambria Math" panose="02040503050406030204" pitchFamily="18" charset="0"/>
                      </a:rPr>
                      <m:t>𝑋</m:t>
                    </m:r>
                  </m:oMath>
                </a14:m>
                <a:r>
                  <a:rPr lang="en-MY" sz="2600" dirty="0"/>
                  <a:t> and importing </a:t>
                </a:r>
                <a14:m>
                  <m:oMath xmlns:m="http://schemas.openxmlformats.org/officeDocument/2006/math">
                    <m:r>
                      <a:rPr lang="en-US" sz="2600" b="0" i="1" smtClean="0">
                        <a:latin typeface="Cambria Math" panose="02040503050406030204" pitchFamily="18" charset="0"/>
                      </a:rPr>
                      <m:t>𝑀</m:t>
                    </m:r>
                  </m:oMath>
                </a14:m>
                <a:r>
                  <a:rPr lang="en-MY" sz="2600" dirty="0"/>
                  <a:t> sector)</a:t>
                </a:r>
              </a:p>
              <a:p>
                <a:pPr marL="0" indent="0">
                  <a:buNone/>
                </a:pPr>
                <a:endParaRPr lang="en-US" sz="2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𝑌</m:t>
                      </m:r>
                      <m:r>
                        <a:rPr lang="en-US" sz="2600" b="0" i="1" smtClean="0">
                          <a:latin typeface="Cambria Math" panose="02040503050406030204" pitchFamily="18" charset="0"/>
                        </a:rPr>
                        <m:t>=</m:t>
                      </m:r>
                      <m:r>
                        <a:rPr lang="en-US" sz="2600" b="0" i="1" smtClean="0">
                          <a:latin typeface="Cambria Math" panose="02040503050406030204" pitchFamily="18" charset="0"/>
                        </a:rPr>
                        <m:t>𝐶</m:t>
                      </m:r>
                      <m:r>
                        <a:rPr lang="en-US" sz="2600" b="0" i="1" smtClean="0">
                          <a:latin typeface="Cambria Math" panose="02040503050406030204" pitchFamily="18" charset="0"/>
                        </a:rPr>
                        <m:t>+</m:t>
                      </m:r>
                      <m:r>
                        <a:rPr lang="en-US" sz="2600" b="0" i="1" smtClean="0">
                          <a:latin typeface="Cambria Math" panose="02040503050406030204" pitchFamily="18" charset="0"/>
                        </a:rPr>
                        <m:t>𝐼</m:t>
                      </m:r>
                      <m:r>
                        <a:rPr lang="en-US" sz="2600" b="0" i="1" smtClean="0">
                          <a:latin typeface="Cambria Math" panose="02040503050406030204" pitchFamily="18" charset="0"/>
                        </a:rPr>
                        <m:t>+</m:t>
                      </m:r>
                      <m:r>
                        <a:rPr lang="en-US" sz="2600" b="0" i="1" smtClean="0">
                          <a:latin typeface="Cambria Math" panose="02040503050406030204" pitchFamily="18" charset="0"/>
                        </a:rPr>
                        <m:t>𝐺</m:t>
                      </m:r>
                      <m:r>
                        <a:rPr lang="en-US" sz="2600" b="0" i="1" smtClean="0">
                          <a:latin typeface="Cambria Math" panose="02040503050406030204" pitchFamily="18" charset="0"/>
                        </a:rPr>
                        <m:t>+</m:t>
                      </m:r>
                      <m:r>
                        <a:rPr lang="en-US" sz="2600" b="0" i="1" smtClean="0">
                          <a:latin typeface="Cambria Math" panose="02040503050406030204" pitchFamily="18" charset="0"/>
                        </a:rPr>
                        <m:t>𝑋</m:t>
                      </m:r>
                      <m:r>
                        <a:rPr lang="en-US" sz="2600" b="0" i="1" smtClean="0">
                          <a:latin typeface="Cambria Math" panose="02040503050406030204" pitchFamily="18" charset="0"/>
                        </a:rPr>
                        <m:t>−</m:t>
                      </m:r>
                      <m:r>
                        <a:rPr lang="en-US" sz="2600" b="0" i="1" smtClean="0">
                          <a:latin typeface="Cambria Math" panose="02040503050406030204" pitchFamily="18" charset="0"/>
                        </a:rPr>
                        <m:t>𝑀</m:t>
                      </m:r>
                    </m:oMath>
                  </m:oMathPara>
                </a14:m>
                <a:endParaRPr lang="en-MY" sz="2600" dirty="0"/>
              </a:p>
              <a:p>
                <a:pPr marL="0" indent="0">
                  <a:buNone/>
                </a:pPr>
                <a:endParaRPr lang="en-MY" sz="2600" dirty="0"/>
              </a:p>
              <a:p>
                <a:r>
                  <a:rPr lang="en-MY" sz="2600" dirty="0"/>
                  <a:t>Bringing in households budget constraint,</a:t>
                </a:r>
              </a:p>
              <a:p>
                <a:pPr marL="0" indent="0">
                  <a:buNone/>
                </a:pPr>
                <a:endParaRPr lang="en-US" sz="2600" dirty="0"/>
              </a:p>
              <a:p>
                <a:pPr marL="0" indent="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𝑆</m:t>
                      </m:r>
                      <m:r>
                        <a:rPr lang="en-US" sz="2600" b="0" i="1" smtClean="0">
                          <a:latin typeface="Cambria Math" panose="02040503050406030204" pitchFamily="18" charset="0"/>
                        </a:rPr>
                        <m:t>−</m:t>
                      </m:r>
                      <m:r>
                        <a:rPr lang="en-US" sz="2600" b="0" i="1" smtClean="0">
                          <a:latin typeface="Cambria Math" panose="02040503050406030204" pitchFamily="18" charset="0"/>
                        </a:rPr>
                        <m:t>𝐼</m:t>
                      </m:r>
                      <m:r>
                        <a:rPr lang="en-US" sz="2600" b="0" i="1" smtClean="0">
                          <a:latin typeface="Cambria Math" panose="02040503050406030204" pitchFamily="18" charset="0"/>
                        </a:rPr>
                        <m:t>+</m:t>
                      </m:r>
                      <m:r>
                        <a:rPr lang="en-US" sz="2600" b="0" i="1" smtClean="0">
                          <a:latin typeface="Cambria Math" panose="02040503050406030204" pitchFamily="18" charset="0"/>
                        </a:rPr>
                        <m:t>𝑇</m:t>
                      </m:r>
                      <m:r>
                        <a:rPr lang="en-US" sz="2600" b="0" i="1" smtClean="0">
                          <a:latin typeface="Cambria Math" panose="02040503050406030204" pitchFamily="18" charset="0"/>
                        </a:rPr>
                        <m:t>−</m:t>
                      </m:r>
                      <m:r>
                        <a:rPr lang="en-US" sz="2600" b="0" i="1" smtClean="0">
                          <a:latin typeface="Cambria Math" panose="02040503050406030204" pitchFamily="18" charset="0"/>
                        </a:rPr>
                        <m:t>𝐺</m:t>
                      </m:r>
                      <m:r>
                        <a:rPr lang="en-US" sz="2600" b="0" i="1" smtClean="0">
                          <a:latin typeface="Cambria Math" panose="02040503050406030204" pitchFamily="18" charset="0"/>
                        </a:rPr>
                        <m:t>=</m:t>
                      </m:r>
                      <m:r>
                        <a:rPr lang="en-US" sz="2600" b="0" i="1" smtClean="0">
                          <a:latin typeface="Cambria Math" panose="02040503050406030204" pitchFamily="18" charset="0"/>
                        </a:rPr>
                        <m:t>𝑋</m:t>
                      </m:r>
                      <m:r>
                        <a:rPr lang="en-US" sz="2600" b="0" i="1" smtClean="0">
                          <a:latin typeface="Cambria Math" panose="02040503050406030204" pitchFamily="18" charset="0"/>
                        </a:rPr>
                        <m:t>−</m:t>
                      </m:r>
                      <m:r>
                        <a:rPr lang="en-US" sz="2600" b="0" i="1" smtClean="0">
                          <a:latin typeface="Cambria Math" panose="02040503050406030204" pitchFamily="18" charset="0"/>
                        </a:rPr>
                        <m:t>𝑀</m:t>
                      </m:r>
                    </m:oMath>
                  </m:oMathPara>
                </a14:m>
                <a:endParaRPr lang="en-MY" sz="2600" dirty="0"/>
              </a:p>
            </p:txBody>
          </p:sp>
        </mc:Choice>
        <mc:Fallback xmlns="">
          <p:sp>
            <p:nvSpPr>
              <p:cNvPr id="3" name="Content Placeholder 2">
                <a:extLst>
                  <a:ext uri="{FF2B5EF4-FFF2-40B4-BE49-F238E27FC236}">
                    <a16:creationId xmlns:a16="http://schemas.microsoft.com/office/drawing/2014/main" id="{4FE3A6B6-4275-4AA9-AADE-5C174261C7F6}"/>
                  </a:ext>
                </a:extLst>
              </p:cNvPr>
              <p:cNvSpPr>
                <a:spLocks noGrp="1" noRot="1" noChangeAspect="1" noMove="1" noResize="1" noEditPoints="1" noAdjustHandles="1" noChangeArrowheads="1" noChangeShapeType="1" noTextEdit="1"/>
              </p:cNvSpPr>
              <p:nvPr>
                <p:ph idx="1"/>
              </p:nvPr>
            </p:nvSpPr>
            <p:spPr>
              <a:xfrm>
                <a:off x="838200" y="1461360"/>
                <a:ext cx="5536397" cy="3935281"/>
              </a:xfrm>
              <a:blipFill>
                <a:blip r:embed="rId2"/>
                <a:stretch>
                  <a:fillRect l="-1762" t="-3256" r="-2753"/>
                </a:stretch>
              </a:blipFill>
            </p:spPr>
            <p:txBody>
              <a:bodyPr/>
              <a:lstStyle/>
              <a:p>
                <a:r>
                  <a:rPr lang="en-MY">
                    <a:noFill/>
                  </a:rPr>
                  <a:t> </a:t>
                </a:r>
              </a:p>
            </p:txBody>
          </p:sp>
        </mc:Fallback>
      </mc:AlternateContent>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5412A0-61FA-4309-A3CD-37BC49B26A13}"/>
              </a:ext>
            </a:extLst>
          </p:cNvPr>
          <p:cNvSpPr>
            <a:spLocks noGrp="1"/>
          </p:cNvSpPr>
          <p:nvPr>
            <p:ph type="title"/>
          </p:nvPr>
        </p:nvSpPr>
        <p:spPr>
          <a:xfrm>
            <a:off x="7721074" y="988636"/>
            <a:ext cx="3240506" cy="4064628"/>
          </a:xfrm>
        </p:spPr>
        <p:txBody>
          <a:bodyPr>
            <a:normAutofit/>
          </a:bodyPr>
          <a:lstStyle/>
          <a:p>
            <a:r>
              <a:rPr lang="en-MY" b="1" dirty="0">
                <a:solidFill>
                  <a:srgbClr val="FFFFFF"/>
                </a:solidFill>
              </a:rPr>
              <a:t>Trade surplus is a sign of weakness not strength</a:t>
            </a:r>
          </a:p>
        </p:txBody>
      </p:sp>
    </p:spTree>
    <p:extLst>
      <p:ext uri="{BB962C8B-B14F-4D97-AF65-F5344CB8AC3E}">
        <p14:creationId xmlns:p14="http://schemas.microsoft.com/office/powerpoint/2010/main" val="1100939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6" name="Rectangle 35">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44A30-F915-4F65-914A-575FE45B4FB5}"/>
              </a:ext>
            </a:extLst>
          </p:cNvPr>
          <p:cNvSpPr>
            <a:spLocks noGrp="1"/>
          </p:cNvSpPr>
          <p:nvPr>
            <p:ph type="title"/>
          </p:nvPr>
        </p:nvSpPr>
        <p:spPr>
          <a:xfrm>
            <a:off x="7396480" y="1238080"/>
            <a:ext cx="3736234" cy="1349671"/>
          </a:xfrm>
        </p:spPr>
        <p:txBody>
          <a:bodyPr anchor="b">
            <a:normAutofit fontScale="90000"/>
          </a:bodyPr>
          <a:lstStyle/>
          <a:p>
            <a:r>
              <a:rPr lang="en-MY" sz="3200" b="1" dirty="0"/>
              <a:t>From macroeconomic point of view, trade surplus is not a reason of joy </a:t>
            </a:r>
          </a:p>
        </p:txBody>
      </p:sp>
      <p:graphicFrame>
        <p:nvGraphicFramePr>
          <p:cNvPr id="4" name="Content Placeholder 3">
            <a:extLst>
              <a:ext uri="{FF2B5EF4-FFF2-40B4-BE49-F238E27FC236}">
                <a16:creationId xmlns:a16="http://schemas.microsoft.com/office/drawing/2014/main" id="{0616BE88-C2B4-4BEA-AA64-4435B2C05F31}"/>
              </a:ext>
            </a:extLst>
          </p:cNvPr>
          <p:cNvGraphicFramePr>
            <a:graphicFrameLocks noGrp="1"/>
          </p:cNvGraphicFramePr>
          <p:nvPr>
            <p:ph idx="1"/>
            <p:extLst>
              <p:ext uri="{D42A27DB-BD31-4B8C-83A1-F6EECF244321}">
                <p14:modId xmlns:p14="http://schemas.microsoft.com/office/powerpoint/2010/main" val="2873817747"/>
              </p:ext>
            </p:extLst>
          </p:nvPr>
        </p:nvGraphicFramePr>
        <p:xfrm>
          <a:off x="589424" y="567218"/>
          <a:ext cx="6020414" cy="5722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040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8A7D2-4013-4E86-9AEB-79A79CEF7FFF}"/>
              </a:ext>
            </a:extLst>
          </p:cNvPr>
          <p:cNvSpPr>
            <a:spLocks noGrp="1"/>
          </p:cNvSpPr>
          <p:nvPr>
            <p:ph type="title"/>
          </p:nvPr>
        </p:nvSpPr>
        <p:spPr>
          <a:xfrm>
            <a:off x="838200" y="365125"/>
            <a:ext cx="10515600" cy="1325563"/>
          </a:xfrm>
        </p:spPr>
        <p:txBody>
          <a:bodyPr>
            <a:normAutofit/>
          </a:bodyPr>
          <a:lstStyle/>
          <a:p>
            <a:r>
              <a:rPr lang="en-MY" sz="4800" b="1" dirty="0"/>
              <a:t>In conclusion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729AE4-16D3-4936-A96A-2533DBDA66C8}"/>
              </a:ext>
            </a:extLst>
          </p:cNvPr>
          <p:cNvSpPr>
            <a:spLocks noGrp="1"/>
          </p:cNvSpPr>
          <p:nvPr>
            <p:ph idx="1"/>
          </p:nvPr>
        </p:nvSpPr>
        <p:spPr>
          <a:xfrm>
            <a:off x="838200" y="1929384"/>
            <a:ext cx="10515600" cy="4251960"/>
          </a:xfrm>
        </p:spPr>
        <p:txBody>
          <a:bodyPr>
            <a:normAutofit/>
          </a:bodyPr>
          <a:lstStyle/>
          <a:p>
            <a:r>
              <a:rPr lang="en-MY" dirty="0"/>
              <a:t>External balance usually reflects internal balance</a:t>
            </a:r>
          </a:p>
          <a:p>
            <a:r>
              <a:rPr lang="en-MY" dirty="0"/>
              <a:t>Government budget can’t turn surplus while trade is in surplus for years because the underlying issue is weak private investment</a:t>
            </a:r>
          </a:p>
          <a:p>
            <a:r>
              <a:rPr lang="en-MY" dirty="0"/>
              <a:t>Two more macroeconomic issues spotted: declining exporting and importing capacity and dissaving </a:t>
            </a:r>
          </a:p>
          <a:p>
            <a:r>
              <a:rPr lang="en-MY" dirty="0"/>
              <a:t>And they are linked.</a:t>
            </a:r>
          </a:p>
          <a:p>
            <a:endParaRPr lang="en-MY" dirty="0"/>
          </a:p>
        </p:txBody>
      </p:sp>
    </p:spTree>
    <p:extLst>
      <p:ext uri="{BB962C8B-B14F-4D97-AF65-F5344CB8AC3E}">
        <p14:creationId xmlns:p14="http://schemas.microsoft.com/office/powerpoint/2010/main" val="962603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358ADDF-3B8B-4B4B-8648-9A2A84C4FCA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dirty="0">
                <a:solidFill>
                  <a:srgbClr val="C00000"/>
                </a:solidFill>
                <a:latin typeface="Lucida Sans" panose="020B0602030504020204" pitchFamily="34" charset="0"/>
              </a:rPr>
              <a:t>Lesson VIII: Money supply and inflation</a:t>
            </a:r>
            <a:br>
              <a:rPr lang="en-MY" sz="3600" b="1" dirty="0">
                <a:solidFill>
                  <a:srgbClr val="C00000"/>
                </a:solidFill>
                <a:latin typeface="Lucida Sans" panose="020B0602030504020204" pitchFamily="34" charset="0"/>
              </a:rPr>
            </a:br>
            <a:endParaRPr lang="en-US" sz="36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54956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4">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6725BD-B14C-4D43-B46F-46AA5270B9AF}"/>
              </a:ext>
            </a:extLst>
          </p:cNvPr>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4000" b="1" dirty="0">
                <a:solidFill>
                  <a:srgbClr val="FFFFFF"/>
                </a:solidFill>
              </a:rPr>
              <a:t>“Inflation is </a:t>
            </a:r>
            <a:r>
              <a:rPr lang="en-US" sz="4000" b="1" dirty="0" err="1">
                <a:solidFill>
                  <a:srgbClr val="FFFFFF"/>
                </a:solidFill>
              </a:rPr>
              <a:t>baaaaack</a:t>
            </a:r>
            <a:r>
              <a:rPr lang="en-US" sz="4000" b="1" dirty="0">
                <a:solidFill>
                  <a:srgbClr val="FFFFFF"/>
                </a:solidFill>
              </a:rPr>
              <a:t>!” </a:t>
            </a:r>
            <a:r>
              <a:rPr lang="en-US" altLang="zh-CN" sz="4000" b="1" dirty="0">
                <a:solidFill>
                  <a:srgbClr val="FFFFFF"/>
                </a:solidFill>
              </a:rPr>
              <a:t>Really?</a:t>
            </a:r>
            <a:endParaRPr lang="en-US" sz="4000" b="1" dirty="0">
              <a:solidFill>
                <a:srgbClr val="FFFFFF"/>
              </a:solidFill>
            </a:endParaRPr>
          </a:p>
        </p:txBody>
      </p:sp>
      <p:pic>
        <p:nvPicPr>
          <p:cNvPr id="7" name="Picture 6" descr="Chart, histogram&#10;&#10;Description automatically generated">
            <a:extLst>
              <a:ext uri="{FF2B5EF4-FFF2-40B4-BE49-F238E27FC236}">
                <a16:creationId xmlns:a16="http://schemas.microsoft.com/office/drawing/2014/main" id="{40FAA8C4-1106-4008-9434-48A309C23A60}"/>
              </a:ext>
            </a:extLst>
          </p:cNvPr>
          <p:cNvPicPr>
            <a:picLocks noChangeAspect="1"/>
          </p:cNvPicPr>
          <p:nvPr/>
        </p:nvPicPr>
        <p:blipFill rotWithShape="1">
          <a:blip r:embed="rId2">
            <a:extLst>
              <a:ext uri="{28A0092B-C50C-407E-A947-70E740481C1C}">
                <a14:useLocalDpi xmlns:a14="http://schemas.microsoft.com/office/drawing/2010/main" val="0"/>
              </a:ext>
            </a:extLst>
          </a:blip>
          <a:srcRect t="8454" r="-1" b="8453"/>
          <a:stretch/>
        </p:blipFill>
        <p:spPr>
          <a:xfrm>
            <a:off x="320040" y="320040"/>
            <a:ext cx="11548872" cy="4462272"/>
          </a:xfrm>
          <a:prstGeom prst="rect">
            <a:avLst/>
          </a:prstGeom>
        </p:spPr>
      </p:pic>
      <p:cxnSp>
        <p:nvCxnSpPr>
          <p:cNvPr id="47" name="Straight Connector 36">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2344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2A2F-4F48-41C3-8AE6-1C93CF73D01D}"/>
              </a:ext>
            </a:extLst>
          </p:cNvPr>
          <p:cNvSpPr>
            <a:spLocks noGrp="1"/>
          </p:cNvSpPr>
          <p:nvPr>
            <p:ph type="title"/>
          </p:nvPr>
        </p:nvSpPr>
        <p:spPr/>
        <p:txBody>
          <a:bodyPr>
            <a:normAutofit/>
          </a:bodyPr>
          <a:lstStyle/>
          <a:p>
            <a:r>
              <a:rPr lang="en-MY" sz="4000" b="1" dirty="0"/>
              <a:t>So does the circumstance for Malaysia</a:t>
            </a:r>
          </a:p>
        </p:txBody>
      </p:sp>
      <p:graphicFrame>
        <p:nvGraphicFramePr>
          <p:cNvPr id="4" name="Content Placeholder 3">
            <a:extLst>
              <a:ext uri="{FF2B5EF4-FFF2-40B4-BE49-F238E27FC236}">
                <a16:creationId xmlns:a16="http://schemas.microsoft.com/office/drawing/2014/main" id="{044CE150-046E-47C9-B4E4-4F71FB46225A}"/>
              </a:ext>
            </a:extLst>
          </p:cNvPr>
          <p:cNvGraphicFramePr>
            <a:graphicFrameLocks noGrp="1"/>
          </p:cNvGraphicFramePr>
          <p:nvPr>
            <p:ph idx="1"/>
            <p:extLst>
              <p:ext uri="{D42A27DB-BD31-4B8C-83A1-F6EECF244321}">
                <p14:modId xmlns:p14="http://schemas.microsoft.com/office/powerpoint/2010/main" val="136048408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042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8A3EB17-2880-4678-9093-54CAE9BCA8AC}"/>
              </a:ext>
            </a:extLst>
          </p:cNvPr>
          <p:cNvSpPr>
            <a:spLocks noGrp="1"/>
          </p:cNvSpPr>
          <p:nvPr>
            <p:ph type="title"/>
          </p:nvPr>
        </p:nvSpPr>
        <p:spPr>
          <a:xfrm>
            <a:off x="838200" y="713312"/>
            <a:ext cx="4038600" cy="5431376"/>
          </a:xfrm>
        </p:spPr>
        <p:txBody>
          <a:bodyPr>
            <a:normAutofit/>
          </a:bodyPr>
          <a:lstStyle/>
          <a:p>
            <a:r>
              <a:rPr lang="en-MY" b="1" dirty="0"/>
              <a:t>Two observations and two questions about 2021 inflationary concern</a:t>
            </a:r>
          </a:p>
        </p:txBody>
      </p:sp>
      <p:sp>
        <p:nvSpPr>
          <p:cNvPr id="3" name="Content Placeholder 2">
            <a:extLst>
              <a:ext uri="{FF2B5EF4-FFF2-40B4-BE49-F238E27FC236}">
                <a16:creationId xmlns:a16="http://schemas.microsoft.com/office/drawing/2014/main" id="{6B339A60-3D9E-4500-B800-FB01914E61E2}"/>
              </a:ext>
            </a:extLst>
          </p:cNvPr>
          <p:cNvSpPr>
            <a:spLocks noGrp="1"/>
          </p:cNvSpPr>
          <p:nvPr>
            <p:ph idx="1"/>
          </p:nvPr>
        </p:nvSpPr>
        <p:spPr>
          <a:xfrm>
            <a:off x="5862319" y="174833"/>
            <a:ext cx="5679441" cy="5431376"/>
          </a:xfrm>
        </p:spPr>
        <p:txBody>
          <a:bodyPr anchor="ctr">
            <a:normAutofit/>
          </a:bodyPr>
          <a:lstStyle/>
          <a:p>
            <a:r>
              <a:rPr lang="en-MY" dirty="0"/>
              <a:t>#1 Inflation didn’t fall as drastic as those in the past recessions</a:t>
            </a:r>
          </a:p>
          <a:p>
            <a:r>
              <a:rPr lang="en-MY" dirty="0"/>
              <a:t>#2 But it bounces back faster than those during the economic recovery</a:t>
            </a:r>
          </a:p>
          <a:p>
            <a:r>
              <a:rPr lang="en-MY" dirty="0"/>
              <a:t>This has to do with the nature of the pandemic crisis </a:t>
            </a:r>
          </a:p>
          <a:p>
            <a:r>
              <a:rPr lang="en-MY" dirty="0"/>
              <a:t>Of questions are </a:t>
            </a:r>
          </a:p>
          <a:p>
            <a:r>
              <a:rPr lang="en-MY" dirty="0"/>
              <a:t>#1 is it transitory? </a:t>
            </a:r>
          </a:p>
          <a:p>
            <a:r>
              <a:rPr lang="en-MY" dirty="0"/>
              <a:t>#2 Does ultra-loose monetary policy cause inflation? </a:t>
            </a:r>
          </a:p>
          <a:p>
            <a:endParaRPr lang="en-MY" dirty="0"/>
          </a:p>
        </p:txBody>
      </p:sp>
    </p:spTree>
    <p:extLst>
      <p:ext uri="{BB962C8B-B14F-4D97-AF65-F5344CB8AC3E}">
        <p14:creationId xmlns:p14="http://schemas.microsoft.com/office/powerpoint/2010/main" val="891319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BCC77-8AD4-4C0F-973A-6EABC9568784}"/>
              </a:ext>
            </a:extLst>
          </p:cNvPr>
          <p:cNvSpPr>
            <a:spLocks noGrp="1"/>
          </p:cNvSpPr>
          <p:nvPr>
            <p:ph type="title"/>
          </p:nvPr>
        </p:nvSpPr>
        <p:spPr>
          <a:xfrm>
            <a:off x="9316002" y="-264553"/>
            <a:ext cx="2685498" cy="5742581"/>
          </a:xfrm>
        </p:spPr>
        <p:txBody>
          <a:bodyPr vert="horz" lIns="91440" tIns="45720" rIns="91440" bIns="45720" rtlCol="0" anchor="ctr">
            <a:normAutofit fontScale="90000"/>
          </a:bodyPr>
          <a:lstStyle/>
          <a:p>
            <a:br>
              <a:rPr lang="en-US" b="1" dirty="0"/>
            </a:br>
            <a:r>
              <a:rPr lang="en-US" b="1" dirty="0"/>
              <a:t>W</a:t>
            </a:r>
            <a:r>
              <a:rPr lang="en-US" b="1" kern="1200" dirty="0">
                <a:solidFill>
                  <a:schemeClr val="tx1"/>
                </a:solidFill>
                <a:latin typeface="+mj-lt"/>
                <a:ea typeface="+mj-ea"/>
                <a:cs typeface="+mj-cs"/>
              </a:rPr>
              <a:t>arning for inflation is not new.</a:t>
            </a:r>
            <a:br>
              <a:rPr lang="en-US" b="1" kern="1200" dirty="0">
                <a:solidFill>
                  <a:schemeClr val="tx1"/>
                </a:solidFill>
                <a:latin typeface="+mj-lt"/>
                <a:ea typeface="+mj-ea"/>
                <a:cs typeface="+mj-cs"/>
              </a:rPr>
            </a:br>
            <a:br>
              <a:rPr lang="en-US" b="1" kern="1200" dirty="0">
                <a:solidFill>
                  <a:schemeClr val="tx1"/>
                </a:solidFill>
                <a:latin typeface="+mj-lt"/>
                <a:ea typeface="+mj-ea"/>
                <a:cs typeface="+mj-cs"/>
              </a:rPr>
            </a:br>
            <a:r>
              <a:rPr lang="en-US" b="1" kern="1200" dirty="0">
                <a:solidFill>
                  <a:schemeClr val="tx1"/>
                </a:solidFill>
                <a:latin typeface="+mj-lt"/>
                <a:ea typeface="+mj-ea"/>
                <a:cs typeface="+mj-cs"/>
              </a:rPr>
              <a:t>What’re the </a:t>
            </a:r>
            <a:r>
              <a:rPr lang="en-US" b="1" dirty="0"/>
              <a:t>driving forces</a:t>
            </a:r>
            <a:r>
              <a:rPr lang="en-US" b="1" kern="1200" dirty="0">
                <a:solidFill>
                  <a:schemeClr val="tx1"/>
                </a:solidFill>
                <a:latin typeface="+mj-lt"/>
                <a:ea typeface="+mj-ea"/>
                <a:cs typeface="+mj-cs"/>
              </a:rPr>
              <a:t>?</a:t>
            </a:r>
            <a:br>
              <a:rPr lang="en-US" b="1"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673A8C6-8E40-4960-B2DA-D84D2957FF7D}"/>
              </a:ext>
            </a:extLst>
          </p:cNvPr>
          <p:cNvPicPr>
            <a:picLocks noChangeAspect="1"/>
          </p:cNvPicPr>
          <p:nvPr/>
        </p:nvPicPr>
        <p:blipFill rotWithShape="1">
          <a:blip r:embed="rId2"/>
          <a:srcRect r="4587" b="-1"/>
          <a:stretch/>
        </p:blipFill>
        <p:spPr>
          <a:xfrm>
            <a:off x="272827" y="522068"/>
            <a:ext cx="8613347" cy="5103889"/>
          </a:xfrm>
          <a:prstGeom prst="rect">
            <a:avLst/>
          </a:prstGeom>
        </p:spPr>
      </p:pic>
      <p:sp>
        <p:nvSpPr>
          <p:cNvPr id="35" name="Rectangle 3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866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26C3-31D2-4943-8568-0DFCF84559BB}"/>
              </a:ext>
            </a:extLst>
          </p:cNvPr>
          <p:cNvSpPr>
            <a:spLocks noGrp="1"/>
          </p:cNvSpPr>
          <p:nvPr>
            <p:ph type="title"/>
          </p:nvPr>
        </p:nvSpPr>
        <p:spPr/>
        <p:txBody>
          <a:bodyPr>
            <a:normAutofit/>
          </a:bodyPr>
          <a:lstStyle/>
          <a:p>
            <a:r>
              <a:rPr lang="en-MY" sz="4000" b="1" dirty="0"/>
              <a:t>Explanation 1: QE causes inflation</a:t>
            </a:r>
          </a:p>
        </p:txBody>
      </p:sp>
      <p:pic>
        <p:nvPicPr>
          <p:cNvPr id="4" name="Picture 3">
            <a:extLst>
              <a:ext uri="{FF2B5EF4-FFF2-40B4-BE49-F238E27FC236}">
                <a16:creationId xmlns:a16="http://schemas.microsoft.com/office/drawing/2014/main" id="{23052C4C-9E5C-4C00-A4DC-C71E0E55E7C4}"/>
              </a:ext>
            </a:extLst>
          </p:cNvPr>
          <p:cNvPicPr>
            <a:picLocks noChangeAspect="1"/>
          </p:cNvPicPr>
          <p:nvPr/>
        </p:nvPicPr>
        <p:blipFill>
          <a:blip r:embed="rId2"/>
          <a:stretch>
            <a:fillRect/>
          </a:stretch>
        </p:blipFill>
        <p:spPr>
          <a:xfrm>
            <a:off x="838200" y="1408721"/>
            <a:ext cx="10363200" cy="5185146"/>
          </a:xfrm>
          <a:prstGeom prst="rect">
            <a:avLst/>
          </a:prstGeom>
        </p:spPr>
      </p:pic>
    </p:spTree>
    <p:extLst>
      <p:ext uri="{BB962C8B-B14F-4D97-AF65-F5344CB8AC3E}">
        <p14:creationId xmlns:p14="http://schemas.microsoft.com/office/powerpoint/2010/main" val="368594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2D287C-EB2C-42CF-A17B-B713FAABE1F1}"/>
              </a:ext>
            </a:extLst>
          </p:cNvPr>
          <p:cNvSpPr>
            <a:spLocks noGrp="1"/>
          </p:cNvSpPr>
          <p:nvPr>
            <p:ph type="title"/>
          </p:nvPr>
        </p:nvSpPr>
        <p:spPr>
          <a:xfrm>
            <a:off x="1137036" y="548640"/>
            <a:ext cx="9543405" cy="1188720"/>
          </a:xfrm>
        </p:spPr>
        <p:txBody>
          <a:bodyPr>
            <a:normAutofit/>
          </a:bodyPr>
          <a:lstStyle/>
          <a:p>
            <a:r>
              <a:rPr lang="en-US" sz="4000" b="1" dirty="0">
                <a:solidFill>
                  <a:schemeClr val="tx1">
                    <a:lumMod val="85000"/>
                    <a:lumOff val="15000"/>
                  </a:schemeClr>
                </a:solidFill>
              </a:rPr>
              <a:t>Every decision has an opportunity cost</a:t>
            </a:r>
            <a:endParaRPr lang="en-MY" sz="40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2C5BB02A-8E4C-423F-BD03-F1CD0D05980E}"/>
              </a:ext>
            </a:extLst>
          </p:cNvPr>
          <p:cNvSpPr>
            <a:spLocks noGrp="1"/>
          </p:cNvSpPr>
          <p:nvPr>
            <p:ph idx="1"/>
          </p:nvPr>
        </p:nvSpPr>
        <p:spPr>
          <a:xfrm>
            <a:off x="1957987" y="2431765"/>
            <a:ext cx="8276026" cy="3320031"/>
          </a:xfrm>
        </p:spPr>
        <p:txBody>
          <a:bodyPr anchor="ctr">
            <a:normAutofit/>
          </a:bodyPr>
          <a:lstStyle/>
          <a:p>
            <a:r>
              <a:rPr lang="en-MY" sz="2000" dirty="0">
                <a:solidFill>
                  <a:schemeClr val="tx1">
                    <a:lumMod val="85000"/>
                    <a:lumOff val="15000"/>
                  </a:schemeClr>
                </a:solidFill>
              </a:rPr>
              <a:t>You probably have faced such a dilemma: work harder or more free time for family?</a:t>
            </a:r>
          </a:p>
          <a:p>
            <a:r>
              <a:rPr lang="en-MY" sz="2000" dirty="0">
                <a:solidFill>
                  <a:schemeClr val="tx1">
                    <a:lumMod val="85000"/>
                    <a:lumOff val="15000"/>
                  </a:schemeClr>
                </a:solidFill>
              </a:rPr>
              <a:t>Apparently you cannot spend more time with family without letting go time spent on work</a:t>
            </a:r>
          </a:p>
          <a:p>
            <a:r>
              <a:rPr lang="en-MY" sz="2000" dirty="0">
                <a:solidFill>
                  <a:schemeClr val="tx1">
                    <a:lumMod val="85000"/>
                    <a:lumOff val="15000"/>
                  </a:schemeClr>
                </a:solidFill>
              </a:rPr>
              <a:t>Another way of expressing this is to say that </a:t>
            </a:r>
            <a:r>
              <a:rPr lang="en-MY" sz="2000" dirty="0">
                <a:solidFill>
                  <a:srgbClr val="C00000"/>
                </a:solidFill>
              </a:rPr>
              <a:t>free time has an opportunity cost</a:t>
            </a:r>
            <a:r>
              <a:rPr lang="en-MY" sz="2000" dirty="0">
                <a:solidFill>
                  <a:schemeClr val="tx1">
                    <a:lumMod val="85000"/>
                    <a:lumOff val="15000"/>
                  </a:schemeClr>
                </a:solidFill>
              </a:rPr>
              <a:t>: to get more free time for family, you forgo the opportunity of earning more money/ getting work done earlier/being promoted</a:t>
            </a:r>
          </a:p>
          <a:p>
            <a:r>
              <a:rPr lang="en-MY" sz="2000" dirty="0">
                <a:solidFill>
                  <a:schemeClr val="tx1">
                    <a:lumMod val="85000"/>
                    <a:lumOff val="15000"/>
                  </a:schemeClr>
                </a:solidFill>
              </a:rPr>
              <a:t>It is not just about the monetary cost incurred when doing something that matters, the opportunity cost involved for not being able to do something else also matters. We call it economic cost.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7F1E-610F-4192-BDD2-62795341ECEA}"/>
              </a:ext>
            </a:extLst>
          </p:cNvPr>
          <p:cNvSpPr>
            <a:spLocks noGrp="1"/>
          </p:cNvSpPr>
          <p:nvPr>
            <p:ph type="title"/>
          </p:nvPr>
        </p:nvSpPr>
        <p:spPr>
          <a:xfrm>
            <a:off x="9144000" y="365125"/>
            <a:ext cx="3048000" cy="4673600"/>
          </a:xfrm>
        </p:spPr>
        <p:txBody>
          <a:bodyPr>
            <a:normAutofit/>
          </a:bodyPr>
          <a:lstStyle/>
          <a:p>
            <a:r>
              <a:rPr lang="en-MY" sz="4000" b="1" dirty="0"/>
              <a:t>Explanation 2: Supply side (especially labour participation) needs time to recover</a:t>
            </a:r>
          </a:p>
        </p:txBody>
      </p:sp>
      <p:pic>
        <p:nvPicPr>
          <p:cNvPr id="5" name="Picture 4">
            <a:extLst>
              <a:ext uri="{FF2B5EF4-FFF2-40B4-BE49-F238E27FC236}">
                <a16:creationId xmlns:a16="http://schemas.microsoft.com/office/drawing/2014/main" id="{376413A0-C361-4AC3-9D17-9E3131784261}"/>
              </a:ext>
            </a:extLst>
          </p:cNvPr>
          <p:cNvPicPr>
            <a:picLocks noChangeAspect="1"/>
          </p:cNvPicPr>
          <p:nvPr/>
        </p:nvPicPr>
        <p:blipFill>
          <a:blip r:embed="rId2"/>
          <a:stretch>
            <a:fillRect/>
          </a:stretch>
        </p:blipFill>
        <p:spPr>
          <a:xfrm>
            <a:off x="0" y="0"/>
            <a:ext cx="9229608" cy="6377615"/>
          </a:xfrm>
          <a:prstGeom prst="rect">
            <a:avLst/>
          </a:prstGeom>
        </p:spPr>
      </p:pic>
    </p:spTree>
    <p:extLst>
      <p:ext uri="{BB962C8B-B14F-4D97-AF65-F5344CB8AC3E}">
        <p14:creationId xmlns:p14="http://schemas.microsoft.com/office/powerpoint/2010/main" val="19680590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BCC7-406F-4917-93C9-5AF473DC1785}"/>
              </a:ext>
            </a:extLst>
          </p:cNvPr>
          <p:cNvSpPr>
            <a:spLocks noGrp="1"/>
          </p:cNvSpPr>
          <p:nvPr>
            <p:ph type="title"/>
          </p:nvPr>
        </p:nvSpPr>
        <p:spPr/>
        <p:txBody>
          <a:bodyPr>
            <a:normAutofit/>
          </a:bodyPr>
          <a:lstStyle/>
          <a:p>
            <a:r>
              <a:rPr lang="en-MY" sz="4000" b="1" dirty="0"/>
              <a:t>For previous crises and recessions, they were mainly aggregate demand shocks</a:t>
            </a:r>
          </a:p>
        </p:txBody>
      </p:sp>
      <p:sp>
        <p:nvSpPr>
          <p:cNvPr id="3" name="Content Placeholder 2">
            <a:extLst>
              <a:ext uri="{FF2B5EF4-FFF2-40B4-BE49-F238E27FC236}">
                <a16:creationId xmlns:a16="http://schemas.microsoft.com/office/drawing/2014/main" id="{91DB35D4-CCE2-4132-A5DA-5D7101CD76CC}"/>
              </a:ext>
            </a:extLst>
          </p:cNvPr>
          <p:cNvSpPr>
            <a:spLocks noGrp="1"/>
          </p:cNvSpPr>
          <p:nvPr>
            <p:ph idx="1"/>
          </p:nvPr>
        </p:nvSpPr>
        <p:spPr>
          <a:xfrm>
            <a:off x="1033462" y="1630362"/>
            <a:ext cx="10125075" cy="4351338"/>
          </a:xfrm>
        </p:spPr>
        <p:txBody>
          <a:bodyPr>
            <a:normAutofit lnSpcReduction="10000"/>
          </a:bodyPr>
          <a:lstStyle/>
          <a:p>
            <a:pPr marL="0" indent="0">
              <a:buNone/>
            </a:pPr>
            <a:r>
              <a:rPr lang="en-MY" dirty="0"/>
              <a:t>                      Price level</a:t>
            </a:r>
          </a:p>
          <a:p>
            <a:pPr marL="0" indent="0">
              <a:buNone/>
            </a:pPr>
            <a:r>
              <a:rPr lang="en-MY" dirty="0"/>
              <a:t>			                                        AS (Aggregate supply)			</a:t>
            </a:r>
          </a:p>
          <a:p>
            <a:pPr marL="0" indent="0">
              <a:buNone/>
            </a:pPr>
            <a:r>
              <a:rPr lang="en-MY" dirty="0"/>
              <a:t>                               AD’</a:t>
            </a:r>
          </a:p>
          <a:p>
            <a:pPr marL="0" indent="0">
              <a:buNone/>
            </a:pPr>
            <a:r>
              <a:rPr lang="en-MY" dirty="0"/>
              <a:t>                              </a:t>
            </a:r>
          </a:p>
          <a:p>
            <a:pPr marL="0" indent="0">
              <a:buNone/>
            </a:pPr>
            <a:endParaRPr lang="en-MY" dirty="0"/>
          </a:p>
          <a:p>
            <a:pPr marL="0" indent="0">
              <a:buNone/>
            </a:pPr>
            <a:endParaRPr lang="en-MY" dirty="0"/>
          </a:p>
          <a:p>
            <a:pPr marL="0" indent="0">
              <a:buNone/>
            </a:pPr>
            <a:r>
              <a:rPr lang="en-MY" dirty="0"/>
              <a:t>						       AD (Aggregate demand)</a:t>
            </a:r>
          </a:p>
          <a:p>
            <a:pPr marL="0" indent="0">
              <a:buNone/>
            </a:pPr>
            <a:r>
              <a:rPr lang="en-MY" dirty="0"/>
              <a:t>							   GDP</a:t>
            </a:r>
          </a:p>
        </p:txBody>
      </p:sp>
      <p:cxnSp>
        <p:nvCxnSpPr>
          <p:cNvPr id="5" name="Straight Arrow Connector 4">
            <a:extLst>
              <a:ext uri="{FF2B5EF4-FFF2-40B4-BE49-F238E27FC236}">
                <a16:creationId xmlns:a16="http://schemas.microsoft.com/office/drawing/2014/main" id="{04340392-5A6D-49C9-9387-B0A21FF16FB3}"/>
              </a:ext>
            </a:extLst>
          </p:cNvPr>
          <p:cNvCxnSpPr>
            <a:cxnSpLocks/>
          </p:cNvCxnSpPr>
          <p:nvPr/>
        </p:nvCxnSpPr>
        <p:spPr>
          <a:xfrm flipV="1">
            <a:off x="3495675" y="2162175"/>
            <a:ext cx="0" cy="3457575"/>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B178907-1A60-49F7-A82C-C3D82FC97B91}"/>
              </a:ext>
            </a:extLst>
          </p:cNvPr>
          <p:cNvCxnSpPr>
            <a:cxnSpLocks/>
          </p:cNvCxnSpPr>
          <p:nvPr/>
        </p:nvCxnSpPr>
        <p:spPr>
          <a:xfrm>
            <a:off x="3495675" y="5610225"/>
            <a:ext cx="41814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2D267B-F65F-442C-8401-BD45521FE467}"/>
              </a:ext>
            </a:extLst>
          </p:cNvPr>
          <p:cNvCxnSpPr>
            <a:cxnSpLocks/>
          </p:cNvCxnSpPr>
          <p:nvPr/>
        </p:nvCxnSpPr>
        <p:spPr>
          <a:xfrm flipV="1">
            <a:off x="4133850" y="2609851"/>
            <a:ext cx="2924175" cy="252412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BA923-B8BF-44F4-B175-5DA117FD38F3}"/>
              </a:ext>
            </a:extLst>
          </p:cNvPr>
          <p:cNvCxnSpPr/>
          <p:nvPr/>
        </p:nvCxnSpPr>
        <p:spPr>
          <a:xfrm>
            <a:off x="4133851" y="2609852"/>
            <a:ext cx="2990849" cy="25574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1A6476-9B0F-4E72-BB4F-891EB2E072E7}"/>
              </a:ext>
            </a:extLst>
          </p:cNvPr>
          <p:cNvCxnSpPr/>
          <p:nvPr/>
        </p:nvCxnSpPr>
        <p:spPr>
          <a:xfrm flipH="1">
            <a:off x="3495675" y="3867150"/>
            <a:ext cx="2133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E10BE2-65B0-4C67-B897-950483F428D5}"/>
              </a:ext>
            </a:extLst>
          </p:cNvPr>
          <p:cNvCxnSpPr/>
          <p:nvPr/>
        </p:nvCxnSpPr>
        <p:spPr>
          <a:xfrm>
            <a:off x="5629275" y="3876675"/>
            <a:ext cx="0" cy="17335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7E32A4A-AF55-428A-9D49-F9FA797686F7}"/>
              </a:ext>
            </a:extLst>
          </p:cNvPr>
          <p:cNvCxnSpPr>
            <a:cxnSpLocks/>
          </p:cNvCxnSpPr>
          <p:nvPr/>
        </p:nvCxnSpPr>
        <p:spPr>
          <a:xfrm>
            <a:off x="3890961" y="3629027"/>
            <a:ext cx="2133601" cy="1866899"/>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B20A89-10BB-4480-95F6-3E2C756DA224}"/>
              </a:ext>
            </a:extLst>
          </p:cNvPr>
          <p:cNvCxnSpPr>
            <a:cxnSpLocks/>
          </p:cNvCxnSpPr>
          <p:nvPr/>
        </p:nvCxnSpPr>
        <p:spPr>
          <a:xfrm flipH="1">
            <a:off x="3505200" y="4486275"/>
            <a:ext cx="13430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4D6401-2A0E-4CE7-816C-84E9502AB837}"/>
              </a:ext>
            </a:extLst>
          </p:cNvPr>
          <p:cNvCxnSpPr>
            <a:cxnSpLocks/>
          </p:cNvCxnSpPr>
          <p:nvPr/>
        </p:nvCxnSpPr>
        <p:spPr>
          <a:xfrm>
            <a:off x="4867275" y="4486275"/>
            <a:ext cx="0" cy="11239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BE3C637-9C46-479B-A369-CCCC309006AE}"/>
              </a:ext>
            </a:extLst>
          </p:cNvPr>
          <p:cNvCxnSpPr/>
          <p:nvPr/>
        </p:nvCxnSpPr>
        <p:spPr>
          <a:xfrm flipH="1">
            <a:off x="5353050" y="4743450"/>
            <a:ext cx="92392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93888EC-338F-49C4-8490-444B96CB2D16}"/>
              </a:ext>
            </a:extLst>
          </p:cNvPr>
          <p:cNvCxnSpPr/>
          <p:nvPr/>
        </p:nvCxnSpPr>
        <p:spPr>
          <a:xfrm flipH="1">
            <a:off x="4848225" y="5934075"/>
            <a:ext cx="73818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059573-B86E-40AB-89CB-46DF277BFE02}"/>
              </a:ext>
            </a:extLst>
          </p:cNvPr>
          <p:cNvCxnSpPr/>
          <p:nvPr/>
        </p:nvCxnSpPr>
        <p:spPr>
          <a:xfrm>
            <a:off x="3057525" y="3866357"/>
            <a:ext cx="0" cy="6199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B47E703-E772-48B2-9F29-050250259F7B}"/>
              </a:ext>
            </a:extLst>
          </p:cNvPr>
          <p:cNvSpPr/>
          <p:nvPr/>
        </p:nvSpPr>
        <p:spPr>
          <a:xfrm>
            <a:off x="4667251" y="4333882"/>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03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BCC7-406F-4917-93C9-5AF473DC1785}"/>
              </a:ext>
            </a:extLst>
          </p:cNvPr>
          <p:cNvSpPr>
            <a:spLocks noGrp="1"/>
          </p:cNvSpPr>
          <p:nvPr>
            <p:ph type="title"/>
          </p:nvPr>
        </p:nvSpPr>
        <p:spPr/>
        <p:txBody>
          <a:bodyPr>
            <a:normAutofit/>
          </a:bodyPr>
          <a:lstStyle/>
          <a:p>
            <a:r>
              <a:rPr lang="en-MY" sz="4000" b="1" dirty="0"/>
              <a:t>Pandemic crisis is both supply and demand shocks</a:t>
            </a:r>
          </a:p>
        </p:txBody>
      </p:sp>
      <p:sp>
        <p:nvSpPr>
          <p:cNvPr id="3" name="Content Placeholder 2">
            <a:extLst>
              <a:ext uri="{FF2B5EF4-FFF2-40B4-BE49-F238E27FC236}">
                <a16:creationId xmlns:a16="http://schemas.microsoft.com/office/drawing/2014/main" id="{91DB35D4-CCE2-4132-A5DA-5D7101CD76CC}"/>
              </a:ext>
            </a:extLst>
          </p:cNvPr>
          <p:cNvSpPr>
            <a:spLocks noGrp="1"/>
          </p:cNvSpPr>
          <p:nvPr>
            <p:ph idx="1"/>
          </p:nvPr>
        </p:nvSpPr>
        <p:spPr>
          <a:xfrm>
            <a:off x="1047750" y="1690688"/>
            <a:ext cx="10125075" cy="4351338"/>
          </a:xfrm>
        </p:spPr>
        <p:txBody>
          <a:bodyPr>
            <a:normAutofit/>
          </a:bodyPr>
          <a:lstStyle/>
          <a:p>
            <a:pPr marL="0" indent="0">
              <a:buNone/>
            </a:pPr>
            <a:r>
              <a:rPr lang="en-MY" dirty="0"/>
              <a:t>                      Price level                                                                                                 	                                                 AS’        AS (Aggregate supply)  </a:t>
            </a:r>
          </a:p>
          <a:p>
            <a:pPr marL="0" indent="0">
              <a:buNone/>
            </a:pPr>
            <a:r>
              <a:rPr lang="en-MY" dirty="0"/>
              <a:t>                               </a:t>
            </a:r>
          </a:p>
          <a:p>
            <a:pPr marL="0" indent="0">
              <a:buNone/>
            </a:pPr>
            <a:r>
              <a:rPr lang="en-MY" dirty="0"/>
              <a:t>                               AD’</a:t>
            </a:r>
          </a:p>
          <a:p>
            <a:pPr marL="0" indent="0">
              <a:buNone/>
            </a:pPr>
            <a:endParaRPr lang="en-MY" dirty="0"/>
          </a:p>
          <a:p>
            <a:pPr marL="0" indent="0">
              <a:buNone/>
            </a:pPr>
            <a:r>
              <a:rPr lang="en-MY" dirty="0"/>
              <a:t>                        </a:t>
            </a:r>
          </a:p>
          <a:p>
            <a:pPr marL="0" indent="0">
              <a:buNone/>
            </a:pPr>
            <a:r>
              <a:rPr lang="en-MY" dirty="0"/>
              <a:t>		     				       AD (Aggregate demand)</a:t>
            </a:r>
          </a:p>
          <a:p>
            <a:pPr marL="0" indent="0">
              <a:buNone/>
            </a:pPr>
            <a:r>
              <a:rPr lang="en-MY" dirty="0"/>
              <a:t>							   GDP</a:t>
            </a:r>
          </a:p>
        </p:txBody>
      </p:sp>
      <p:cxnSp>
        <p:nvCxnSpPr>
          <p:cNvPr id="5" name="Straight Arrow Connector 4">
            <a:extLst>
              <a:ext uri="{FF2B5EF4-FFF2-40B4-BE49-F238E27FC236}">
                <a16:creationId xmlns:a16="http://schemas.microsoft.com/office/drawing/2014/main" id="{04340392-5A6D-49C9-9387-B0A21FF16FB3}"/>
              </a:ext>
            </a:extLst>
          </p:cNvPr>
          <p:cNvCxnSpPr>
            <a:cxnSpLocks/>
          </p:cNvCxnSpPr>
          <p:nvPr/>
        </p:nvCxnSpPr>
        <p:spPr>
          <a:xfrm flipV="1">
            <a:off x="3495675" y="2162175"/>
            <a:ext cx="0" cy="3457575"/>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B178907-1A60-49F7-A82C-C3D82FC97B91}"/>
              </a:ext>
            </a:extLst>
          </p:cNvPr>
          <p:cNvCxnSpPr>
            <a:cxnSpLocks/>
          </p:cNvCxnSpPr>
          <p:nvPr/>
        </p:nvCxnSpPr>
        <p:spPr>
          <a:xfrm>
            <a:off x="3495675" y="5610225"/>
            <a:ext cx="41814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2D267B-F65F-442C-8401-BD45521FE467}"/>
              </a:ext>
            </a:extLst>
          </p:cNvPr>
          <p:cNvCxnSpPr>
            <a:cxnSpLocks/>
          </p:cNvCxnSpPr>
          <p:nvPr/>
        </p:nvCxnSpPr>
        <p:spPr>
          <a:xfrm flipV="1">
            <a:off x="4133850" y="2609851"/>
            <a:ext cx="2924175" cy="252412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BA923-B8BF-44F4-B175-5DA117FD38F3}"/>
              </a:ext>
            </a:extLst>
          </p:cNvPr>
          <p:cNvCxnSpPr/>
          <p:nvPr/>
        </p:nvCxnSpPr>
        <p:spPr>
          <a:xfrm>
            <a:off x="4133851" y="2609852"/>
            <a:ext cx="2990849" cy="25574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1A6476-9B0F-4E72-BB4F-891EB2E072E7}"/>
              </a:ext>
            </a:extLst>
          </p:cNvPr>
          <p:cNvCxnSpPr/>
          <p:nvPr/>
        </p:nvCxnSpPr>
        <p:spPr>
          <a:xfrm flipH="1">
            <a:off x="3495675" y="3867150"/>
            <a:ext cx="2133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E10BE2-65B0-4C67-B897-950483F428D5}"/>
              </a:ext>
            </a:extLst>
          </p:cNvPr>
          <p:cNvCxnSpPr/>
          <p:nvPr/>
        </p:nvCxnSpPr>
        <p:spPr>
          <a:xfrm>
            <a:off x="5629275" y="3876675"/>
            <a:ext cx="0" cy="17335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7E32A4A-AF55-428A-9D49-F9FA797686F7}"/>
              </a:ext>
            </a:extLst>
          </p:cNvPr>
          <p:cNvCxnSpPr>
            <a:cxnSpLocks/>
          </p:cNvCxnSpPr>
          <p:nvPr/>
        </p:nvCxnSpPr>
        <p:spPr>
          <a:xfrm>
            <a:off x="3890961" y="3629027"/>
            <a:ext cx="2133601" cy="1866899"/>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B20A89-10BB-4480-95F6-3E2C756DA224}"/>
              </a:ext>
            </a:extLst>
          </p:cNvPr>
          <p:cNvCxnSpPr>
            <a:cxnSpLocks/>
          </p:cNvCxnSpPr>
          <p:nvPr/>
        </p:nvCxnSpPr>
        <p:spPr>
          <a:xfrm flipH="1">
            <a:off x="3505200" y="4486275"/>
            <a:ext cx="13430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4D6401-2A0E-4CE7-816C-84E9502AB837}"/>
              </a:ext>
            </a:extLst>
          </p:cNvPr>
          <p:cNvCxnSpPr>
            <a:cxnSpLocks/>
          </p:cNvCxnSpPr>
          <p:nvPr/>
        </p:nvCxnSpPr>
        <p:spPr>
          <a:xfrm>
            <a:off x="4867275" y="4486275"/>
            <a:ext cx="0" cy="11239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BE3C637-9C46-479B-A369-CCCC309006AE}"/>
              </a:ext>
            </a:extLst>
          </p:cNvPr>
          <p:cNvCxnSpPr/>
          <p:nvPr/>
        </p:nvCxnSpPr>
        <p:spPr>
          <a:xfrm flipH="1">
            <a:off x="5353050" y="4743450"/>
            <a:ext cx="92392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93888EC-338F-49C4-8490-444B96CB2D16}"/>
              </a:ext>
            </a:extLst>
          </p:cNvPr>
          <p:cNvCxnSpPr/>
          <p:nvPr/>
        </p:nvCxnSpPr>
        <p:spPr>
          <a:xfrm flipH="1">
            <a:off x="4848225" y="5934075"/>
            <a:ext cx="73818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059573-B86E-40AB-89CB-46DF277BFE02}"/>
              </a:ext>
            </a:extLst>
          </p:cNvPr>
          <p:cNvCxnSpPr/>
          <p:nvPr/>
        </p:nvCxnSpPr>
        <p:spPr>
          <a:xfrm>
            <a:off x="3057525" y="3866357"/>
            <a:ext cx="0" cy="6199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5C9843-F827-4C89-A31C-06F2C2E67F58}"/>
              </a:ext>
            </a:extLst>
          </p:cNvPr>
          <p:cNvCxnSpPr>
            <a:cxnSpLocks/>
          </p:cNvCxnSpPr>
          <p:nvPr/>
        </p:nvCxnSpPr>
        <p:spPr>
          <a:xfrm flipV="1">
            <a:off x="3832620" y="2452691"/>
            <a:ext cx="2355057" cy="2124074"/>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59722F-1153-4582-A156-3F753C19B197}"/>
              </a:ext>
            </a:extLst>
          </p:cNvPr>
          <p:cNvCxnSpPr>
            <a:cxnSpLocks/>
          </p:cNvCxnSpPr>
          <p:nvPr/>
        </p:nvCxnSpPr>
        <p:spPr>
          <a:xfrm flipH="1">
            <a:off x="5815012" y="2895600"/>
            <a:ext cx="75723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D5CD185-9A28-4A9A-8535-4F0924E54364}"/>
              </a:ext>
            </a:extLst>
          </p:cNvPr>
          <p:cNvSpPr/>
          <p:nvPr/>
        </p:nvSpPr>
        <p:spPr>
          <a:xfrm>
            <a:off x="4667251" y="4333882"/>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0FA18F68-8837-4216-91E1-90009A6B0B62}"/>
              </a:ext>
            </a:extLst>
          </p:cNvPr>
          <p:cNvSpPr/>
          <p:nvPr/>
        </p:nvSpPr>
        <p:spPr>
          <a:xfrm>
            <a:off x="4200527" y="3933815"/>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25" name="Straight Connector 24">
            <a:extLst>
              <a:ext uri="{FF2B5EF4-FFF2-40B4-BE49-F238E27FC236}">
                <a16:creationId xmlns:a16="http://schemas.microsoft.com/office/drawing/2014/main" id="{7288A8E4-A677-4325-BAD6-D98C70FA7ABF}"/>
              </a:ext>
            </a:extLst>
          </p:cNvPr>
          <p:cNvCxnSpPr>
            <a:cxnSpLocks/>
          </p:cNvCxnSpPr>
          <p:nvPr/>
        </p:nvCxnSpPr>
        <p:spPr>
          <a:xfrm>
            <a:off x="4381501" y="4176316"/>
            <a:ext cx="0" cy="1433909"/>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1AFE6A7-5FB4-43ED-82F3-3E7F555AAEF9}"/>
              </a:ext>
            </a:extLst>
          </p:cNvPr>
          <p:cNvCxnSpPr>
            <a:cxnSpLocks/>
          </p:cNvCxnSpPr>
          <p:nvPr/>
        </p:nvCxnSpPr>
        <p:spPr>
          <a:xfrm flipH="1">
            <a:off x="4381501" y="5772150"/>
            <a:ext cx="120491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1F8207-AE77-4B1D-9A26-04891CDEE5B3}"/>
              </a:ext>
            </a:extLst>
          </p:cNvPr>
          <p:cNvCxnSpPr>
            <a:cxnSpLocks/>
          </p:cNvCxnSpPr>
          <p:nvPr/>
        </p:nvCxnSpPr>
        <p:spPr>
          <a:xfrm flipH="1">
            <a:off x="3495675" y="4086206"/>
            <a:ext cx="88582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F4DB5F-DD03-4AE9-9149-CC5006ADFA7A}"/>
              </a:ext>
            </a:extLst>
          </p:cNvPr>
          <p:cNvCxnSpPr>
            <a:cxnSpLocks/>
          </p:cNvCxnSpPr>
          <p:nvPr/>
        </p:nvCxnSpPr>
        <p:spPr>
          <a:xfrm>
            <a:off x="3295650" y="3776252"/>
            <a:ext cx="0" cy="3151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A6F48B3-1270-4E7C-A1E8-FC2C5AC2383F}"/>
              </a:ext>
            </a:extLst>
          </p:cNvPr>
          <p:cNvSpPr txBox="1"/>
          <p:nvPr/>
        </p:nvSpPr>
        <p:spPr>
          <a:xfrm>
            <a:off x="408098" y="2136756"/>
            <a:ext cx="2423510" cy="3416320"/>
          </a:xfrm>
          <a:prstGeom prst="rect">
            <a:avLst/>
          </a:prstGeom>
          <a:noFill/>
          <a:ln>
            <a:solidFill>
              <a:schemeClr val="accent1"/>
            </a:solidFill>
          </a:ln>
        </p:spPr>
        <p:txBody>
          <a:bodyPr wrap="square" rtlCol="0">
            <a:spAutoFit/>
          </a:bodyPr>
          <a:lstStyle/>
          <a:p>
            <a:r>
              <a:rPr lang="en-MY" sz="2400" dirty="0"/>
              <a:t>This explains why economic plunge is much severe while inflation decline is not during the pandemic.</a:t>
            </a:r>
          </a:p>
          <a:p>
            <a:endParaRPr lang="en-MY" sz="2400" dirty="0"/>
          </a:p>
          <a:p>
            <a:endParaRPr lang="en-MY" sz="2400" dirty="0"/>
          </a:p>
        </p:txBody>
      </p:sp>
    </p:spTree>
    <p:extLst>
      <p:ext uri="{BB962C8B-B14F-4D97-AF65-F5344CB8AC3E}">
        <p14:creationId xmlns:p14="http://schemas.microsoft.com/office/powerpoint/2010/main" val="36679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BCC7-406F-4917-93C9-5AF473DC1785}"/>
              </a:ext>
            </a:extLst>
          </p:cNvPr>
          <p:cNvSpPr>
            <a:spLocks noGrp="1"/>
          </p:cNvSpPr>
          <p:nvPr>
            <p:ph type="title"/>
          </p:nvPr>
        </p:nvSpPr>
        <p:spPr/>
        <p:txBody>
          <a:bodyPr>
            <a:normAutofit/>
          </a:bodyPr>
          <a:lstStyle/>
          <a:p>
            <a:r>
              <a:rPr lang="en-MY" sz="4000" b="1" dirty="0"/>
              <a:t>When the economy recovers from AD-driven crisis, inflation typically bounces back to where it was</a:t>
            </a:r>
          </a:p>
        </p:txBody>
      </p:sp>
      <p:sp>
        <p:nvSpPr>
          <p:cNvPr id="3" name="Content Placeholder 2">
            <a:extLst>
              <a:ext uri="{FF2B5EF4-FFF2-40B4-BE49-F238E27FC236}">
                <a16:creationId xmlns:a16="http://schemas.microsoft.com/office/drawing/2014/main" id="{91DB35D4-CCE2-4132-A5DA-5D7101CD76CC}"/>
              </a:ext>
            </a:extLst>
          </p:cNvPr>
          <p:cNvSpPr>
            <a:spLocks noGrp="1"/>
          </p:cNvSpPr>
          <p:nvPr>
            <p:ph idx="1"/>
          </p:nvPr>
        </p:nvSpPr>
        <p:spPr>
          <a:xfrm>
            <a:off x="1047750" y="1690688"/>
            <a:ext cx="10125075" cy="4351338"/>
          </a:xfrm>
        </p:spPr>
        <p:txBody>
          <a:bodyPr>
            <a:normAutofit lnSpcReduction="10000"/>
          </a:bodyPr>
          <a:lstStyle/>
          <a:p>
            <a:pPr marL="0" indent="0">
              <a:buNone/>
            </a:pPr>
            <a:r>
              <a:rPr lang="en-MY" dirty="0"/>
              <a:t>                      Price level</a:t>
            </a:r>
          </a:p>
          <a:p>
            <a:pPr marL="0" indent="0">
              <a:buNone/>
            </a:pPr>
            <a:r>
              <a:rPr lang="en-MY" dirty="0"/>
              <a:t>			                                        AS (Aggregate supply)			</a:t>
            </a:r>
          </a:p>
          <a:p>
            <a:pPr marL="0" indent="0">
              <a:buNone/>
            </a:pPr>
            <a:r>
              <a:rPr lang="en-MY" dirty="0"/>
              <a:t>                               AD’</a:t>
            </a:r>
          </a:p>
          <a:p>
            <a:pPr marL="0" indent="0">
              <a:buNone/>
            </a:pPr>
            <a:r>
              <a:rPr lang="en-MY" dirty="0"/>
              <a:t>                              </a:t>
            </a:r>
          </a:p>
          <a:p>
            <a:pPr marL="0" indent="0">
              <a:buNone/>
            </a:pPr>
            <a:endParaRPr lang="en-MY" dirty="0"/>
          </a:p>
          <a:p>
            <a:pPr marL="0" indent="0">
              <a:buNone/>
            </a:pPr>
            <a:endParaRPr lang="en-MY" dirty="0"/>
          </a:p>
          <a:p>
            <a:pPr marL="0" indent="0">
              <a:buNone/>
            </a:pPr>
            <a:r>
              <a:rPr lang="en-MY" dirty="0"/>
              <a:t>						       AD (Aggregate demand)</a:t>
            </a:r>
          </a:p>
          <a:p>
            <a:pPr marL="0" indent="0">
              <a:buNone/>
            </a:pPr>
            <a:r>
              <a:rPr lang="en-MY" dirty="0"/>
              <a:t>							   GDP</a:t>
            </a:r>
          </a:p>
        </p:txBody>
      </p:sp>
      <p:cxnSp>
        <p:nvCxnSpPr>
          <p:cNvPr id="5" name="Straight Arrow Connector 4">
            <a:extLst>
              <a:ext uri="{FF2B5EF4-FFF2-40B4-BE49-F238E27FC236}">
                <a16:creationId xmlns:a16="http://schemas.microsoft.com/office/drawing/2014/main" id="{04340392-5A6D-49C9-9387-B0A21FF16FB3}"/>
              </a:ext>
            </a:extLst>
          </p:cNvPr>
          <p:cNvCxnSpPr>
            <a:cxnSpLocks/>
          </p:cNvCxnSpPr>
          <p:nvPr/>
        </p:nvCxnSpPr>
        <p:spPr>
          <a:xfrm flipV="1">
            <a:off x="3495675" y="2162175"/>
            <a:ext cx="0" cy="3457575"/>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B178907-1A60-49F7-A82C-C3D82FC97B91}"/>
              </a:ext>
            </a:extLst>
          </p:cNvPr>
          <p:cNvCxnSpPr>
            <a:cxnSpLocks/>
          </p:cNvCxnSpPr>
          <p:nvPr/>
        </p:nvCxnSpPr>
        <p:spPr>
          <a:xfrm>
            <a:off x="3495675" y="5610225"/>
            <a:ext cx="41814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2D267B-F65F-442C-8401-BD45521FE467}"/>
              </a:ext>
            </a:extLst>
          </p:cNvPr>
          <p:cNvCxnSpPr>
            <a:cxnSpLocks/>
          </p:cNvCxnSpPr>
          <p:nvPr/>
        </p:nvCxnSpPr>
        <p:spPr>
          <a:xfrm flipV="1">
            <a:off x="4133850" y="2609851"/>
            <a:ext cx="2924175" cy="252412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BA923-B8BF-44F4-B175-5DA117FD38F3}"/>
              </a:ext>
            </a:extLst>
          </p:cNvPr>
          <p:cNvCxnSpPr/>
          <p:nvPr/>
        </p:nvCxnSpPr>
        <p:spPr>
          <a:xfrm>
            <a:off x="4133851" y="2609852"/>
            <a:ext cx="2990849" cy="25574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1A6476-9B0F-4E72-BB4F-891EB2E072E7}"/>
              </a:ext>
            </a:extLst>
          </p:cNvPr>
          <p:cNvCxnSpPr/>
          <p:nvPr/>
        </p:nvCxnSpPr>
        <p:spPr>
          <a:xfrm flipH="1">
            <a:off x="3495675" y="3867150"/>
            <a:ext cx="2133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E10BE2-65B0-4C67-B897-950483F428D5}"/>
              </a:ext>
            </a:extLst>
          </p:cNvPr>
          <p:cNvCxnSpPr/>
          <p:nvPr/>
        </p:nvCxnSpPr>
        <p:spPr>
          <a:xfrm>
            <a:off x="5629275" y="3876675"/>
            <a:ext cx="0" cy="17335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7E32A4A-AF55-428A-9D49-F9FA797686F7}"/>
              </a:ext>
            </a:extLst>
          </p:cNvPr>
          <p:cNvCxnSpPr>
            <a:cxnSpLocks/>
          </p:cNvCxnSpPr>
          <p:nvPr/>
        </p:nvCxnSpPr>
        <p:spPr>
          <a:xfrm>
            <a:off x="3890961" y="3629027"/>
            <a:ext cx="2133601" cy="1866899"/>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B20A89-10BB-4480-95F6-3E2C756DA224}"/>
              </a:ext>
            </a:extLst>
          </p:cNvPr>
          <p:cNvCxnSpPr>
            <a:cxnSpLocks/>
          </p:cNvCxnSpPr>
          <p:nvPr/>
        </p:nvCxnSpPr>
        <p:spPr>
          <a:xfrm flipH="1">
            <a:off x="3505200" y="4486275"/>
            <a:ext cx="13430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4D6401-2A0E-4CE7-816C-84E9502AB837}"/>
              </a:ext>
            </a:extLst>
          </p:cNvPr>
          <p:cNvCxnSpPr>
            <a:cxnSpLocks/>
          </p:cNvCxnSpPr>
          <p:nvPr/>
        </p:nvCxnSpPr>
        <p:spPr>
          <a:xfrm>
            <a:off x="4867275" y="4486275"/>
            <a:ext cx="0" cy="11239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BE3C637-9C46-479B-A369-CCCC309006AE}"/>
              </a:ext>
            </a:extLst>
          </p:cNvPr>
          <p:cNvCxnSpPr>
            <a:cxnSpLocks/>
          </p:cNvCxnSpPr>
          <p:nvPr/>
        </p:nvCxnSpPr>
        <p:spPr>
          <a:xfrm>
            <a:off x="5534025" y="4772025"/>
            <a:ext cx="98107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93888EC-338F-49C4-8490-444B96CB2D16}"/>
              </a:ext>
            </a:extLst>
          </p:cNvPr>
          <p:cNvCxnSpPr>
            <a:cxnSpLocks/>
          </p:cNvCxnSpPr>
          <p:nvPr/>
        </p:nvCxnSpPr>
        <p:spPr>
          <a:xfrm>
            <a:off x="4924426" y="5851526"/>
            <a:ext cx="70484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059573-B86E-40AB-89CB-46DF277BFE02}"/>
              </a:ext>
            </a:extLst>
          </p:cNvPr>
          <p:cNvCxnSpPr>
            <a:cxnSpLocks/>
          </p:cNvCxnSpPr>
          <p:nvPr/>
        </p:nvCxnSpPr>
        <p:spPr>
          <a:xfrm flipV="1">
            <a:off x="3238500" y="3867150"/>
            <a:ext cx="0" cy="60880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B47E703-E772-48B2-9F29-050250259F7B}"/>
              </a:ext>
            </a:extLst>
          </p:cNvPr>
          <p:cNvSpPr/>
          <p:nvPr/>
        </p:nvSpPr>
        <p:spPr>
          <a:xfrm>
            <a:off x="4667251" y="4333882"/>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Oval 21">
            <a:extLst>
              <a:ext uri="{FF2B5EF4-FFF2-40B4-BE49-F238E27FC236}">
                <a16:creationId xmlns:a16="http://schemas.microsoft.com/office/drawing/2014/main" id="{0A068AC1-44D4-47A3-B3DA-3B7AE89EED3E}"/>
              </a:ext>
            </a:extLst>
          </p:cNvPr>
          <p:cNvSpPr/>
          <p:nvPr/>
        </p:nvSpPr>
        <p:spPr>
          <a:xfrm>
            <a:off x="5405439" y="3704430"/>
            <a:ext cx="361948" cy="30478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438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BCC7-406F-4917-93C9-5AF473DC1785}"/>
              </a:ext>
            </a:extLst>
          </p:cNvPr>
          <p:cNvSpPr>
            <a:spLocks noGrp="1"/>
          </p:cNvSpPr>
          <p:nvPr>
            <p:ph type="title"/>
          </p:nvPr>
        </p:nvSpPr>
        <p:spPr>
          <a:xfrm>
            <a:off x="276226" y="111931"/>
            <a:ext cx="11668121" cy="1576380"/>
          </a:xfrm>
        </p:spPr>
        <p:txBody>
          <a:bodyPr>
            <a:noAutofit/>
          </a:bodyPr>
          <a:lstStyle/>
          <a:p>
            <a:r>
              <a:rPr lang="en-MY" sz="3800" b="1" dirty="0"/>
              <a:t>But if AD recovers faster than what the businesses can cope for post-pandemic, inflation goes higher while the economy is yet to fully recover</a:t>
            </a:r>
          </a:p>
        </p:txBody>
      </p:sp>
      <p:sp>
        <p:nvSpPr>
          <p:cNvPr id="3" name="Content Placeholder 2">
            <a:extLst>
              <a:ext uri="{FF2B5EF4-FFF2-40B4-BE49-F238E27FC236}">
                <a16:creationId xmlns:a16="http://schemas.microsoft.com/office/drawing/2014/main" id="{91DB35D4-CCE2-4132-A5DA-5D7101CD76CC}"/>
              </a:ext>
            </a:extLst>
          </p:cNvPr>
          <p:cNvSpPr>
            <a:spLocks noGrp="1"/>
          </p:cNvSpPr>
          <p:nvPr>
            <p:ph idx="1"/>
          </p:nvPr>
        </p:nvSpPr>
        <p:spPr>
          <a:xfrm>
            <a:off x="1047750" y="1690688"/>
            <a:ext cx="10125075" cy="4351338"/>
          </a:xfrm>
        </p:spPr>
        <p:txBody>
          <a:bodyPr>
            <a:normAutofit lnSpcReduction="10000"/>
          </a:bodyPr>
          <a:lstStyle/>
          <a:p>
            <a:pPr marL="0" indent="0">
              <a:buNone/>
            </a:pPr>
            <a:r>
              <a:rPr lang="en-MY" dirty="0"/>
              <a:t>                      Price level</a:t>
            </a:r>
          </a:p>
          <a:p>
            <a:pPr marL="0" indent="0">
              <a:buNone/>
            </a:pPr>
            <a:r>
              <a:rPr lang="en-MY" dirty="0"/>
              <a:t>			                              AS’    AS (Aggregate supply)			</a:t>
            </a:r>
          </a:p>
          <a:p>
            <a:pPr marL="0" indent="0">
              <a:buNone/>
            </a:pPr>
            <a:r>
              <a:rPr lang="en-MY" dirty="0"/>
              <a:t>                               AD’</a:t>
            </a:r>
          </a:p>
          <a:p>
            <a:pPr marL="0" indent="0">
              <a:buNone/>
            </a:pPr>
            <a:r>
              <a:rPr lang="en-MY" dirty="0"/>
              <a:t>                              </a:t>
            </a:r>
          </a:p>
          <a:p>
            <a:pPr marL="0" indent="0">
              <a:buNone/>
            </a:pPr>
            <a:endParaRPr lang="en-MY" dirty="0"/>
          </a:p>
          <a:p>
            <a:pPr marL="0" indent="0">
              <a:buNone/>
            </a:pPr>
            <a:r>
              <a:rPr lang="en-MY" dirty="0"/>
              <a:t>                        </a:t>
            </a:r>
          </a:p>
          <a:p>
            <a:pPr marL="0" indent="0">
              <a:buNone/>
            </a:pPr>
            <a:r>
              <a:rPr lang="en-MY" dirty="0"/>
              <a:t>		     				       AD (Aggregate demand)</a:t>
            </a:r>
          </a:p>
          <a:p>
            <a:pPr marL="0" indent="0">
              <a:buNone/>
            </a:pPr>
            <a:r>
              <a:rPr lang="en-MY" dirty="0"/>
              <a:t>							   GDP</a:t>
            </a:r>
          </a:p>
        </p:txBody>
      </p:sp>
      <p:cxnSp>
        <p:nvCxnSpPr>
          <p:cNvPr id="5" name="Straight Arrow Connector 4">
            <a:extLst>
              <a:ext uri="{FF2B5EF4-FFF2-40B4-BE49-F238E27FC236}">
                <a16:creationId xmlns:a16="http://schemas.microsoft.com/office/drawing/2014/main" id="{04340392-5A6D-49C9-9387-B0A21FF16FB3}"/>
              </a:ext>
            </a:extLst>
          </p:cNvPr>
          <p:cNvCxnSpPr>
            <a:cxnSpLocks/>
          </p:cNvCxnSpPr>
          <p:nvPr/>
        </p:nvCxnSpPr>
        <p:spPr>
          <a:xfrm flipV="1">
            <a:off x="3495675" y="2162175"/>
            <a:ext cx="0" cy="3457575"/>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B178907-1A60-49F7-A82C-C3D82FC97B91}"/>
              </a:ext>
            </a:extLst>
          </p:cNvPr>
          <p:cNvCxnSpPr>
            <a:cxnSpLocks/>
          </p:cNvCxnSpPr>
          <p:nvPr/>
        </p:nvCxnSpPr>
        <p:spPr>
          <a:xfrm>
            <a:off x="3495675" y="5610225"/>
            <a:ext cx="41814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2D267B-F65F-442C-8401-BD45521FE467}"/>
              </a:ext>
            </a:extLst>
          </p:cNvPr>
          <p:cNvCxnSpPr>
            <a:cxnSpLocks/>
          </p:cNvCxnSpPr>
          <p:nvPr/>
        </p:nvCxnSpPr>
        <p:spPr>
          <a:xfrm flipV="1">
            <a:off x="4133850" y="2609851"/>
            <a:ext cx="2924175" cy="252412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BA923-B8BF-44F4-B175-5DA117FD38F3}"/>
              </a:ext>
            </a:extLst>
          </p:cNvPr>
          <p:cNvCxnSpPr/>
          <p:nvPr/>
        </p:nvCxnSpPr>
        <p:spPr>
          <a:xfrm>
            <a:off x="4133851" y="2609852"/>
            <a:ext cx="2990849" cy="25574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1A6476-9B0F-4E72-BB4F-891EB2E072E7}"/>
              </a:ext>
            </a:extLst>
          </p:cNvPr>
          <p:cNvCxnSpPr/>
          <p:nvPr/>
        </p:nvCxnSpPr>
        <p:spPr>
          <a:xfrm flipH="1">
            <a:off x="3495675" y="3867150"/>
            <a:ext cx="2133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E10BE2-65B0-4C67-B897-950483F428D5}"/>
              </a:ext>
            </a:extLst>
          </p:cNvPr>
          <p:cNvCxnSpPr/>
          <p:nvPr/>
        </p:nvCxnSpPr>
        <p:spPr>
          <a:xfrm>
            <a:off x="5629275" y="3876675"/>
            <a:ext cx="0" cy="17335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7E32A4A-AF55-428A-9D49-F9FA797686F7}"/>
              </a:ext>
            </a:extLst>
          </p:cNvPr>
          <p:cNvCxnSpPr>
            <a:cxnSpLocks/>
          </p:cNvCxnSpPr>
          <p:nvPr/>
        </p:nvCxnSpPr>
        <p:spPr>
          <a:xfrm>
            <a:off x="3890961" y="3629027"/>
            <a:ext cx="2133601" cy="1866899"/>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B20A89-10BB-4480-95F6-3E2C756DA224}"/>
              </a:ext>
            </a:extLst>
          </p:cNvPr>
          <p:cNvCxnSpPr>
            <a:cxnSpLocks/>
          </p:cNvCxnSpPr>
          <p:nvPr/>
        </p:nvCxnSpPr>
        <p:spPr>
          <a:xfrm flipH="1">
            <a:off x="3505200" y="4486275"/>
            <a:ext cx="13430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4D6401-2A0E-4CE7-816C-84E9502AB837}"/>
              </a:ext>
            </a:extLst>
          </p:cNvPr>
          <p:cNvCxnSpPr>
            <a:cxnSpLocks/>
          </p:cNvCxnSpPr>
          <p:nvPr/>
        </p:nvCxnSpPr>
        <p:spPr>
          <a:xfrm>
            <a:off x="4867275" y="4486275"/>
            <a:ext cx="0" cy="112395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BE3C637-9C46-479B-A369-CCCC309006AE}"/>
              </a:ext>
            </a:extLst>
          </p:cNvPr>
          <p:cNvCxnSpPr>
            <a:cxnSpLocks/>
          </p:cNvCxnSpPr>
          <p:nvPr/>
        </p:nvCxnSpPr>
        <p:spPr>
          <a:xfrm>
            <a:off x="5505450" y="4800600"/>
            <a:ext cx="103822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5C9843-F827-4C89-A31C-06F2C2E67F58}"/>
              </a:ext>
            </a:extLst>
          </p:cNvPr>
          <p:cNvCxnSpPr>
            <a:cxnSpLocks/>
          </p:cNvCxnSpPr>
          <p:nvPr/>
        </p:nvCxnSpPr>
        <p:spPr>
          <a:xfrm flipV="1">
            <a:off x="3832620" y="2452691"/>
            <a:ext cx="2355057" cy="2124074"/>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D5CD185-9A28-4A9A-8535-4F0924E54364}"/>
              </a:ext>
            </a:extLst>
          </p:cNvPr>
          <p:cNvSpPr/>
          <p:nvPr/>
        </p:nvSpPr>
        <p:spPr>
          <a:xfrm>
            <a:off x="4667251" y="4333882"/>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0FA18F68-8837-4216-91E1-90009A6B0B62}"/>
              </a:ext>
            </a:extLst>
          </p:cNvPr>
          <p:cNvSpPr/>
          <p:nvPr/>
        </p:nvSpPr>
        <p:spPr>
          <a:xfrm>
            <a:off x="4200527" y="3933815"/>
            <a:ext cx="361948" cy="3047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25" name="Straight Connector 24">
            <a:extLst>
              <a:ext uri="{FF2B5EF4-FFF2-40B4-BE49-F238E27FC236}">
                <a16:creationId xmlns:a16="http://schemas.microsoft.com/office/drawing/2014/main" id="{7288A8E4-A677-4325-BAD6-D98C70FA7ABF}"/>
              </a:ext>
            </a:extLst>
          </p:cNvPr>
          <p:cNvCxnSpPr>
            <a:cxnSpLocks/>
          </p:cNvCxnSpPr>
          <p:nvPr/>
        </p:nvCxnSpPr>
        <p:spPr>
          <a:xfrm>
            <a:off x="4381501" y="4176316"/>
            <a:ext cx="0" cy="1433909"/>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1AFE6A7-5FB4-43ED-82F3-3E7F555AAEF9}"/>
              </a:ext>
            </a:extLst>
          </p:cNvPr>
          <p:cNvCxnSpPr>
            <a:cxnSpLocks/>
          </p:cNvCxnSpPr>
          <p:nvPr/>
        </p:nvCxnSpPr>
        <p:spPr>
          <a:xfrm>
            <a:off x="4381501" y="5819775"/>
            <a:ext cx="71437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1F8207-AE77-4B1D-9A26-04891CDEE5B3}"/>
              </a:ext>
            </a:extLst>
          </p:cNvPr>
          <p:cNvCxnSpPr>
            <a:cxnSpLocks/>
          </p:cNvCxnSpPr>
          <p:nvPr/>
        </p:nvCxnSpPr>
        <p:spPr>
          <a:xfrm flipH="1">
            <a:off x="3495675" y="4086206"/>
            <a:ext cx="88582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F4DB5F-DD03-4AE9-9149-CC5006ADFA7A}"/>
              </a:ext>
            </a:extLst>
          </p:cNvPr>
          <p:cNvCxnSpPr>
            <a:cxnSpLocks/>
          </p:cNvCxnSpPr>
          <p:nvPr/>
        </p:nvCxnSpPr>
        <p:spPr>
          <a:xfrm flipV="1">
            <a:off x="3314700" y="3367479"/>
            <a:ext cx="0" cy="71872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A6F48B3-1270-4E7C-A1E8-FC2C5AC2383F}"/>
              </a:ext>
            </a:extLst>
          </p:cNvPr>
          <p:cNvSpPr txBox="1"/>
          <p:nvPr/>
        </p:nvSpPr>
        <p:spPr>
          <a:xfrm>
            <a:off x="408098" y="2136756"/>
            <a:ext cx="2423510" cy="4524315"/>
          </a:xfrm>
          <a:prstGeom prst="rect">
            <a:avLst/>
          </a:prstGeom>
          <a:noFill/>
          <a:ln>
            <a:solidFill>
              <a:schemeClr val="accent1"/>
            </a:solidFill>
          </a:ln>
        </p:spPr>
        <p:txBody>
          <a:bodyPr wrap="square" rtlCol="0">
            <a:spAutoFit/>
          </a:bodyPr>
          <a:lstStyle/>
          <a:p>
            <a:r>
              <a:rPr lang="en-MY" sz="2400" dirty="0"/>
              <a:t>Rising inflation tends to transitory. And such inflation may not be necessarily bad, as it helps improve firms and workers’ balance sheets</a:t>
            </a:r>
          </a:p>
          <a:p>
            <a:endParaRPr lang="en-MY" sz="2400" dirty="0"/>
          </a:p>
          <a:p>
            <a:endParaRPr lang="en-MY" sz="2400" dirty="0"/>
          </a:p>
        </p:txBody>
      </p:sp>
      <p:cxnSp>
        <p:nvCxnSpPr>
          <p:cNvPr id="29" name="Straight Connector 28">
            <a:extLst>
              <a:ext uri="{FF2B5EF4-FFF2-40B4-BE49-F238E27FC236}">
                <a16:creationId xmlns:a16="http://schemas.microsoft.com/office/drawing/2014/main" id="{30A7C294-4E6B-4AAA-931A-54C707881701}"/>
              </a:ext>
            </a:extLst>
          </p:cNvPr>
          <p:cNvCxnSpPr>
            <a:cxnSpLocks/>
          </p:cNvCxnSpPr>
          <p:nvPr/>
        </p:nvCxnSpPr>
        <p:spPr>
          <a:xfrm>
            <a:off x="5095874" y="3467107"/>
            <a:ext cx="0" cy="2085969"/>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0BAC4603-689D-403C-BE97-1307A7C0ACC6}"/>
              </a:ext>
            </a:extLst>
          </p:cNvPr>
          <p:cNvSpPr/>
          <p:nvPr/>
        </p:nvSpPr>
        <p:spPr>
          <a:xfrm>
            <a:off x="4914900" y="3295669"/>
            <a:ext cx="361948" cy="30478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34" name="Straight Connector 33">
            <a:extLst>
              <a:ext uri="{FF2B5EF4-FFF2-40B4-BE49-F238E27FC236}">
                <a16:creationId xmlns:a16="http://schemas.microsoft.com/office/drawing/2014/main" id="{3B893527-23B1-4BE7-A9E6-1D9CE1E323DC}"/>
              </a:ext>
            </a:extLst>
          </p:cNvPr>
          <p:cNvCxnSpPr>
            <a:cxnSpLocks/>
          </p:cNvCxnSpPr>
          <p:nvPr/>
        </p:nvCxnSpPr>
        <p:spPr>
          <a:xfrm flipH="1">
            <a:off x="3495675" y="3429000"/>
            <a:ext cx="1600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03DD-8CA7-44E5-986F-2E755D8CA377}"/>
              </a:ext>
            </a:extLst>
          </p:cNvPr>
          <p:cNvSpPr>
            <a:spLocks noGrp="1"/>
          </p:cNvSpPr>
          <p:nvPr>
            <p:ph type="title"/>
          </p:nvPr>
        </p:nvSpPr>
        <p:spPr/>
        <p:txBody>
          <a:bodyPr>
            <a:normAutofit/>
          </a:bodyPr>
          <a:lstStyle/>
          <a:p>
            <a:r>
              <a:rPr lang="en-MY" sz="4000" b="1" dirty="0"/>
              <a:t>Back to the question: does (will) massive QE cause inflation?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844412-6491-4892-9855-4BFBE040EE9F}"/>
                  </a:ext>
                </a:extLst>
              </p:cNvPr>
              <p:cNvSpPr>
                <a:spLocks noGrp="1"/>
              </p:cNvSpPr>
              <p:nvPr>
                <p:ph idx="1"/>
              </p:nvPr>
            </p:nvSpPr>
            <p:spPr/>
            <p:txBody>
              <a:bodyPr>
                <a:normAutofit lnSpcReduction="10000"/>
              </a:bodyPr>
              <a:lstStyle/>
              <a:p>
                <a:r>
                  <a:rPr lang="en-MY" dirty="0"/>
                  <a:t>What’s the main theoretical foundation for the claim that “inflation is everywhere and always a monetary phenomenon”? Milton Friedman’s quantity theory of money</a:t>
                </a:r>
              </a:p>
              <a:p>
                <a:endParaRPr lang="en-MY"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𝑀𝑉</m:t>
                      </m:r>
                      <m:r>
                        <a:rPr lang="en-US" b="0" i="1" smtClean="0">
                          <a:latin typeface="Cambria Math" panose="02040503050406030204" pitchFamily="18" charset="0"/>
                        </a:rPr>
                        <m:t>=</m:t>
                      </m:r>
                      <m:r>
                        <a:rPr lang="en-US" b="0" i="1" smtClean="0">
                          <a:latin typeface="Cambria Math" panose="02040503050406030204" pitchFamily="18" charset="0"/>
                        </a:rPr>
                        <m:t>𝑃𝑦</m:t>
                      </m:r>
                    </m:oMath>
                  </m:oMathPara>
                </a14:m>
                <a:endParaRPr lang="en-MY" dirty="0"/>
              </a:p>
              <a:p>
                <a:pPr marL="0" indent="0">
                  <a:buNone/>
                </a:pPr>
                <a:endParaRPr lang="en-MY" dirty="0"/>
              </a:p>
              <a:p>
                <a:r>
                  <a:rPr lang="en-MY" dirty="0"/>
                  <a:t>where </a:t>
                </a:r>
                <a14:m>
                  <m:oMath xmlns:m="http://schemas.openxmlformats.org/officeDocument/2006/math">
                    <m:r>
                      <a:rPr lang="en-US" b="0" i="1" smtClean="0">
                        <a:latin typeface="Cambria Math" panose="02040503050406030204" pitchFamily="18" charset="0"/>
                      </a:rPr>
                      <m:t>𝑀</m:t>
                    </m:r>
                  </m:oMath>
                </a14:m>
                <a:r>
                  <a:rPr lang="en-MY" dirty="0"/>
                  <a:t> = money supply, </a:t>
                </a:r>
                <a14:m>
                  <m:oMath xmlns:m="http://schemas.openxmlformats.org/officeDocument/2006/math">
                    <m:r>
                      <a:rPr lang="en-US" b="0" i="1" smtClean="0">
                        <a:latin typeface="Cambria Math" panose="02040503050406030204" pitchFamily="18" charset="0"/>
                      </a:rPr>
                      <m:t>𝑉</m:t>
                    </m:r>
                  </m:oMath>
                </a14:m>
                <a:r>
                  <a:rPr lang="en-MY" dirty="0"/>
                  <a:t> = velocity of money, </a:t>
                </a:r>
                <a14:m>
                  <m:oMath xmlns:m="http://schemas.openxmlformats.org/officeDocument/2006/math">
                    <m:r>
                      <a:rPr lang="en-US" b="0" i="1" smtClean="0">
                        <a:latin typeface="Cambria Math" panose="02040503050406030204" pitchFamily="18" charset="0"/>
                      </a:rPr>
                      <m:t>𝑃</m:t>
                    </m:r>
                  </m:oMath>
                </a14:m>
                <a:r>
                  <a:rPr lang="en-MY" dirty="0"/>
                  <a:t> = price level, and </a:t>
                </a:r>
                <a14:m>
                  <m:oMath xmlns:m="http://schemas.openxmlformats.org/officeDocument/2006/math">
                    <m:r>
                      <a:rPr lang="en-US" b="0" i="1" smtClean="0">
                        <a:latin typeface="Cambria Math" panose="02040503050406030204" pitchFamily="18" charset="0"/>
                      </a:rPr>
                      <m:t>𝑦</m:t>
                    </m:r>
                  </m:oMath>
                </a14:m>
                <a:r>
                  <a:rPr lang="en-MY" dirty="0"/>
                  <a:t> = production.</a:t>
                </a:r>
              </a:p>
              <a:p>
                <a:r>
                  <a:rPr lang="en-MY" dirty="0"/>
                  <a:t>Given the production capacity and norm in monetary transaction, </a:t>
                </a:r>
                <a:r>
                  <a:rPr lang="en-MY" b="1" dirty="0"/>
                  <a:t>greater </a:t>
                </a:r>
                <a14:m>
                  <m:oMath xmlns:m="http://schemas.openxmlformats.org/officeDocument/2006/math">
                    <m:r>
                      <a:rPr lang="en-US" b="1" i="1" smtClean="0">
                        <a:latin typeface="Cambria Math" panose="02040503050406030204" pitchFamily="18" charset="0"/>
                      </a:rPr>
                      <m:t>𝑴</m:t>
                    </m:r>
                  </m:oMath>
                </a14:m>
                <a:r>
                  <a:rPr lang="en-MY" b="1" dirty="0"/>
                  <a:t> causes higher </a:t>
                </a:r>
                <a14:m>
                  <m:oMath xmlns:m="http://schemas.openxmlformats.org/officeDocument/2006/math">
                    <m:r>
                      <a:rPr lang="en-US" b="1" i="1" smtClean="0">
                        <a:latin typeface="Cambria Math" panose="02040503050406030204" pitchFamily="18" charset="0"/>
                      </a:rPr>
                      <m:t>𝑷</m:t>
                    </m:r>
                  </m:oMath>
                </a14:m>
                <a:r>
                  <a:rPr lang="en-MY" dirty="0"/>
                  <a:t>.</a:t>
                </a:r>
              </a:p>
              <a:p>
                <a:endParaRPr lang="en-MY" dirty="0"/>
              </a:p>
            </p:txBody>
          </p:sp>
        </mc:Choice>
        <mc:Fallback xmlns="">
          <p:sp>
            <p:nvSpPr>
              <p:cNvPr id="3" name="Content Placeholder 2">
                <a:extLst>
                  <a:ext uri="{FF2B5EF4-FFF2-40B4-BE49-F238E27FC236}">
                    <a16:creationId xmlns:a16="http://schemas.microsoft.com/office/drawing/2014/main" id="{FB844412-6491-4892-9855-4BFBE040EE9F}"/>
                  </a:ext>
                </a:extLst>
              </p:cNvPr>
              <p:cNvSpPr>
                <a:spLocks noGrp="1" noRot="1" noChangeAspect="1" noMove="1" noResize="1" noEditPoints="1" noAdjustHandles="1" noChangeArrowheads="1" noChangeShapeType="1" noTextEdit="1"/>
              </p:cNvSpPr>
              <p:nvPr>
                <p:ph idx="1"/>
              </p:nvPr>
            </p:nvSpPr>
            <p:spPr>
              <a:blipFill>
                <a:blip r:embed="rId2"/>
                <a:stretch>
                  <a:fillRect l="-1043" t="-3081" r="-928"/>
                </a:stretch>
              </a:blipFill>
            </p:spPr>
            <p:txBody>
              <a:bodyPr/>
              <a:lstStyle/>
              <a:p>
                <a:r>
                  <a:rPr lang="en-MY">
                    <a:noFill/>
                  </a:rPr>
                  <a:t> </a:t>
                </a:r>
              </a:p>
            </p:txBody>
          </p:sp>
        </mc:Fallback>
      </mc:AlternateContent>
    </p:spTree>
    <p:extLst>
      <p:ext uri="{BB962C8B-B14F-4D97-AF65-F5344CB8AC3E}">
        <p14:creationId xmlns:p14="http://schemas.microsoft.com/office/powerpoint/2010/main" val="1839479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01C3C-942D-461F-BB2E-AED15AA63BD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800" b="1" kern="1200" dirty="0">
                <a:solidFill>
                  <a:schemeClr val="bg1"/>
                </a:solidFill>
                <a:latin typeface="+mj-lt"/>
                <a:ea typeface="+mj-ea"/>
                <a:cs typeface="+mj-cs"/>
              </a:rPr>
              <a:t>But apparently QE is not everywhere and always a villain for inflation</a:t>
            </a:r>
          </a:p>
        </p:txBody>
      </p:sp>
      <p:pic>
        <p:nvPicPr>
          <p:cNvPr id="5" name="Picture 4" descr="Chart&#10;&#10;Description automatically generated">
            <a:extLst>
              <a:ext uri="{FF2B5EF4-FFF2-40B4-BE49-F238E27FC236}">
                <a16:creationId xmlns:a16="http://schemas.microsoft.com/office/drawing/2014/main" id="{2927CF1D-3D30-4BBE-9D16-B9930F946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74" y="1614267"/>
            <a:ext cx="10599514" cy="4928773"/>
          </a:xfrm>
          <a:prstGeom prst="rect">
            <a:avLst/>
          </a:prstGeom>
        </p:spPr>
      </p:pic>
    </p:spTree>
    <p:extLst>
      <p:ext uri="{BB962C8B-B14F-4D97-AF65-F5344CB8AC3E}">
        <p14:creationId xmlns:p14="http://schemas.microsoft.com/office/powerpoint/2010/main" val="12506233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CF0B-88A7-43FC-AE7F-6DF2E8B1DDC4}"/>
              </a:ext>
            </a:extLst>
          </p:cNvPr>
          <p:cNvSpPr>
            <a:spLocks noGrp="1"/>
          </p:cNvSpPr>
          <p:nvPr>
            <p:ph type="title"/>
          </p:nvPr>
        </p:nvSpPr>
        <p:spPr>
          <a:xfrm>
            <a:off x="1143000" y="166014"/>
            <a:ext cx="10515600" cy="1325563"/>
          </a:xfrm>
        </p:spPr>
        <p:txBody>
          <a:bodyPr>
            <a:normAutofit/>
          </a:bodyPr>
          <a:lstStyle/>
          <a:p>
            <a:r>
              <a:rPr lang="en-MY" sz="4000" b="1" dirty="0"/>
              <a:t>Monetary operating system does matter</a:t>
            </a:r>
          </a:p>
        </p:txBody>
      </p:sp>
      <p:graphicFrame>
        <p:nvGraphicFramePr>
          <p:cNvPr id="4" name="Table 4">
            <a:extLst>
              <a:ext uri="{FF2B5EF4-FFF2-40B4-BE49-F238E27FC236}">
                <a16:creationId xmlns:a16="http://schemas.microsoft.com/office/drawing/2014/main" id="{46D3ED13-3403-42D9-9F73-FD52D96452A1}"/>
              </a:ext>
            </a:extLst>
          </p:cNvPr>
          <p:cNvGraphicFramePr>
            <a:graphicFrameLocks noGrp="1"/>
          </p:cNvGraphicFramePr>
          <p:nvPr>
            <p:ph idx="1"/>
            <p:extLst>
              <p:ext uri="{D42A27DB-BD31-4B8C-83A1-F6EECF244321}">
                <p14:modId xmlns:p14="http://schemas.microsoft.com/office/powerpoint/2010/main" val="1030158166"/>
              </p:ext>
            </p:extLst>
          </p:nvPr>
        </p:nvGraphicFramePr>
        <p:xfrm>
          <a:off x="485775" y="1965604"/>
          <a:ext cx="5467350" cy="1381760"/>
        </p:xfrm>
        <a:graphic>
          <a:graphicData uri="http://schemas.openxmlformats.org/drawingml/2006/table">
            <a:tbl>
              <a:tblPr firstRow="1" bandRow="1">
                <a:tableStyleId>{5C22544A-7EE6-4342-B048-85BDC9FD1C3A}</a:tableStyleId>
              </a:tblPr>
              <a:tblGrid>
                <a:gridCol w="1683450">
                  <a:extLst>
                    <a:ext uri="{9D8B030D-6E8A-4147-A177-3AD203B41FA5}">
                      <a16:colId xmlns:a16="http://schemas.microsoft.com/office/drawing/2014/main" val="2837198082"/>
                    </a:ext>
                  </a:extLst>
                </a:gridCol>
                <a:gridCol w="1050225">
                  <a:extLst>
                    <a:ext uri="{9D8B030D-6E8A-4147-A177-3AD203B41FA5}">
                      <a16:colId xmlns:a16="http://schemas.microsoft.com/office/drawing/2014/main" val="1876850366"/>
                    </a:ext>
                  </a:extLst>
                </a:gridCol>
                <a:gridCol w="1668005">
                  <a:extLst>
                    <a:ext uri="{9D8B030D-6E8A-4147-A177-3AD203B41FA5}">
                      <a16:colId xmlns:a16="http://schemas.microsoft.com/office/drawing/2014/main" val="1871028804"/>
                    </a:ext>
                  </a:extLst>
                </a:gridCol>
                <a:gridCol w="1065670">
                  <a:extLst>
                    <a:ext uri="{9D8B030D-6E8A-4147-A177-3AD203B41FA5}">
                      <a16:colId xmlns:a16="http://schemas.microsoft.com/office/drawing/2014/main" val="3560654032"/>
                    </a:ext>
                  </a:extLst>
                </a:gridCol>
              </a:tblGrid>
              <a:tr h="0">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370840">
                <a:tc>
                  <a:txBody>
                    <a:bodyPr/>
                    <a:lstStyle/>
                    <a:p>
                      <a:r>
                        <a:rPr lang="en-MY" dirty="0"/>
                        <a:t>Treasury bonds</a:t>
                      </a:r>
                    </a:p>
                  </a:txBody>
                  <a:tcPr/>
                </a:tc>
                <a:tc>
                  <a:txBody>
                    <a:bodyPr/>
                    <a:lstStyle/>
                    <a:p>
                      <a:r>
                        <a:rPr lang="en-MY" b="0" dirty="0"/>
                        <a:t>1000</a:t>
                      </a:r>
                    </a:p>
                  </a:txBody>
                  <a:tcPr/>
                </a:tc>
                <a:tc>
                  <a:txBody>
                    <a:bodyPr/>
                    <a:lstStyle/>
                    <a:p>
                      <a:r>
                        <a:rPr lang="en-MY" dirty="0"/>
                        <a:t>Excess reserves</a:t>
                      </a:r>
                    </a:p>
                  </a:txBody>
                  <a:tcPr/>
                </a:tc>
                <a:tc>
                  <a:txBody>
                    <a:bodyPr/>
                    <a:lstStyle/>
                    <a:p>
                      <a:r>
                        <a:rPr lang="en-MY" b="0" dirty="0"/>
                        <a:t>500</a:t>
                      </a:r>
                    </a:p>
                  </a:txBody>
                  <a:tcPr/>
                </a:tc>
                <a:extLst>
                  <a:ext uri="{0D108BD9-81ED-4DB2-BD59-A6C34878D82A}">
                    <a16:rowId xmlns:a16="http://schemas.microsoft.com/office/drawing/2014/main" val="3435176338"/>
                  </a:ext>
                </a:extLst>
              </a:tr>
              <a:tr h="370840">
                <a:tc>
                  <a:txBody>
                    <a:bodyPr/>
                    <a:lstStyle/>
                    <a:p>
                      <a:endParaRPr lang="en-MY" dirty="0"/>
                    </a:p>
                  </a:txBody>
                  <a:tcPr/>
                </a:tc>
                <a:tc>
                  <a:txBody>
                    <a:bodyPr/>
                    <a:lstStyle/>
                    <a:p>
                      <a:endParaRPr lang="en-MY" dirty="0"/>
                    </a:p>
                  </a:txBody>
                  <a:tcPr/>
                </a:tc>
                <a:tc>
                  <a:txBody>
                    <a:bodyPr/>
                    <a:lstStyle/>
                    <a:p>
                      <a:r>
                        <a:rPr lang="en-MY" dirty="0"/>
                        <a:t>Currency</a:t>
                      </a:r>
                    </a:p>
                  </a:txBody>
                  <a:tcPr/>
                </a:tc>
                <a:tc>
                  <a:txBody>
                    <a:bodyPr/>
                    <a:lstStyle/>
                    <a:p>
                      <a:r>
                        <a:rPr lang="en-MY" dirty="0"/>
                        <a:t>500</a:t>
                      </a:r>
                    </a:p>
                  </a:txBody>
                  <a:tcPr/>
                </a:tc>
                <a:extLst>
                  <a:ext uri="{0D108BD9-81ED-4DB2-BD59-A6C34878D82A}">
                    <a16:rowId xmlns:a16="http://schemas.microsoft.com/office/drawing/2014/main" val="2837297038"/>
                  </a:ext>
                </a:extLst>
              </a:tr>
            </a:tbl>
          </a:graphicData>
        </a:graphic>
      </p:graphicFrame>
      <p:sp>
        <p:nvSpPr>
          <p:cNvPr id="6" name="TextBox 5">
            <a:extLst>
              <a:ext uri="{FF2B5EF4-FFF2-40B4-BE49-F238E27FC236}">
                <a16:creationId xmlns:a16="http://schemas.microsoft.com/office/drawing/2014/main" id="{195E2BEF-2191-4C97-8FBF-D0F5CAAEDC6D}"/>
              </a:ext>
            </a:extLst>
          </p:cNvPr>
          <p:cNvSpPr txBox="1"/>
          <p:nvPr/>
        </p:nvSpPr>
        <p:spPr>
          <a:xfrm>
            <a:off x="371475" y="1465541"/>
            <a:ext cx="5934075" cy="369332"/>
          </a:xfrm>
          <a:prstGeom prst="rect">
            <a:avLst/>
          </a:prstGeom>
          <a:noFill/>
        </p:spPr>
        <p:txBody>
          <a:bodyPr wrap="square" rtlCol="0">
            <a:spAutoFit/>
          </a:bodyPr>
          <a:lstStyle/>
          <a:p>
            <a:r>
              <a:rPr lang="en-MY" dirty="0"/>
              <a:t>Central bank balance sheet before large scale asset purchase</a:t>
            </a:r>
          </a:p>
        </p:txBody>
      </p:sp>
      <p:graphicFrame>
        <p:nvGraphicFramePr>
          <p:cNvPr id="7" name="Table 4">
            <a:extLst>
              <a:ext uri="{FF2B5EF4-FFF2-40B4-BE49-F238E27FC236}">
                <a16:creationId xmlns:a16="http://schemas.microsoft.com/office/drawing/2014/main" id="{CD322E12-66AA-4AD8-8830-6BB5323E9DB8}"/>
              </a:ext>
            </a:extLst>
          </p:cNvPr>
          <p:cNvGraphicFramePr>
            <a:graphicFrameLocks/>
          </p:cNvGraphicFramePr>
          <p:nvPr>
            <p:extLst>
              <p:ext uri="{D42A27DB-BD31-4B8C-83A1-F6EECF244321}">
                <p14:modId xmlns:p14="http://schemas.microsoft.com/office/powerpoint/2010/main" val="4284384836"/>
              </p:ext>
            </p:extLst>
          </p:nvPr>
        </p:nvGraphicFramePr>
        <p:xfrm>
          <a:off x="485775" y="4130953"/>
          <a:ext cx="5467350" cy="1752600"/>
        </p:xfrm>
        <a:graphic>
          <a:graphicData uri="http://schemas.openxmlformats.org/drawingml/2006/table">
            <a:tbl>
              <a:tblPr firstRow="1" bandRow="1">
                <a:tableStyleId>{5C22544A-7EE6-4342-B048-85BDC9FD1C3A}</a:tableStyleId>
              </a:tblPr>
              <a:tblGrid>
                <a:gridCol w="1683450">
                  <a:extLst>
                    <a:ext uri="{9D8B030D-6E8A-4147-A177-3AD203B41FA5}">
                      <a16:colId xmlns:a16="http://schemas.microsoft.com/office/drawing/2014/main" val="2837198082"/>
                    </a:ext>
                  </a:extLst>
                </a:gridCol>
                <a:gridCol w="1050225">
                  <a:extLst>
                    <a:ext uri="{9D8B030D-6E8A-4147-A177-3AD203B41FA5}">
                      <a16:colId xmlns:a16="http://schemas.microsoft.com/office/drawing/2014/main" val="1876850366"/>
                    </a:ext>
                  </a:extLst>
                </a:gridCol>
                <a:gridCol w="1668005">
                  <a:extLst>
                    <a:ext uri="{9D8B030D-6E8A-4147-A177-3AD203B41FA5}">
                      <a16:colId xmlns:a16="http://schemas.microsoft.com/office/drawing/2014/main" val="1871028804"/>
                    </a:ext>
                  </a:extLst>
                </a:gridCol>
                <a:gridCol w="1065670">
                  <a:extLst>
                    <a:ext uri="{9D8B030D-6E8A-4147-A177-3AD203B41FA5}">
                      <a16:colId xmlns:a16="http://schemas.microsoft.com/office/drawing/2014/main" val="3560654032"/>
                    </a:ext>
                  </a:extLst>
                </a:gridCol>
              </a:tblGrid>
              <a:tr h="0">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370840">
                <a:tc>
                  <a:txBody>
                    <a:bodyPr/>
                    <a:lstStyle/>
                    <a:p>
                      <a:r>
                        <a:rPr lang="en-MY" dirty="0"/>
                        <a:t>Loans</a:t>
                      </a:r>
                    </a:p>
                  </a:txBody>
                  <a:tcPr/>
                </a:tc>
                <a:tc>
                  <a:txBody>
                    <a:bodyPr/>
                    <a:lstStyle/>
                    <a:p>
                      <a:r>
                        <a:rPr lang="en-MY" b="0" dirty="0"/>
                        <a:t>1000</a:t>
                      </a:r>
                    </a:p>
                  </a:txBody>
                  <a:tcPr/>
                </a:tc>
                <a:tc>
                  <a:txBody>
                    <a:bodyPr/>
                    <a:lstStyle/>
                    <a:p>
                      <a:r>
                        <a:rPr lang="en-MY" dirty="0"/>
                        <a:t>Deposits</a:t>
                      </a:r>
                    </a:p>
                  </a:txBody>
                  <a:tcPr/>
                </a:tc>
                <a:tc>
                  <a:txBody>
                    <a:bodyPr/>
                    <a:lstStyle/>
                    <a:p>
                      <a:r>
                        <a:rPr lang="en-MY" dirty="0"/>
                        <a:t>2500</a:t>
                      </a:r>
                    </a:p>
                  </a:txBody>
                  <a:tcPr/>
                </a:tc>
                <a:extLst>
                  <a:ext uri="{0D108BD9-81ED-4DB2-BD59-A6C34878D82A}">
                    <a16:rowId xmlns:a16="http://schemas.microsoft.com/office/drawing/2014/main" val="3435176338"/>
                  </a:ext>
                </a:extLst>
              </a:tr>
              <a:tr h="370840">
                <a:tc>
                  <a:txBody>
                    <a:bodyPr/>
                    <a:lstStyle/>
                    <a:p>
                      <a:r>
                        <a:rPr lang="en-MY" dirty="0"/>
                        <a:t>Excess reserves</a:t>
                      </a:r>
                    </a:p>
                  </a:txBody>
                  <a:tcPr/>
                </a:tc>
                <a:tc>
                  <a:txBody>
                    <a:bodyPr/>
                    <a:lstStyle/>
                    <a:p>
                      <a:r>
                        <a:rPr lang="en-MY" b="0" dirty="0"/>
                        <a:t>500</a:t>
                      </a:r>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837297038"/>
                  </a:ext>
                </a:extLst>
              </a:tr>
              <a:tr h="370840">
                <a:tc>
                  <a:txBody>
                    <a:bodyPr/>
                    <a:lstStyle/>
                    <a:p>
                      <a:r>
                        <a:rPr lang="en-MY" dirty="0"/>
                        <a:t>Treasury bonds</a:t>
                      </a:r>
                    </a:p>
                  </a:txBody>
                  <a:tcPr/>
                </a:tc>
                <a:tc>
                  <a:txBody>
                    <a:bodyPr/>
                    <a:lstStyle/>
                    <a:p>
                      <a:r>
                        <a:rPr lang="en-MY" b="0" dirty="0"/>
                        <a:t>1000</a:t>
                      </a:r>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4086988302"/>
                  </a:ext>
                </a:extLst>
              </a:tr>
            </a:tbl>
          </a:graphicData>
        </a:graphic>
      </p:graphicFrame>
      <p:sp>
        <p:nvSpPr>
          <p:cNvPr id="8" name="TextBox 7">
            <a:extLst>
              <a:ext uri="{FF2B5EF4-FFF2-40B4-BE49-F238E27FC236}">
                <a16:creationId xmlns:a16="http://schemas.microsoft.com/office/drawing/2014/main" id="{A7472C7C-194B-4705-BB00-AF73D9DA2B8A}"/>
              </a:ext>
            </a:extLst>
          </p:cNvPr>
          <p:cNvSpPr txBox="1"/>
          <p:nvPr/>
        </p:nvSpPr>
        <p:spPr>
          <a:xfrm>
            <a:off x="485775" y="3622280"/>
            <a:ext cx="5934075" cy="369332"/>
          </a:xfrm>
          <a:prstGeom prst="rect">
            <a:avLst/>
          </a:prstGeom>
          <a:noFill/>
        </p:spPr>
        <p:txBody>
          <a:bodyPr wrap="square" rtlCol="0">
            <a:spAutoFit/>
          </a:bodyPr>
          <a:lstStyle/>
          <a:p>
            <a:r>
              <a:rPr lang="en-MY" dirty="0"/>
              <a:t>Banks’ balance sheet before large scale asset purchase</a:t>
            </a:r>
          </a:p>
        </p:txBody>
      </p:sp>
      <p:graphicFrame>
        <p:nvGraphicFramePr>
          <p:cNvPr id="9" name="Table 4">
            <a:extLst>
              <a:ext uri="{FF2B5EF4-FFF2-40B4-BE49-F238E27FC236}">
                <a16:creationId xmlns:a16="http://schemas.microsoft.com/office/drawing/2014/main" id="{73042428-9A5D-4ADB-B9A6-7EBACACDBAD9}"/>
              </a:ext>
            </a:extLst>
          </p:cNvPr>
          <p:cNvGraphicFramePr>
            <a:graphicFrameLocks/>
          </p:cNvGraphicFramePr>
          <p:nvPr>
            <p:extLst>
              <p:ext uri="{D42A27DB-BD31-4B8C-83A1-F6EECF244321}">
                <p14:modId xmlns:p14="http://schemas.microsoft.com/office/powerpoint/2010/main" val="2827264994"/>
              </p:ext>
            </p:extLst>
          </p:nvPr>
        </p:nvGraphicFramePr>
        <p:xfrm>
          <a:off x="6238875" y="1965604"/>
          <a:ext cx="5819775" cy="1381760"/>
        </p:xfrm>
        <a:graphic>
          <a:graphicData uri="http://schemas.openxmlformats.org/drawingml/2006/table">
            <a:tbl>
              <a:tblPr firstRow="1" bandRow="1">
                <a:tableStyleId>{21E4AEA4-8DFA-4A89-87EB-49C32662AFE0}</a:tableStyleId>
              </a:tblPr>
              <a:tblGrid>
                <a:gridCol w="1791965">
                  <a:extLst>
                    <a:ext uri="{9D8B030D-6E8A-4147-A177-3AD203B41FA5}">
                      <a16:colId xmlns:a16="http://schemas.microsoft.com/office/drawing/2014/main" val="2837198082"/>
                    </a:ext>
                  </a:extLst>
                </a:gridCol>
                <a:gridCol w="1280146">
                  <a:extLst>
                    <a:ext uri="{9D8B030D-6E8A-4147-A177-3AD203B41FA5}">
                      <a16:colId xmlns:a16="http://schemas.microsoft.com/office/drawing/2014/main" val="1876850366"/>
                    </a:ext>
                  </a:extLst>
                </a:gridCol>
                <a:gridCol w="1613301">
                  <a:extLst>
                    <a:ext uri="{9D8B030D-6E8A-4147-A177-3AD203B41FA5}">
                      <a16:colId xmlns:a16="http://schemas.microsoft.com/office/drawing/2014/main" val="1871028804"/>
                    </a:ext>
                  </a:extLst>
                </a:gridCol>
                <a:gridCol w="1134363">
                  <a:extLst>
                    <a:ext uri="{9D8B030D-6E8A-4147-A177-3AD203B41FA5}">
                      <a16:colId xmlns:a16="http://schemas.microsoft.com/office/drawing/2014/main" val="3560654032"/>
                    </a:ext>
                  </a:extLst>
                </a:gridCol>
              </a:tblGrid>
              <a:tr h="0">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370840">
                <a:tc>
                  <a:txBody>
                    <a:bodyPr/>
                    <a:lstStyle/>
                    <a:p>
                      <a:r>
                        <a:rPr lang="en-MY" dirty="0"/>
                        <a:t>Treasury bonds</a:t>
                      </a:r>
                    </a:p>
                  </a:txBody>
                  <a:tcPr/>
                </a:tc>
                <a:tc>
                  <a:txBody>
                    <a:bodyPr/>
                    <a:lstStyle/>
                    <a:p>
                      <a:r>
                        <a:rPr lang="en-MY" strike="sngStrike" dirty="0"/>
                        <a:t>1000 </a:t>
                      </a:r>
                      <a:r>
                        <a:rPr lang="en-MY" b="1" strike="noStrike" dirty="0"/>
                        <a:t>1800</a:t>
                      </a:r>
                      <a:endParaRPr lang="en-MY" b="1" strike="sngStrike" dirty="0"/>
                    </a:p>
                  </a:txBody>
                  <a:tcPr/>
                </a:tc>
                <a:tc>
                  <a:txBody>
                    <a:bodyPr/>
                    <a:lstStyle/>
                    <a:p>
                      <a:r>
                        <a:rPr lang="en-MY" dirty="0"/>
                        <a:t>Excess reserves</a:t>
                      </a:r>
                    </a:p>
                  </a:txBody>
                  <a:tcPr/>
                </a:tc>
                <a:tc>
                  <a:txBody>
                    <a:bodyPr/>
                    <a:lstStyle/>
                    <a:p>
                      <a:r>
                        <a:rPr lang="en-MY" strike="sngStrike" dirty="0"/>
                        <a:t>500</a:t>
                      </a:r>
                      <a:r>
                        <a:rPr lang="en-MY" strike="noStrike" dirty="0"/>
                        <a:t> </a:t>
                      </a:r>
                      <a:r>
                        <a:rPr lang="en-MY" b="1" strike="noStrike" dirty="0"/>
                        <a:t>1300</a:t>
                      </a:r>
                      <a:endParaRPr lang="en-MY" b="1" strike="sngStrike" dirty="0"/>
                    </a:p>
                  </a:txBody>
                  <a:tcPr/>
                </a:tc>
                <a:extLst>
                  <a:ext uri="{0D108BD9-81ED-4DB2-BD59-A6C34878D82A}">
                    <a16:rowId xmlns:a16="http://schemas.microsoft.com/office/drawing/2014/main" val="3435176338"/>
                  </a:ext>
                </a:extLst>
              </a:tr>
              <a:tr h="370840">
                <a:tc>
                  <a:txBody>
                    <a:bodyPr/>
                    <a:lstStyle/>
                    <a:p>
                      <a:endParaRPr lang="en-MY" dirty="0"/>
                    </a:p>
                  </a:txBody>
                  <a:tcPr/>
                </a:tc>
                <a:tc>
                  <a:txBody>
                    <a:bodyPr/>
                    <a:lstStyle/>
                    <a:p>
                      <a:endParaRPr lang="en-MY" dirty="0"/>
                    </a:p>
                  </a:txBody>
                  <a:tcPr/>
                </a:tc>
                <a:tc>
                  <a:txBody>
                    <a:bodyPr/>
                    <a:lstStyle/>
                    <a:p>
                      <a:r>
                        <a:rPr lang="en-MY" dirty="0"/>
                        <a:t>Currency</a:t>
                      </a:r>
                    </a:p>
                  </a:txBody>
                  <a:tcPr/>
                </a:tc>
                <a:tc>
                  <a:txBody>
                    <a:bodyPr/>
                    <a:lstStyle/>
                    <a:p>
                      <a:r>
                        <a:rPr lang="en-MY" dirty="0"/>
                        <a:t>500</a:t>
                      </a:r>
                    </a:p>
                  </a:txBody>
                  <a:tcPr/>
                </a:tc>
                <a:extLst>
                  <a:ext uri="{0D108BD9-81ED-4DB2-BD59-A6C34878D82A}">
                    <a16:rowId xmlns:a16="http://schemas.microsoft.com/office/drawing/2014/main" val="2837297038"/>
                  </a:ext>
                </a:extLst>
              </a:tr>
            </a:tbl>
          </a:graphicData>
        </a:graphic>
      </p:graphicFrame>
      <p:sp>
        <p:nvSpPr>
          <p:cNvPr id="10" name="TextBox 9">
            <a:extLst>
              <a:ext uri="{FF2B5EF4-FFF2-40B4-BE49-F238E27FC236}">
                <a16:creationId xmlns:a16="http://schemas.microsoft.com/office/drawing/2014/main" id="{A119702D-A4EA-4C85-B077-BDEBD096A2E0}"/>
              </a:ext>
            </a:extLst>
          </p:cNvPr>
          <p:cNvSpPr txBox="1"/>
          <p:nvPr/>
        </p:nvSpPr>
        <p:spPr>
          <a:xfrm>
            <a:off x="7248525" y="1458814"/>
            <a:ext cx="3800475" cy="369332"/>
          </a:xfrm>
          <a:prstGeom prst="rect">
            <a:avLst/>
          </a:prstGeom>
          <a:noFill/>
        </p:spPr>
        <p:txBody>
          <a:bodyPr wrap="square" rtlCol="0">
            <a:spAutoFit/>
          </a:bodyPr>
          <a:lstStyle/>
          <a:p>
            <a:r>
              <a:rPr lang="en-MY" dirty="0"/>
              <a:t>Central bank balance sheet after LSAP</a:t>
            </a:r>
          </a:p>
        </p:txBody>
      </p:sp>
      <p:sp>
        <p:nvSpPr>
          <p:cNvPr id="11" name="TextBox 10">
            <a:extLst>
              <a:ext uri="{FF2B5EF4-FFF2-40B4-BE49-F238E27FC236}">
                <a16:creationId xmlns:a16="http://schemas.microsoft.com/office/drawing/2014/main" id="{A1EFEBBE-3C40-4D8B-974C-370CBBDFAACD}"/>
              </a:ext>
            </a:extLst>
          </p:cNvPr>
          <p:cNvSpPr txBox="1"/>
          <p:nvPr/>
        </p:nvSpPr>
        <p:spPr>
          <a:xfrm>
            <a:off x="7410450" y="3622280"/>
            <a:ext cx="3638550" cy="369332"/>
          </a:xfrm>
          <a:prstGeom prst="rect">
            <a:avLst/>
          </a:prstGeom>
          <a:noFill/>
        </p:spPr>
        <p:txBody>
          <a:bodyPr wrap="square" rtlCol="0">
            <a:spAutoFit/>
          </a:bodyPr>
          <a:lstStyle/>
          <a:p>
            <a:r>
              <a:rPr lang="en-MY" dirty="0"/>
              <a:t>Banks’ balance sheet before LASP</a:t>
            </a:r>
          </a:p>
        </p:txBody>
      </p:sp>
      <p:graphicFrame>
        <p:nvGraphicFramePr>
          <p:cNvPr id="12" name="Table 4">
            <a:extLst>
              <a:ext uri="{FF2B5EF4-FFF2-40B4-BE49-F238E27FC236}">
                <a16:creationId xmlns:a16="http://schemas.microsoft.com/office/drawing/2014/main" id="{FDDBBCC7-2AF5-46E6-9E2B-BA79F573149C}"/>
              </a:ext>
            </a:extLst>
          </p:cNvPr>
          <p:cNvGraphicFramePr>
            <a:graphicFrameLocks/>
          </p:cNvGraphicFramePr>
          <p:nvPr>
            <p:extLst>
              <p:ext uri="{D42A27DB-BD31-4B8C-83A1-F6EECF244321}">
                <p14:modId xmlns:p14="http://schemas.microsoft.com/office/powerpoint/2010/main" val="4044166725"/>
              </p:ext>
            </p:extLst>
          </p:nvPr>
        </p:nvGraphicFramePr>
        <p:xfrm>
          <a:off x="6238874" y="4130953"/>
          <a:ext cx="5686424" cy="1752600"/>
        </p:xfrm>
        <a:graphic>
          <a:graphicData uri="http://schemas.openxmlformats.org/drawingml/2006/table">
            <a:tbl>
              <a:tblPr firstRow="1" bandRow="1">
                <a:tableStyleId>{21E4AEA4-8DFA-4A89-87EB-49C32662AFE0}</a:tableStyleId>
              </a:tblPr>
              <a:tblGrid>
                <a:gridCol w="1750905">
                  <a:extLst>
                    <a:ext uri="{9D8B030D-6E8A-4147-A177-3AD203B41FA5}">
                      <a16:colId xmlns:a16="http://schemas.microsoft.com/office/drawing/2014/main" val="2837198082"/>
                    </a:ext>
                  </a:extLst>
                </a:gridCol>
                <a:gridCol w="1325671">
                  <a:extLst>
                    <a:ext uri="{9D8B030D-6E8A-4147-A177-3AD203B41FA5}">
                      <a16:colId xmlns:a16="http://schemas.microsoft.com/office/drawing/2014/main" val="1876850366"/>
                    </a:ext>
                  </a:extLst>
                </a:gridCol>
                <a:gridCol w="1501477">
                  <a:extLst>
                    <a:ext uri="{9D8B030D-6E8A-4147-A177-3AD203B41FA5}">
                      <a16:colId xmlns:a16="http://schemas.microsoft.com/office/drawing/2014/main" val="1871028804"/>
                    </a:ext>
                  </a:extLst>
                </a:gridCol>
                <a:gridCol w="1108371">
                  <a:extLst>
                    <a:ext uri="{9D8B030D-6E8A-4147-A177-3AD203B41FA5}">
                      <a16:colId xmlns:a16="http://schemas.microsoft.com/office/drawing/2014/main" val="3560654032"/>
                    </a:ext>
                  </a:extLst>
                </a:gridCol>
              </a:tblGrid>
              <a:tr h="0">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370840">
                <a:tc>
                  <a:txBody>
                    <a:bodyPr/>
                    <a:lstStyle/>
                    <a:p>
                      <a:r>
                        <a:rPr lang="en-MY" dirty="0"/>
                        <a:t>Loans</a:t>
                      </a:r>
                    </a:p>
                  </a:txBody>
                  <a:tcPr/>
                </a:tc>
                <a:tc>
                  <a:txBody>
                    <a:bodyPr/>
                    <a:lstStyle/>
                    <a:p>
                      <a:r>
                        <a:rPr lang="en-MY" dirty="0"/>
                        <a:t>1000</a:t>
                      </a:r>
                    </a:p>
                  </a:txBody>
                  <a:tcPr/>
                </a:tc>
                <a:tc>
                  <a:txBody>
                    <a:bodyPr/>
                    <a:lstStyle/>
                    <a:p>
                      <a:r>
                        <a:rPr lang="en-MY" dirty="0"/>
                        <a:t>Deposits</a:t>
                      </a:r>
                    </a:p>
                  </a:txBody>
                  <a:tcPr/>
                </a:tc>
                <a:tc>
                  <a:txBody>
                    <a:bodyPr/>
                    <a:lstStyle/>
                    <a:p>
                      <a:r>
                        <a:rPr lang="en-MY" dirty="0"/>
                        <a:t>2500</a:t>
                      </a:r>
                    </a:p>
                  </a:txBody>
                  <a:tcPr/>
                </a:tc>
                <a:extLst>
                  <a:ext uri="{0D108BD9-81ED-4DB2-BD59-A6C34878D82A}">
                    <a16:rowId xmlns:a16="http://schemas.microsoft.com/office/drawing/2014/main" val="3435176338"/>
                  </a:ext>
                </a:extLst>
              </a:tr>
              <a:tr h="370840">
                <a:tc>
                  <a:txBody>
                    <a:bodyPr/>
                    <a:lstStyle/>
                    <a:p>
                      <a:r>
                        <a:rPr lang="en-MY" dirty="0"/>
                        <a:t>Excess reserves</a:t>
                      </a:r>
                    </a:p>
                  </a:txBody>
                  <a:tcPr/>
                </a:tc>
                <a:tc>
                  <a:txBody>
                    <a:bodyPr/>
                    <a:lstStyle/>
                    <a:p>
                      <a:r>
                        <a:rPr lang="en-MY" strike="sngStrike" dirty="0"/>
                        <a:t>500 </a:t>
                      </a:r>
                      <a:r>
                        <a:rPr lang="en-MY" b="1" strike="noStrike" dirty="0"/>
                        <a:t>1300</a:t>
                      </a:r>
                      <a:endParaRPr lang="en-MY" b="1" strike="sngStrike"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837297038"/>
                  </a:ext>
                </a:extLst>
              </a:tr>
              <a:tr h="370840">
                <a:tc>
                  <a:txBody>
                    <a:bodyPr/>
                    <a:lstStyle/>
                    <a:p>
                      <a:r>
                        <a:rPr lang="en-MY" dirty="0"/>
                        <a:t>Treasury bonds</a:t>
                      </a:r>
                    </a:p>
                  </a:txBody>
                  <a:tcPr/>
                </a:tc>
                <a:tc>
                  <a:txBody>
                    <a:bodyPr/>
                    <a:lstStyle/>
                    <a:p>
                      <a:r>
                        <a:rPr lang="en-MY" strike="sngStrike" dirty="0"/>
                        <a:t>1000 </a:t>
                      </a:r>
                      <a:r>
                        <a:rPr lang="en-MY" b="1" strike="noStrike" dirty="0"/>
                        <a:t>200</a:t>
                      </a:r>
                      <a:endParaRPr lang="en-MY" b="1" strike="sngStrike"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4086988302"/>
                  </a:ext>
                </a:extLst>
              </a:tr>
            </a:tbl>
          </a:graphicData>
        </a:graphic>
      </p:graphicFrame>
    </p:spTree>
    <p:extLst>
      <p:ext uri="{BB962C8B-B14F-4D97-AF65-F5344CB8AC3E}">
        <p14:creationId xmlns:p14="http://schemas.microsoft.com/office/powerpoint/2010/main" val="5639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CF0B-88A7-43FC-AE7F-6DF2E8B1DDC4}"/>
              </a:ext>
            </a:extLst>
          </p:cNvPr>
          <p:cNvSpPr>
            <a:spLocks noGrp="1"/>
          </p:cNvSpPr>
          <p:nvPr>
            <p:ph type="title"/>
          </p:nvPr>
        </p:nvSpPr>
        <p:spPr>
          <a:xfrm>
            <a:off x="1143000" y="166014"/>
            <a:ext cx="10515600" cy="1325563"/>
          </a:xfrm>
        </p:spPr>
        <p:txBody>
          <a:bodyPr>
            <a:normAutofit/>
          </a:bodyPr>
          <a:lstStyle/>
          <a:p>
            <a:r>
              <a:rPr lang="en-MY" sz="4000" b="1" dirty="0"/>
              <a:t>If central bank pays no interest on reserves, banks will find ways to make loans from excess reserves</a:t>
            </a:r>
          </a:p>
        </p:txBody>
      </p:sp>
      <p:graphicFrame>
        <p:nvGraphicFramePr>
          <p:cNvPr id="12" name="Table 4">
            <a:extLst>
              <a:ext uri="{FF2B5EF4-FFF2-40B4-BE49-F238E27FC236}">
                <a16:creationId xmlns:a16="http://schemas.microsoft.com/office/drawing/2014/main" id="{FDDBBCC7-2AF5-46E6-9E2B-BA79F573149C}"/>
              </a:ext>
            </a:extLst>
          </p:cNvPr>
          <p:cNvGraphicFramePr>
            <a:graphicFrameLocks/>
          </p:cNvGraphicFramePr>
          <p:nvPr>
            <p:extLst>
              <p:ext uri="{D42A27DB-BD31-4B8C-83A1-F6EECF244321}">
                <p14:modId xmlns:p14="http://schemas.microsoft.com/office/powerpoint/2010/main" val="1540898916"/>
              </p:ext>
            </p:extLst>
          </p:nvPr>
        </p:nvGraphicFramePr>
        <p:xfrm>
          <a:off x="1771648" y="1825902"/>
          <a:ext cx="8191502" cy="2784198"/>
        </p:xfrm>
        <a:graphic>
          <a:graphicData uri="http://schemas.openxmlformats.org/drawingml/2006/table">
            <a:tbl>
              <a:tblPr firstRow="1" bandRow="1">
                <a:tableStyleId>{21E4AEA4-8DFA-4A89-87EB-49C32662AFE0}</a:tableStyleId>
              </a:tblPr>
              <a:tblGrid>
                <a:gridCol w="2522242">
                  <a:extLst>
                    <a:ext uri="{9D8B030D-6E8A-4147-A177-3AD203B41FA5}">
                      <a16:colId xmlns:a16="http://schemas.microsoft.com/office/drawing/2014/main" val="2837198082"/>
                    </a:ext>
                  </a:extLst>
                </a:gridCol>
                <a:gridCol w="2362795">
                  <a:extLst>
                    <a:ext uri="{9D8B030D-6E8A-4147-A177-3AD203B41FA5}">
                      <a16:colId xmlns:a16="http://schemas.microsoft.com/office/drawing/2014/main" val="1876850366"/>
                    </a:ext>
                  </a:extLst>
                </a:gridCol>
                <a:gridCol w="1709816">
                  <a:extLst>
                    <a:ext uri="{9D8B030D-6E8A-4147-A177-3AD203B41FA5}">
                      <a16:colId xmlns:a16="http://schemas.microsoft.com/office/drawing/2014/main" val="1871028804"/>
                    </a:ext>
                  </a:extLst>
                </a:gridCol>
                <a:gridCol w="1596649">
                  <a:extLst>
                    <a:ext uri="{9D8B030D-6E8A-4147-A177-3AD203B41FA5}">
                      <a16:colId xmlns:a16="http://schemas.microsoft.com/office/drawing/2014/main" val="3560654032"/>
                    </a:ext>
                  </a:extLst>
                </a:gridCol>
              </a:tblGrid>
              <a:tr h="1016838">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589120">
                <a:tc>
                  <a:txBody>
                    <a:bodyPr/>
                    <a:lstStyle/>
                    <a:p>
                      <a:r>
                        <a:rPr lang="en-MY" dirty="0"/>
                        <a:t>Loans</a:t>
                      </a:r>
                    </a:p>
                  </a:txBody>
                  <a:tcPr/>
                </a:tc>
                <a:tc>
                  <a:txBody>
                    <a:bodyPr/>
                    <a:lstStyle/>
                    <a:p>
                      <a:r>
                        <a:rPr lang="en-MY" strike="sngStrike" dirty="0"/>
                        <a:t>1000 </a:t>
                      </a:r>
                      <a:r>
                        <a:rPr lang="en-MY" strike="noStrike" dirty="0"/>
                        <a:t>  </a:t>
                      </a:r>
                      <a:r>
                        <a:rPr lang="en-MY" b="1" strike="noStrike" dirty="0"/>
                        <a:t>1800</a:t>
                      </a:r>
                      <a:endParaRPr lang="en-MY" b="1" strike="sngStrike" dirty="0"/>
                    </a:p>
                  </a:txBody>
                  <a:tcPr/>
                </a:tc>
                <a:tc>
                  <a:txBody>
                    <a:bodyPr/>
                    <a:lstStyle/>
                    <a:p>
                      <a:r>
                        <a:rPr lang="en-MY" dirty="0"/>
                        <a:t>Deposits</a:t>
                      </a:r>
                    </a:p>
                  </a:txBody>
                  <a:tcPr/>
                </a:tc>
                <a:tc>
                  <a:txBody>
                    <a:bodyPr/>
                    <a:lstStyle/>
                    <a:p>
                      <a:r>
                        <a:rPr lang="en-MY" dirty="0"/>
                        <a:t>2500</a:t>
                      </a:r>
                    </a:p>
                  </a:txBody>
                  <a:tcPr/>
                </a:tc>
                <a:extLst>
                  <a:ext uri="{0D108BD9-81ED-4DB2-BD59-A6C34878D82A}">
                    <a16:rowId xmlns:a16="http://schemas.microsoft.com/office/drawing/2014/main" val="3435176338"/>
                  </a:ext>
                </a:extLst>
              </a:tr>
              <a:tr h="589120">
                <a:tc>
                  <a:txBody>
                    <a:bodyPr/>
                    <a:lstStyle/>
                    <a:p>
                      <a:r>
                        <a:rPr lang="en-MY" dirty="0"/>
                        <a:t>Excess reserves</a:t>
                      </a:r>
                    </a:p>
                  </a:txBody>
                  <a:tcPr/>
                </a:tc>
                <a:tc>
                  <a:txBody>
                    <a:bodyPr/>
                    <a:lstStyle/>
                    <a:p>
                      <a:r>
                        <a:rPr lang="en-MY" strike="sngStrike" dirty="0"/>
                        <a:t>500</a:t>
                      </a:r>
                      <a:r>
                        <a:rPr lang="en-MY" strike="noStrike" dirty="0"/>
                        <a:t>  </a:t>
                      </a:r>
                      <a:r>
                        <a:rPr lang="en-MY" b="1" strike="sngStrike" dirty="0"/>
                        <a:t>1300</a:t>
                      </a:r>
                      <a:r>
                        <a:rPr lang="en-MY" b="1" strike="noStrike" dirty="0"/>
                        <a:t>  500 </a:t>
                      </a:r>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837297038"/>
                  </a:ext>
                </a:extLst>
              </a:tr>
              <a:tr h="589120">
                <a:tc>
                  <a:txBody>
                    <a:bodyPr/>
                    <a:lstStyle/>
                    <a:p>
                      <a:r>
                        <a:rPr lang="en-MY" dirty="0"/>
                        <a:t>Treasury bonds</a:t>
                      </a:r>
                    </a:p>
                  </a:txBody>
                  <a:tcPr/>
                </a:tc>
                <a:tc>
                  <a:txBody>
                    <a:bodyPr/>
                    <a:lstStyle/>
                    <a:p>
                      <a:r>
                        <a:rPr lang="en-MY" strike="sngStrike" dirty="0"/>
                        <a:t>1000 </a:t>
                      </a:r>
                      <a:r>
                        <a:rPr lang="en-MY" b="1" strike="noStrike" dirty="0"/>
                        <a:t>200</a:t>
                      </a:r>
                      <a:endParaRPr lang="en-MY" b="1" strike="sngStrike"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4086988302"/>
                  </a:ext>
                </a:extLst>
              </a:tr>
            </a:tbl>
          </a:graphicData>
        </a:graphic>
      </p:graphicFrame>
      <p:sp>
        <p:nvSpPr>
          <p:cNvPr id="13" name="TextBox 12">
            <a:extLst>
              <a:ext uri="{FF2B5EF4-FFF2-40B4-BE49-F238E27FC236}">
                <a16:creationId xmlns:a16="http://schemas.microsoft.com/office/drawing/2014/main" id="{A17B9652-A435-4AF6-9D73-51DBE201F9A4}"/>
              </a:ext>
            </a:extLst>
          </p:cNvPr>
          <p:cNvSpPr txBox="1"/>
          <p:nvPr/>
        </p:nvSpPr>
        <p:spPr>
          <a:xfrm>
            <a:off x="1771648" y="5238750"/>
            <a:ext cx="4876800" cy="461665"/>
          </a:xfrm>
          <a:prstGeom prst="rect">
            <a:avLst/>
          </a:prstGeom>
          <a:noFill/>
        </p:spPr>
        <p:txBody>
          <a:bodyPr wrap="square" rtlCol="0">
            <a:spAutoFit/>
          </a:bodyPr>
          <a:lstStyle/>
          <a:p>
            <a:r>
              <a:rPr lang="en-MY" sz="2400" dirty="0"/>
              <a:t>This is when QE will cause inflation</a:t>
            </a:r>
          </a:p>
        </p:txBody>
      </p:sp>
    </p:spTree>
    <p:extLst>
      <p:ext uri="{BB962C8B-B14F-4D97-AF65-F5344CB8AC3E}">
        <p14:creationId xmlns:p14="http://schemas.microsoft.com/office/powerpoint/2010/main" val="6244321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CF0B-88A7-43FC-AE7F-6DF2E8B1DDC4}"/>
              </a:ext>
            </a:extLst>
          </p:cNvPr>
          <p:cNvSpPr>
            <a:spLocks noGrp="1"/>
          </p:cNvSpPr>
          <p:nvPr>
            <p:ph type="title"/>
          </p:nvPr>
        </p:nvSpPr>
        <p:spPr>
          <a:xfrm>
            <a:off x="847725" y="125016"/>
            <a:ext cx="10868025" cy="1659888"/>
          </a:xfrm>
        </p:spPr>
        <p:txBody>
          <a:bodyPr>
            <a:normAutofit fontScale="90000"/>
          </a:bodyPr>
          <a:lstStyle/>
          <a:p>
            <a:r>
              <a:rPr lang="en-MY" b="1" dirty="0"/>
              <a:t>But Federal Reserves pay interest on reserves, banks are more than happy to keep the excess reserves </a:t>
            </a:r>
          </a:p>
        </p:txBody>
      </p:sp>
      <p:graphicFrame>
        <p:nvGraphicFramePr>
          <p:cNvPr id="12" name="Table 4">
            <a:extLst>
              <a:ext uri="{FF2B5EF4-FFF2-40B4-BE49-F238E27FC236}">
                <a16:creationId xmlns:a16="http://schemas.microsoft.com/office/drawing/2014/main" id="{FDDBBCC7-2AF5-46E6-9E2B-BA79F573149C}"/>
              </a:ext>
            </a:extLst>
          </p:cNvPr>
          <p:cNvGraphicFramePr>
            <a:graphicFrameLocks/>
          </p:cNvGraphicFramePr>
          <p:nvPr>
            <p:extLst>
              <p:ext uri="{D42A27DB-BD31-4B8C-83A1-F6EECF244321}">
                <p14:modId xmlns:p14="http://schemas.microsoft.com/office/powerpoint/2010/main" val="3139267243"/>
              </p:ext>
            </p:extLst>
          </p:nvPr>
        </p:nvGraphicFramePr>
        <p:xfrm>
          <a:off x="1771648" y="1825902"/>
          <a:ext cx="8191502" cy="2784198"/>
        </p:xfrm>
        <a:graphic>
          <a:graphicData uri="http://schemas.openxmlformats.org/drawingml/2006/table">
            <a:tbl>
              <a:tblPr firstRow="1" bandRow="1">
                <a:tableStyleId>{21E4AEA4-8DFA-4A89-87EB-49C32662AFE0}</a:tableStyleId>
              </a:tblPr>
              <a:tblGrid>
                <a:gridCol w="2522242">
                  <a:extLst>
                    <a:ext uri="{9D8B030D-6E8A-4147-A177-3AD203B41FA5}">
                      <a16:colId xmlns:a16="http://schemas.microsoft.com/office/drawing/2014/main" val="2837198082"/>
                    </a:ext>
                  </a:extLst>
                </a:gridCol>
                <a:gridCol w="2362795">
                  <a:extLst>
                    <a:ext uri="{9D8B030D-6E8A-4147-A177-3AD203B41FA5}">
                      <a16:colId xmlns:a16="http://schemas.microsoft.com/office/drawing/2014/main" val="1876850366"/>
                    </a:ext>
                  </a:extLst>
                </a:gridCol>
                <a:gridCol w="1709816">
                  <a:extLst>
                    <a:ext uri="{9D8B030D-6E8A-4147-A177-3AD203B41FA5}">
                      <a16:colId xmlns:a16="http://schemas.microsoft.com/office/drawing/2014/main" val="1871028804"/>
                    </a:ext>
                  </a:extLst>
                </a:gridCol>
                <a:gridCol w="1596649">
                  <a:extLst>
                    <a:ext uri="{9D8B030D-6E8A-4147-A177-3AD203B41FA5}">
                      <a16:colId xmlns:a16="http://schemas.microsoft.com/office/drawing/2014/main" val="3560654032"/>
                    </a:ext>
                  </a:extLst>
                </a:gridCol>
              </a:tblGrid>
              <a:tr h="1016838">
                <a:tc gridSpan="2">
                  <a:txBody>
                    <a:bodyPr/>
                    <a:lstStyle/>
                    <a:p>
                      <a:pPr algn="ctr"/>
                      <a:r>
                        <a:rPr lang="en-MY" dirty="0"/>
                        <a:t>Asset </a:t>
                      </a:r>
                    </a:p>
                  </a:txBody>
                  <a:tcPr/>
                </a:tc>
                <a:tc hMerge="1">
                  <a:txBody>
                    <a:bodyPr/>
                    <a:lstStyle/>
                    <a:p>
                      <a:endParaRPr lang="en-MY"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t>Liabilities</a:t>
                      </a:r>
                    </a:p>
                    <a:p>
                      <a:pPr algn="ctr"/>
                      <a:endParaRPr lang="en-MY" dirty="0"/>
                    </a:p>
                  </a:txBody>
                  <a:tcPr/>
                </a:tc>
                <a:tc hMerge="1">
                  <a:txBody>
                    <a:bodyPr/>
                    <a:lstStyle/>
                    <a:p>
                      <a:endParaRPr lang="en-MY" dirty="0"/>
                    </a:p>
                  </a:txBody>
                  <a:tcPr/>
                </a:tc>
                <a:extLst>
                  <a:ext uri="{0D108BD9-81ED-4DB2-BD59-A6C34878D82A}">
                    <a16:rowId xmlns:a16="http://schemas.microsoft.com/office/drawing/2014/main" val="3135702260"/>
                  </a:ext>
                </a:extLst>
              </a:tr>
              <a:tr h="589120">
                <a:tc>
                  <a:txBody>
                    <a:bodyPr/>
                    <a:lstStyle/>
                    <a:p>
                      <a:r>
                        <a:rPr lang="en-MY" dirty="0"/>
                        <a:t>Loans</a:t>
                      </a:r>
                    </a:p>
                  </a:txBody>
                  <a:tcPr/>
                </a:tc>
                <a:tc>
                  <a:txBody>
                    <a:bodyPr/>
                    <a:lstStyle/>
                    <a:p>
                      <a:r>
                        <a:rPr lang="en-MY" strike="noStrike" dirty="0"/>
                        <a:t>1000</a:t>
                      </a:r>
                      <a:endParaRPr lang="en-MY" b="1" strike="noStrike" dirty="0"/>
                    </a:p>
                  </a:txBody>
                  <a:tcPr/>
                </a:tc>
                <a:tc>
                  <a:txBody>
                    <a:bodyPr/>
                    <a:lstStyle/>
                    <a:p>
                      <a:r>
                        <a:rPr lang="en-MY" dirty="0"/>
                        <a:t>Deposits</a:t>
                      </a:r>
                    </a:p>
                  </a:txBody>
                  <a:tcPr/>
                </a:tc>
                <a:tc>
                  <a:txBody>
                    <a:bodyPr/>
                    <a:lstStyle/>
                    <a:p>
                      <a:r>
                        <a:rPr lang="en-MY" dirty="0"/>
                        <a:t>2500</a:t>
                      </a:r>
                    </a:p>
                  </a:txBody>
                  <a:tcPr/>
                </a:tc>
                <a:extLst>
                  <a:ext uri="{0D108BD9-81ED-4DB2-BD59-A6C34878D82A}">
                    <a16:rowId xmlns:a16="http://schemas.microsoft.com/office/drawing/2014/main" val="3435176338"/>
                  </a:ext>
                </a:extLst>
              </a:tr>
              <a:tr h="589120">
                <a:tc>
                  <a:txBody>
                    <a:bodyPr/>
                    <a:lstStyle/>
                    <a:p>
                      <a:r>
                        <a:rPr lang="en-MY" dirty="0"/>
                        <a:t>Excess reserves</a:t>
                      </a:r>
                    </a:p>
                  </a:txBody>
                  <a:tcPr/>
                </a:tc>
                <a:tc>
                  <a:txBody>
                    <a:bodyPr/>
                    <a:lstStyle/>
                    <a:p>
                      <a:r>
                        <a:rPr lang="en-MY" strike="sngStrike" dirty="0"/>
                        <a:t>500</a:t>
                      </a:r>
                      <a:r>
                        <a:rPr lang="en-MY" strike="noStrike" dirty="0"/>
                        <a:t>  </a:t>
                      </a:r>
                      <a:r>
                        <a:rPr lang="en-MY" b="1" strike="noStrike" dirty="0"/>
                        <a:t>1300</a:t>
                      </a:r>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837297038"/>
                  </a:ext>
                </a:extLst>
              </a:tr>
              <a:tr h="589120">
                <a:tc>
                  <a:txBody>
                    <a:bodyPr/>
                    <a:lstStyle/>
                    <a:p>
                      <a:r>
                        <a:rPr lang="en-MY" dirty="0"/>
                        <a:t>Treasury bonds</a:t>
                      </a:r>
                    </a:p>
                  </a:txBody>
                  <a:tcPr/>
                </a:tc>
                <a:tc>
                  <a:txBody>
                    <a:bodyPr/>
                    <a:lstStyle/>
                    <a:p>
                      <a:r>
                        <a:rPr lang="en-MY" strike="sngStrike" dirty="0"/>
                        <a:t>1000 </a:t>
                      </a:r>
                      <a:r>
                        <a:rPr lang="en-MY" b="1" strike="noStrike" dirty="0"/>
                        <a:t>200</a:t>
                      </a:r>
                      <a:endParaRPr lang="en-MY" b="1" strike="sngStrike"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4086988302"/>
                  </a:ext>
                </a:extLst>
              </a:tr>
            </a:tbl>
          </a:graphicData>
        </a:graphic>
      </p:graphicFrame>
      <p:sp>
        <p:nvSpPr>
          <p:cNvPr id="13" name="TextBox 12">
            <a:extLst>
              <a:ext uri="{FF2B5EF4-FFF2-40B4-BE49-F238E27FC236}">
                <a16:creationId xmlns:a16="http://schemas.microsoft.com/office/drawing/2014/main" id="{A17B9652-A435-4AF6-9D73-51DBE201F9A4}"/>
              </a:ext>
            </a:extLst>
          </p:cNvPr>
          <p:cNvSpPr txBox="1"/>
          <p:nvPr/>
        </p:nvSpPr>
        <p:spPr>
          <a:xfrm>
            <a:off x="1771647" y="5238750"/>
            <a:ext cx="6877053" cy="461665"/>
          </a:xfrm>
          <a:prstGeom prst="rect">
            <a:avLst/>
          </a:prstGeom>
          <a:noFill/>
        </p:spPr>
        <p:txBody>
          <a:bodyPr wrap="square" rtlCol="0">
            <a:spAutoFit/>
          </a:bodyPr>
          <a:lstStyle/>
          <a:p>
            <a:r>
              <a:rPr lang="en-MY" sz="2400" dirty="0"/>
              <a:t>This is when QE will have no impact on inflation</a:t>
            </a:r>
          </a:p>
        </p:txBody>
      </p:sp>
    </p:spTree>
    <p:extLst>
      <p:ext uri="{BB962C8B-B14F-4D97-AF65-F5344CB8AC3E}">
        <p14:creationId xmlns:p14="http://schemas.microsoft.com/office/powerpoint/2010/main" val="116137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6960</TotalTime>
  <Words>6475</Words>
  <Application>Microsoft Office PowerPoint</Application>
  <PresentationFormat>Widescreen</PresentationFormat>
  <Paragraphs>795</Paragraphs>
  <Slides>148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148</vt:i4>
      </vt:variant>
    </vt:vector>
  </HeadingPairs>
  <TitlesOfParts>
    <vt:vector size="155" baseType="lpstr">
      <vt:lpstr>Malgun Gothic</vt:lpstr>
      <vt:lpstr>Arial</vt:lpstr>
      <vt:lpstr>Calibri</vt:lpstr>
      <vt:lpstr>Calibri Light</vt:lpstr>
      <vt:lpstr>Cambria Math</vt:lpstr>
      <vt:lpstr>Lucida Sans</vt:lpstr>
      <vt:lpstr>Office Theme</vt:lpstr>
      <vt:lpstr>Economics of the Real World in Twelve Lessons</vt:lpstr>
      <vt:lpstr>Speaker’s profile</vt:lpstr>
      <vt:lpstr>What we’re going to learn?</vt:lpstr>
      <vt:lpstr>12 economic lessons</vt:lpstr>
      <vt:lpstr>First micro</vt:lpstr>
      <vt:lpstr>Next macro</vt:lpstr>
      <vt:lpstr>And finance</vt:lpstr>
      <vt:lpstr>Lesson I: Opportunity cost  </vt:lpstr>
      <vt:lpstr>Every decision has an opportunity cost</vt:lpstr>
      <vt:lpstr>Opportunity cost shapes behaviour</vt:lpstr>
      <vt:lpstr>And the trade-offs can be both inter- and intra-temporal</vt:lpstr>
      <vt:lpstr>From the trivial RM7 per day to RM87493 in 20 years? People will save if they know opportunity cost of not doing so </vt:lpstr>
      <vt:lpstr>And opportunity cost comes from scarcity</vt:lpstr>
      <vt:lpstr>How nice it is if we can keep going vacations and continue saving for the dream house</vt:lpstr>
      <vt:lpstr>But facing everyone is a budget</vt:lpstr>
      <vt:lpstr>Even rich people need to choose (of course their choice space is much larger)</vt:lpstr>
      <vt:lpstr>In conclusion</vt:lpstr>
      <vt:lpstr>Lesson II:  Marginal cost and benefit </vt:lpstr>
      <vt:lpstr>Marginal analysis is a tool of economic analysis</vt:lpstr>
      <vt:lpstr>What is marginal cost? </vt:lpstr>
      <vt:lpstr>Total cost and marginal cost</vt:lpstr>
      <vt:lpstr>MC can be constant, increasing or decreasing over decision, depending on the slack of resources</vt:lpstr>
      <vt:lpstr>What is marginal benefit?</vt:lpstr>
      <vt:lpstr>Marginal benefit means the payoff of a decision </vt:lpstr>
      <vt:lpstr>Total revenue and marginal revenue</vt:lpstr>
      <vt:lpstr>No more, no less </vt:lpstr>
      <vt:lpstr>Today, more than half of global trade involve global value chains (GVCs)</vt:lpstr>
      <vt:lpstr>Why MNCs fragment their production value chains across countries?</vt:lpstr>
      <vt:lpstr>In conclusion</vt:lpstr>
      <vt:lpstr>Lesson III:  Supply and demand </vt:lpstr>
      <vt:lpstr>Supply of a goods or services occurs when price is at least as high as marginal cost, P≥MC</vt:lpstr>
      <vt:lpstr>Price elasticity of supply is an important concept. Some supplies are sensitive to price changes, some are not</vt:lpstr>
      <vt:lpstr>Demand occurs when price is at least as low as the marginal benefit. People buy more whenever P≤MB </vt:lpstr>
      <vt:lpstr>Not every purchase is sensitive to price change.</vt:lpstr>
      <vt:lpstr>Market equilibrium</vt:lpstr>
      <vt:lpstr>Why commodity prices nosedive in last April but skyrocket since then?</vt:lpstr>
      <vt:lpstr>It was the demand crash, followed by demand recovery and supply restraint</vt:lpstr>
      <vt:lpstr>Government keeps raising sin tax not just because cigarettes are sinful</vt:lpstr>
      <vt:lpstr>Price your product/service higher sometimes can boost your sales revenue</vt:lpstr>
      <vt:lpstr>In conclusion</vt:lpstr>
      <vt:lpstr>Lesson IV:  Diminishing marginal return vs. increasing return to scale </vt:lpstr>
      <vt:lpstr>Diminishing marginal return is everywhere</vt:lpstr>
      <vt:lpstr>Every input/resource/idea utilised in production and organisation, however brilliant, will face its limits </vt:lpstr>
      <vt:lpstr>However satisfying a product is, appetite for it will peak and consumers are ready to try others</vt:lpstr>
      <vt:lpstr>Global catching-up in export quality </vt:lpstr>
      <vt:lpstr>Global convergence in productivity growth</vt:lpstr>
      <vt:lpstr>Why average growth rates decline over the years of development? Diminishing marginal return!</vt:lpstr>
      <vt:lpstr>PowerPoint Presentation</vt:lpstr>
      <vt:lpstr>What’s in common for Microsoft, Intel, Google, Amazon, and Apple? </vt:lpstr>
      <vt:lpstr>P = AC instead of P = MC</vt:lpstr>
      <vt:lpstr>Business lesson: Increasing return to scale is the key to monopolising the market</vt:lpstr>
      <vt:lpstr>Lesson V:  Externalities </vt:lpstr>
      <vt:lpstr>What is externality?</vt:lpstr>
      <vt:lpstr>Positive externality</vt:lpstr>
      <vt:lpstr>No one is safe until everyone is safe</vt:lpstr>
      <vt:lpstr>Why vaccine is FOC? Why vaccination shall be encouraged for whatever it takes?</vt:lpstr>
      <vt:lpstr>Negative externality</vt:lpstr>
      <vt:lpstr>Why people dispose scrap materials easily? How to change the situation?</vt:lpstr>
      <vt:lpstr>Or a mix of policy: refundable deposit with subsidies to make marginal cost of recycling cheaper</vt:lpstr>
      <vt:lpstr>Put a price on carbon emission to fight climate change</vt:lpstr>
      <vt:lpstr>Tax revenue can be used to subsidise abatement technology, reducing emission and the need for tax </vt:lpstr>
      <vt:lpstr>Lesson VI: Informational asymmetries </vt:lpstr>
      <vt:lpstr>Information is usually asymmetric</vt:lpstr>
      <vt:lpstr>If informational asymmetries are severe…</vt:lpstr>
      <vt:lpstr>… market will crash</vt:lpstr>
      <vt:lpstr>Symmetric information is the key to unlock a market</vt:lpstr>
      <vt:lpstr>Why higher and rising interest rate do not necessarily at banks’ benefit?</vt:lpstr>
      <vt:lpstr>Pool of willing borrowers at a high interest rate shifts adversely</vt:lpstr>
      <vt:lpstr>Individuals are willing to borrow at high interest rate because they perceive their probability of repaying the loan to be low</vt:lpstr>
      <vt:lpstr>Informational asymmetries occur also in decentralised finance</vt:lpstr>
      <vt:lpstr>Lesson VII: Internal and external balances  </vt:lpstr>
      <vt:lpstr>Malaysia was celebrated as one of 13 success stories of sustained, high growth (Growth Report, 2008)</vt:lpstr>
      <vt:lpstr>For 6 decades, Malaysia enjoys sustained, high growth. From business cycle point of view, that’s awesome. From structural transformation point of view, we observe structural growth slowdown </vt:lpstr>
      <vt:lpstr>Same holds true when growth rates were categorised based on big events. The sudden structural growth slowdown is even more obvious</vt:lpstr>
      <vt:lpstr>I&gt;S before AFC, but S&gt;I since then, signaling internal surplus or insufficient aggregate demand post-AFC. Demand Recovery in past years seems to be debt-fueled consumption driven than investment-driven </vt:lpstr>
      <vt:lpstr>Budget deficit is more like a norm than an exception. There was a short period of surplus in 1990s but structural deficits the remaining years</vt:lpstr>
      <vt:lpstr>Two points stand out:  i) trade surplus was huge post-AFC, but getting smaller post-GFC ii) Export &amp; import capacity is shrinking</vt:lpstr>
      <vt:lpstr>Private sector surplus, budget deficit and trade surplus: Are they linked? </vt:lpstr>
      <vt:lpstr>Budget deficit is the mirror image of private aggregate demand deficiency</vt:lpstr>
      <vt:lpstr>Instead of worrying budget deficit, a more critical question is why private sector is in surplus for decades? What’re the consequences?</vt:lpstr>
      <vt:lpstr>Trade surplus is a sign of weakness not strength</vt:lpstr>
      <vt:lpstr>From macroeconomic point of view, trade surplus is not a reason of joy </vt:lpstr>
      <vt:lpstr>In conclusion</vt:lpstr>
      <vt:lpstr>Lesson VIII: Money supply and inflation </vt:lpstr>
      <vt:lpstr>“Inflation is baaaaack!” Really?</vt:lpstr>
      <vt:lpstr>So does the circumstance for Malaysia</vt:lpstr>
      <vt:lpstr>Two observations and two questions about 2021 inflationary concern</vt:lpstr>
      <vt:lpstr> Warning for inflation is not new.  What’re the driving forces? </vt:lpstr>
      <vt:lpstr>Explanation 1: QE causes inflation</vt:lpstr>
      <vt:lpstr>Explanation 2: Supply side (especially labour participation) needs time to recover</vt:lpstr>
      <vt:lpstr>For previous crises and recessions, they were mainly aggregate demand shocks</vt:lpstr>
      <vt:lpstr>Pandemic crisis is both supply and demand shocks</vt:lpstr>
      <vt:lpstr>When the economy recovers from AD-driven crisis, inflation typically bounces back to where it was</vt:lpstr>
      <vt:lpstr>But if AD recovers faster than what the businesses can cope for post-pandemic, inflation goes higher while the economy is yet to fully recover</vt:lpstr>
      <vt:lpstr>Back to the question: does (will) massive QE cause inflation?</vt:lpstr>
      <vt:lpstr>But apparently QE is not everywhere and always a villain for inflation</vt:lpstr>
      <vt:lpstr>Monetary operating system does matter</vt:lpstr>
      <vt:lpstr>If central bank pays no interest on reserves, banks will find ways to make loans from excess reserves</vt:lpstr>
      <vt:lpstr>But Federal Reserves pay interest on reserves, banks are more than happy to keep the excess reserves </vt:lpstr>
      <vt:lpstr>Lesson IX: Natural rate of interest </vt:lpstr>
      <vt:lpstr>What determines when to raise interest?  By how much?</vt:lpstr>
      <vt:lpstr>Phillips curve perhaps gives a guide: lower interest rate when unemployment is high and inflation is low, and vice versa</vt:lpstr>
      <vt:lpstr>But sometimes it may not be that straightforward and explicit, especially when both unemployment and inflation are low or high simultaneously</vt:lpstr>
      <vt:lpstr>When Phillips curve is vertical (meaning unemployment is unvarying with inflation), interest rate may not even need to respond to inflation variation </vt:lpstr>
      <vt:lpstr>This holds truer post-GFC and pre-pandemic</vt:lpstr>
      <vt:lpstr>What observations can you make out of Malaysia’s past 14 years of experience?</vt:lpstr>
      <vt:lpstr>The first two are obvious, the next two are not, but important</vt:lpstr>
      <vt:lpstr>And that “certain level” is called natural rate of interest</vt:lpstr>
      <vt:lpstr>Knut Wicksell (1896)/Woodford (2003)</vt:lpstr>
      <vt:lpstr>r vs. r*</vt:lpstr>
      <vt:lpstr>Natural interest rate that equilibrates S &amp; I</vt:lpstr>
      <vt:lpstr>I drops significantly post-AFC, and S declines also recently. What it means for r*?</vt:lpstr>
      <vt:lpstr>r* has been low for decades </vt:lpstr>
      <vt:lpstr>And low r* becomes a policy constraint</vt:lpstr>
      <vt:lpstr>Lesson X: Expectation hypothesis </vt:lpstr>
      <vt:lpstr>This was one of the most discussed figures during the US-China trade war year: yield curve has predicted a recession </vt:lpstr>
      <vt:lpstr>Positive values may imply future growth, negative values (declining positive values) may imply economic downturns</vt:lpstr>
      <vt:lpstr>Expectation hypothesis</vt:lpstr>
      <vt:lpstr>Yield curve and the state of the economy</vt:lpstr>
      <vt:lpstr>Does yield curve work in Malaysia?</vt:lpstr>
      <vt:lpstr>Yield curve has a reasonably well explanatory power on inflation</vt:lpstr>
      <vt:lpstr>So does its explanatory power on stock price changes</vt:lpstr>
      <vt:lpstr>The next interesting question then is: what explains yield curve? Monetary policy &amp; market expectations</vt:lpstr>
      <vt:lpstr>Lesson XI: Government debt </vt:lpstr>
      <vt:lpstr>PowerPoint Presentation</vt:lpstr>
      <vt:lpstr>Is Malaysian government too indebted and going to bankrupt?</vt:lpstr>
      <vt:lpstr>What’s the narrative we usually hear? We’re going to bankrupt as this year’s budget deficit is so huge </vt:lpstr>
      <vt:lpstr>#1:What matters for debt sustainability is expected deficit over the long run, not a year’s budget</vt:lpstr>
      <vt:lpstr>#1: As long as the market believes in fiscal discipline over (very) long run, debt is self-sustainable</vt:lpstr>
      <vt:lpstr>And the market did “show” confidence on Malaysia’s fiscal sustainability </vt:lpstr>
      <vt:lpstr>In economic analysis, we usually look into debt ratio instead of absolute debt value</vt:lpstr>
      <vt:lpstr>#2: We can grow out of the debt ratio won’t be explosive and is sustainable if r&lt;g</vt:lpstr>
      <vt:lpstr>Little experiment: suppose there is a budget deficit of 3%, r=2%, and g=5%, and initial debt ratio is 50%</vt:lpstr>
      <vt:lpstr>#2: r&lt;g is a norm, indicating a sustainable debt ratio</vt:lpstr>
      <vt:lpstr>#3: Government debt is long-term and ringgit-denominated</vt:lpstr>
      <vt:lpstr>But it doesn’t mean everything is just alright!</vt:lpstr>
      <vt:lpstr>Long-term bonds are traded as discount bonds</vt:lpstr>
      <vt:lpstr>Low tax revenue ratio is a growing concern especially when the population is aging and raising income tax is politically and economically harder</vt:lpstr>
      <vt:lpstr>Lesson XII: Safe assets </vt:lpstr>
      <vt:lpstr>How an exchange rate is typically determined?</vt:lpstr>
      <vt:lpstr>Theory that informs us is uncovered interest parity condition</vt:lpstr>
      <vt:lpstr>S=((1+r^∗)/(1+r)) S^e </vt:lpstr>
      <vt:lpstr>Generally the theory works, though not all the time</vt:lpstr>
      <vt:lpstr>There are times when it works the other way round: currency depreciates, and interest rate cuts follow</vt:lpstr>
      <vt:lpstr>And those are the time when uncertainty elevates, triggering risk-off capital flows back to the U.S</vt:lpstr>
      <vt:lpstr>This has to do with the U.S treasury assets being the safe assets</vt:lpstr>
      <vt:lpstr>Ringgit is not always so. Capital control as structural impediment</vt:lpstr>
      <vt:lpstr>Should ringgit be once again an international currency?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Chin Yoong</dc:creator>
  <cp:lastModifiedBy>Wong Chin Yoong</cp:lastModifiedBy>
  <cp:revision>329</cp:revision>
  <dcterms:created xsi:type="dcterms:W3CDTF">2021-05-27T09:35:44Z</dcterms:created>
  <dcterms:modified xsi:type="dcterms:W3CDTF">2021-08-20T07:09:35Z</dcterms:modified>
</cp:coreProperties>
</file>